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71" r:id="rId4"/>
    <p:sldId id="272" r:id="rId6"/>
    <p:sldId id="294" r:id="rId7"/>
    <p:sldId id="295" r:id="rId8"/>
    <p:sldId id="296" r:id="rId9"/>
    <p:sldId id="274" r:id="rId10"/>
    <p:sldId id="275" r:id="rId11"/>
    <p:sldId id="293" r:id="rId12"/>
    <p:sldId id="276" r:id="rId13"/>
    <p:sldId id="277" r:id="rId14"/>
    <p:sldId id="282" r:id="rId15"/>
    <p:sldId id="283" r:id="rId16"/>
    <p:sldId id="284" r:id="rId17"/>
    <p:sldId id="297" r:id="rId18"/>
    <p:sldId id="285" r:id="rId19"/>
    <p:sldId id="286" r:id="rId20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40C6"/>
    <a:srgbClr val="AD78D7"/>
    <a:srgbClr val="8E43C7"/>
    <a:srgbClr val="26D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1704" y="120"/>
      </p:cViewPr>
      <p:guideLst>
        <p:guide orient="horz" pos="2128"/>
        <p:guide pos="28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4" Type="http://schemas.openxmlformats.org/officeDocument/2006/relationships/tags" Target="tags/tag20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10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14" qsCatId="simple" csTypeId="urn:microsoft.com/office/officeart/2005/8/colors/colorful5#10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6798032"/>
            <a:satOff val="-1131"/>
            <a:lumOff val="-143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197047"/>
            <a:satOff val="-1697"/>
            <a:lumOff val="-21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13596064"/>
            <a:satOff val="-2263"/>
            <a:lumOff val="-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20394095"/>
            <a:satOff val="-3394"/>
            <a:lumOff val="-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5363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144457-F88A-4FC5-8378-DF47A765EB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144457-F88A-4FC5-8378-DF47A765EB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144457-F88A-4FC5-8378-DF47A765EB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144457-F88A-4FC5-8378-DF47A765EB9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fontAlgn="auto"/>
            <a:endParaRPr lang="zh-CN" altLang="en-US" strike="noStrike" noProof="1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fontAlgn="auto"/>
            <a:endParaRPr lang="zh-CN" altLang="en-US" strike="noStrike" noProof="1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fontAlgn="auto"/>
            <a:endParaRPr lang="zh-CN" altLang="en-US" strike="noStrike" noProof="1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rtlCol="0"/>
          <a:lstStyle/>
          <a:p>
            <a:pPr fontAlgn="auto"/>
            <a:endParaRPr lang="zh-CN" altLang="en-US" strike="noStrike" noProof="1"/>
          </a:p>
        </p:txBody>
      </p:sp>
      <p:sp>
        <p:nvSpPr>
          <p:cNvPr id="2150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23553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3555" name="副标题 23554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lvl1pPr>
            <a:lvl2pPr marL="457200" lvl="1" indent="0" algn="ctr"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lvl2pPr>
            <a:lvl3pPr marL="914400" lvl="2" indent="0" algn="ctr"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lvl3pPr>
            <a:lvl4pPr marL="1371600" lvl="3" indent="0" algn="ctr">
              <a:buClr>
                <a:schemeClr val="accent2"/>
              </a:buClr>
              <a:buSzPct val="90000"/>
              <a:buFont typeface="Wingdings" panose="05000000000000000000" pitchFamily="2" charset="2"/>
              <a:buNone/>
              <a:defRPr/>
            </a:lvl4pPr>
            <a:lvl5pPr marL="1828800" lvl="4" indent="0" algn="ctr">
              <a:buClr>
                <a:schemeClr val="hlink"/>
              </a:buClr>
              <a:buSzPct val="85000"/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23556" name="日期占位符 23555"/>
          <p:cNvSpPr>
            <a:spLocks noGrp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3557" name="页脚占位符 23556"/>
          <p:cNvSpPr>
            <a:spLocks noGrp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3558" name="灯片编号占位符 23557"/>
          <p:cNvSpPr>
            <a:spLocks noGrp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685800"/>
            <a:ext cx="8543925" cy="5181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/>
              <a:t>单击此处编辑副标题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/>
              <a:t>单击此处编辑标题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2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05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/>
              <a:t>单击此处编辑文本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  <a:p>
            <a:pPr lvl="1" fontAlgn="auto"/>
            <a:r>
              <a:rPr strike="noStrike" noProof="1">
                <a:sym typeface="+mn-ea"/>
              </a:rPr>
              <a:t>第二级</a:t>
            </a:r>
            <a:endParaRPr strike="noStrike" noProof="1">
              <a:sym typeface="+mn-ea"/>
            </a:endParaRPr>
          </a:p>
          <a:p>
            <a:pPr lvl="2" fontAlgn="auto"/>
            <a:r>
              <a:rPr strike="noStrike" noProof="1">
                <a:sym typeface="+mn-ea"/>
              </a:rPr>
              <a:t>第三级</a:t>
            </a:r>
            <a:endParaRPr strike="noStrike" noProof="1">
              <a:sym typeface="+mn-ea"/>
            </a:endParaRPr>
          </a:p>
          <a:p>
            <a:pPr lvl="3" fontAlgn="auto"/>
            <a:r>
              <a:rPr strike="noStrike" noProof="1">
                <a:sym typeface="+mn-ea"/>
              </a:rPr>
              <a:t>第四级</a:t>
            </a:r>
            <a:endParaRPr strike="noStrike" noProof="1">
              <a:sym typeface="+mn-ea"/>
            </a:endParaRPr>
          </a:p>
          <a:p>
            <a:pPr lvl="4" fontAlgn="auto"/>
            <a:r>
              <a:rPr strike="noStrike" noProof="1">
                <a:sym typeface="+mn-ea"/>
              </a:rPr>
              <a:t>第五级</a:t>
            </a:r>
            <a:endParaRPr strike="noStrike" noProof="1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248" y="1555115"/>
            <a:ext cx="3924776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 fontAlgn="auto"/>
            <a:r>
              <a:rPr strike="noStrike" noProof="1">
                <a:sym typeface="+mn-ea"/>
              </a:rPr>
              <a:t>单击此处编辑母版文本样式</a:t>
            </a:r>
            <a:endParaRPr strike="noStrike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auto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auto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auto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auto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9" Type="http://schemas.openxmlformats.org/officeDocument/2006/relationships/theme" Target="../theme/theme2.xml"/><Relationship Id="rId18" Type="http://schemas.openxmlformats.org/officeDocument/2006/relationships/tags" Target="../tags/tag6.xml"/><Relationship Id="rId17" Type="http://schemas.openxmlformats.org/officeDocument/2006/relationships/tags" Target="../tags/tag5.xml"/><Relationship Id="rId16" Type="http://schemas.openxmlformats.org/officeDocument/2006/relationships/tags" Target="../tags/tag4.xml"/><Relationship Id="rId15" Type="http://schemas.openxmlformats.org/officeDocument/2006/relationships/tags" Target="../tags/tag3.xml"/><Relationship Id="rId14" Type="http://schemas.openxmlformats.org/officeDocument/2006/relationships/tags" Target="../tags/tag2.xml"/><Relationship Id="rId13" Type="http://schemas.openxmlformats.org/officeDocument/2006/relationships/tags" Target="../tags/tag1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22529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2531" name="文本占位符 22530"/>
          <p:cNvSpPr>
            <a:spLocks noGrp="1" noRot="1"/>
          </p:cNvSpPr>
          <p:nvPr>
            <p:ph type="body" idx="1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2532" name="日期占位符 22531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3" name="页脚占位符 22532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2534" name="灯片编号占位符 22533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/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6010" y="608013"/>
            <a:ext cx="8227219" cy="706437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  <p:custDataLst>
              <p:tags r:id="rId14"/>
            </p:custDataLst>
          </p:nvPr>
        </p:nvSpPr>
        <p:spPr>
          <a:xfrm>
            <a:off x="456010" y="1490663"/>
            <a:ext cx="8227219" cy="4759325"/>
          </a:xfrm>
          <a:prstGeom prst="rect">
            <a:avLst/>
          </a:prstGeom>
          <a:noFill/>
          <a:ln w="9525">
            <a:noFill/>
          </a:ln>
        </p:spPr>
        <p:txBody>
          <a:bodyPr vert="horz" lIns="90000" tIns="46800" rIns="90000" bIns="46800" anchor="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2860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9581" y="6315075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291" y="6315075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6315075"/>
            <a:ext cx="202525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slow"/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4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4.xml"/><Relationship Id="rId2" Type="http://schemas.openxmlformats.org/officeDocument/2006/relationships/tags" Target="../tags/tag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465" y="-73025"/>
            <a:ext cx="9269095" cy="685038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264410" y="1764348"/>
            <a:ext cx="4570095" cy="9010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en-US" altLang="zh-CN" sz="4050" strike="noStrike" noProof="1">
                <a:solidFill>
                  <a:schemeClr val="accent5">
                    <a:lumMod val="10000"/>
                  </a:schemeClr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《</a:t>
            </a:r>
            <a:r>
              <a:rPr lang="zh-CN" altLang="en-US" sz="4050" strike="noStrike" noProof="1">
                <a:solidFill>
                  <a:schemeClr val="accent5">
                    <a:lumMod val="10000"/>
                  </a:schemeClr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在牛肚子里旅行</a:t>
            </a:r>
            <a:r>
              <a:rPr lang="en-US" altLang="zh-CN" sz="4050" strike="noStrike" noProof="1">
                <a:solidFill>
                  <a:schemeClr val="accent5">
                    <a:lumMod val="10000"/>
                  </a:schemeClr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》</a:t>
            </a:r>
            <a:endParaRPr lang="en-US" altLang="zh-CN" sz="4050" strike="noStrike" noProof="1">
              <a:solidFill>
                <a:schemeClr val="accent5">
                  <a:lumMod val="10000"/>
                </a:schemeClr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sz="750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sz="750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14339" name="文本框 2"/>
          <p:cNvSpPr txBox="1"/>
          <p:nvPr/>
        </p:nvSpPr>
        <p:spPr>
          <a:xfrm>
            <a:off x="6549629" y="4786313"/>
            <a:ext cx="2268140" cy="1219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00" i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参赛教师：</a:t>
            </a:r>
            <a:endParaRPr lang="en-US" altLang="zh-CN" sz="100" i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  <a:p>
            <a:r>
              <a:rPr lang="zh-CN" altLang="en-US" sz="100" i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时间：</a:t>
            </a:r>
            <a:endParaRPr lang="zh-CN" altLang="en-US" sz="100" i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0486" y="3029109"/>
            <a:ext cx="7496175" cy="105029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2400" strike="noStrike" noProof="1">
                <a:solidFill>
                  <a:schemeClr val="accent5">
                    <a:lumMod val="10000"/>
                  </a:schemeClr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难点名称：</a:t>
            </a:r>
            <a:r>
              <a:rPr lang="zh-CN" altLang="zh-CN" sz="2400" strike="noStrike" noProof="1">
                <a:solidFill>
                  <a:schemeClr val="accent5">
                    <a:lumMod val="10000"/>
                  </a:schemeClr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体会青头和红头对话时的心情，分角色朗读课文时能读出相应的语气</a:t>
            </a:r>
            <a:endParaRPr lang="zh-CN" altLang="zh-CN" sz="2400" strike="noStrike" noProof="1">
              <a:solidFill>
                <a:schemeClr val="accent5">
                  <a:lumMod val="10000"/>
                </a:schemeClr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5937647" y="5489972"/>
            <a:ext cx="2057400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20484" name="矩形 2"/>
          <p:cNvSpPr/>
          <p:nvPr/>
        </p:nvSpPr>
        <p:spPr>
          <a:xfrm>
            <a:off x="851535" y="1795780"/>
            <a:ext cx="603948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lnSpc>
                <a:spcPct val="125000"/>
              </a:lnSpc>
              <a:buFont typeface="Wingdings" panose="05000000000000000000" pitchFamily="2" charset="2"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红头的心情变化：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125000"/>
              </a:lnSpc>
              <a:buFont typeface="Wingdings" panose="05000000000000000000" pitchFamily="2" charset="2"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害怕</a:t>
            </a:r>
            <a:r>
              <a:rPr lang="en-US" altLang="zh-CN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</a:t>
            </a:r>
            <a:r>
              <a:rPr lang="zh-CN" altLang="en-US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悲哀</a:t>
            </a:r>
            <a:r>
              <a:rPr lang="en-US" altLang="zh-CN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</a:t>
            </a:r>
            <a:r>
              <a:rPr lang="zh-CN" altLang="en-US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高兴</a:t>
            </a:r>
            <a:endParaRPr lang="zh-CN" altLang="en-US" sz="3200" dirty="0">
              <a:solidFill>
                <a:srgbClr val="2089F4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PA_圆角矩形 9"/>
          <p:cNvSpPr/>
          <p:nvPr>
            <p:custDataLst>
              <p:tags r:id="rId1"/>
            </p:custDataLst>
          </p:nvPr>
        </p:nvSpPr>
        <p:spPr>
          <a:xfrm>
            <a:off x="64770" y="1076325"/>
            <a:ext cx="360045" cy="41402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3" name="文本框 2"/>
          <p:cNvSpPr txBox="1"/>
          <p:nvPr/>
        </p:nvSpPr>
        <p:spPr>
          <a:xfrm>
            <a:off x="981710" y="3679825"/>
            <a:ext cx="410400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5000"/>
              </a:lnSpc>
              <a:buFont typeface="Wingdings" panose="05000000000000000000" pitchFamily="2" charset="2"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青头的心情变化：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l">
              <a:lnSpc>
                <a:spcPct val="125000"/>
              </a:lnSpc>
              <a:buFont typeface="Wingdings" panose="05000000000000000000" pitchFamily="2" charset="2"/>
            </a:pPr>
            <a:r>
              <a:rPr lang="zh-CN" altLang="en-US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着急</a:t>
            </a:r>
            <a:r>
              <a:rPr lang="en-US" altLang="zh-CN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</a:t>
            </a:r>
            <a:r>
              <a:rPr lang="zh-CN" altLang="en-US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冷静</a:t>
            </a:r>
            <a:r>
              <a:rPr lang="en-US" altLang="zh-CN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</a:t>
            </a:r>
            <a:r>
              <a:rPr lang="zh-CN" altLang="en-US" sz="3200" dirty="0">
                <a:solidFill>
                  <a:srgbClr val="2089F4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高兴</a:t>
            </a:r>
            <a:endParaRPr lang="zh-CN" altLang="en-US" sz="3200" dirty="0">
              <a:solidFill>
                <a:srgbClr val="2089F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>
              <a:lnSpc>
                <a:spcPct val="125000"/>
              </a:lnSpc>
              <a:buFont typeface="Wingdings" panose="05000000000000000000" pitchFamily="2" charset="2"/>
            </a:pPr>
            <a:endParaRPr lang="zh-CN" altLang="en-US" sz="32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1084660"/>
            <a:ext cx="365522" cy="375047"/>
          </a:xfrm>
          <a:prstGeom prst="roundRect">
            <a:avLst>
              <a:gd name="adj" fmla="val 0"/>
            </a:avLst>
          </a:prstGeom>
          <a:solidFill>
            <a:srgbClr val="894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  <p:sp>
        <p:nvSpPr>
          <p:cNvPr id="22531" name="文本框 68"/>
          <p:cNvSpPr txBox="1"/>
          <p:nvPr/>
        </p:nvSpPr>
        <p:spPr>
          <a:xfrm>
            <a:off x="457439" y="1084580"/>
            <a:ext cx="139065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31720" y="1084580"/>
            <a:ext cx="503555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>
                <a:solidFill>
                  <a:schemeClr val="accent5">
                    <a:lumMod val="10000"/>
                  </a:schemeClr>
                </a:solidFill>
                <a:latin typeface="Century Gothic" panose="020B0502020202020204" pitchFamily="34" charset="0"/>
                <a:ea typeface="冬青黑体简体中文 W3" pitchFamily="34" charset="-122"/>
                <a:sym typeface="+mn-ea"/>
              </a:rPr>
              <a:t>分角色朗读红头和青头的对话，并读出相应的语气</a:t>
            </a:r>
            <a:endParaRPr lang="zh-CN" altLang="zh-CN" sz="2400" dirty="0">
              <a:solidFill>
                <a:schemeClr val="accent5">
                  <a:lumMod val="10000"/>
                </a:schemeClr>
              </a:solidFill>
              <a:latin typeface="Century Gothic" panose="020B0502020202020204" pitchFamily="34" charset="0"/>
              <a:ea typeface="冬青黑体简体中文 W3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18515" y="2205990"/>
            <a:ext cx="7985760" cy="3634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救命啊！救命啊！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endParaRPr lang="zh-CN" altLang="en-US" sz="3200" b="1" strike="noStrike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base">
              <a:lnSpc>
                <a:spcPct val="120000"/>
              </a:lnSpc>
            </a:pPr>
            <a:r>
              <a:rPr lang="en-US" altLang="zh-CN" sz="3200" b="1" dirty="0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</a:t>
            </a:r>
            <a:r>
              <a:rPr lang="zh-CN" altLang="en-US" sz="3200" b="1" dirty="0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你在哪儿？</a:t>
            </a:r>
            <a:r>
              <a:rPr lang="en-US" altLang="zh-CN" sz="3200" b="1" dirty="0">
                <a:gradFill>
                  <a:gsLst>
                    <a:gs pos="0">
                      <a:srgbClr val="9EE256"/>
                    </a:gs>
                    <a:gs pos="100000">
                      <a:srgbClr val="52762D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endParaRPr lang="en-US" altLang="zh-CN" sz="3200" b="1" strike="noStrike" noProof="1">
              <a:gradFill>
                <a:gsLst>
                  <a:gs pos="0">
                    <a:srgbClr val="9EE256"/>
                  </a:gs>
                  <a:gs pos="100000">
                    <a:srgbClr val="52762D"/>
                  </a:gs>
                </a:gsLst>
                <a:lin scaled="0"/>
              </a:gra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“我被牛吃了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正在它的嘴里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救命啊！  救命啊！”</a:t>
            </a:r>
            <a:endParaRPr lang="zh-CN" altLang="en-US" sz="3200" b="1" strike="noStrike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fontAlgn="base">
              <a:lnSpc>
                <a:spcPct val="120000"/>
              </a:lnSpc>
            </a:pPr>
            <a:r>
              <a:rPr lang="zh-CN" altLang="en-US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“躲过它的牙齿，牛在这时候不会仔细嚼的，它会把你和草一起吞到肚子里去</a:t>
            </a:r>
            <a:r>
              <a:rPr lang="en-US" altLang="zh-CN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”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1084660"/>
            <a:ext cx="365522" cy="375047"/>
          </a:xfrm>
          <a:prstGeom prst="roundRect">
            <a:avLst>
              <a:gd name="adj" fmla="val 0"/>
            </a:avLst>
          </a:prstGeom>
          <a:solidFill>
            <a:srgbClr val="894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  <p:sp>
        <p:nvSpPr>
          <p:cNvPr id="22531" name="文本框 68"/>
          <p:cNvSpPr txBox="1"/>
          <p:nvPr/>
        </p:nvSpPr>
        <p:spPr>
          <a:xfrm>
            <a:off x="457439" y="1084580"/>
            <a:ext cx="139065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5795" y="1498600"/>
            <a:ext cx="7985760" cy="5406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“那我马上就会死掉！”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“红头！不要怕，你会出来的。我听说，牛肚子里一共有四个胃，前三个胃是贮藏食物的，只有第四个胃才是管消化的！”</a:t>
            </a:r>
            <a:endParaRPr lang="zh-CN" altLang="en-US" sz="3200" b="1" dirty="0">
              <a:solidFill>
                <a:srgbClr val="92D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“可是你说这些对我有什么用呢？”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“当然有用。等一会儿牛休息的时候，它要把刚才吞下去的草重新送回嘴里，然后细嚼慢咽</a:t>
            </a:r>
            <a:r>
              <a:rPr lang="en-US" altLang="zh-CN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你是勇敢的蟋蟀，你一定能出来的！”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1084660"/>
            <a:ext cx="365522" cy="375047"/>
          </a:xfrm>
          <a:prstGeom prst="roundRect">
            <a:avLst>
              <a:gd name="adj" fmla="val 0"/>
            </a:avLst>
          </a:prstGeom>
          <a:solidFill>
            <a:srgbClr val="8940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  <p:sp>
        <p:nvSpPr>
          <p:cNvPr id="22531" name="文本框 68"/>
          <p:cNvSpPr txBox="1"/>
          <p:nvPr/>
        </p:nvSpPr>
        <p:spPr>
          <a:xfrm>
            <a:off x="457439" y="1084580"/>
            <a:ext cx="139065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课堂练习</a:t>
            </a:r>
            <a:endParaRPr 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0565" y="1920240"/>
            <a:ext cx="7985760" cy="186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“谢谢你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不要哭，就算你在牛肚子里做了一次旅行吧！</a:t>
            </a:r>
            <a:r>
              <a:rPr lang="en-US" altLang="zh-CN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52526" y="1330325"/>
            <a:ext cx="6271022" cy="332295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读了青头和红头的故事，你有什么想法？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红头获救后对青头说了谢谢你</a:t>
            </a: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......</a:t>
            </a:r>
            <a:endParaRPr lang="en-US" altLang="zh-CN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</a:rPr>
              <a:t>后面还想对青头说什么，自己对同桌说说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-9525" y="1245950"/>
            <a:ext cx="365522" cy="375047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1084660"/>
            <a:ext cx="365522" cy="375047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  <p:sp>
        <p:nvSpPr>
          <p:cNvPr id="22531" name="文本框 68"/>
          <p:cNvSpPr txBox="1"/>
          <p:nvPr/>
        </p:nvSpPr>
        <p:spPr>
          <a:xfrm>
            <a:off x="457439" y="1084580"/>
            <a:ext cx="139065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小结</a:t>
            </a:r>
            <a:endParaRPr 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0565" y="1920240"/>
            <a:ext cx="7985760" cy="304419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遇到困难和危险时，尽自己最大的努力帮助朋友是一种美好的品质，除此之外 在危险到来时 镇定和乐观也是解决问题所必须的条件。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32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03605" y="2364105"/>
            <a:ext cx="79857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</a:t>
            </a:r>
            <a:r>
              <a:rPr lang="zh-CN" altLang="zh-CN" sz="4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感谢大家的聆听</a:t>
            </a:r>
            <a:endParaRPr lang="zh-CN" altLang="zh-CN" sz="40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929063" y="1787129"/>
            <a:ext cx="1285875" cy="6915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b="1" dirty="0">
                <a:solidFill>
                  <a:srgbClr val="29AAF8"/>
                </a:solidFill>
                <a:latin typeface="冬青黑体简体中文 W3" pitchFamily="34" charset="-122"/>
                <a:ea typeface="冬青黑体简体中文 W3" pitchFamily="34" charset="-122"/>
              </a:rPr>
              <a:t>目录</a:t>
            </a:r>
            <a:endParaRPr lang="en-US" altLang="zh-CN" sz="3000" b="1" dirty="0">
              <a:solidFill>
                <a:srgbClr val="29AAF8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465910" y="2203847"/>
            <a:ext cx="2212181" cy="5708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itchFamily="34" charset="-122"/>
              </a:rPr>
              <a:t>CONTENTS</a:t>
            </a:r>
            <a:endParaRPr lang="en-US" altLang="zh-CN" sz="24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 vert="horz" lIns="68580" tIns="34290" rIns="68580" bIns="3429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1524000" y="2917790"/>
          <a:ext cx="6096000" cy="149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808873" y="288925"/>
            <a:ext cx="160528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导入新课</a:t>
            </a:r>
            <a:endParaRPr lang="zh-CN" altLang="en-US" sz="280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 bwMode="auto">
          <a:xfrm rot="180972">
            <a:off x="5393531" y="3354389"/>
            <a:ext cx="1768079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1152929" y="1225399"/>
            <a:ext cx="5295005" cy="1845310"/>
          </a:xfrm>
          <a:prstGeom prst="rect">
            <a:avLst/>
          </a:prstGeom>
          <a:solidFill>
            <a:schemeClr val="bg2"/>
          </a:solidFill>
          <a:ln w="34925">
            <a:solidFill>
              <a:srgbClr val="FFC000"/>
            </a:solidFill>
          </a:ln>
          <a:effectLst>
            <a:softEdge rad="31750"/>
          </a:effectLst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昨天，我们一起学习了</a:t>
            </a: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在牛肚子里旅行</a:t>
            </a:r>
            <a:r>
              <a:rPr lang="en-US" altLang="zh-CN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这篇课文，文章讲了一个怎么样的故事呢？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PA_圆角矩形 9"/>
          <p:cNvSpPr/>
          <p:nvPr>
            <p:custDataLst>
              <p:tags r:id="rId2"/>
            </p:custDataLst>
          </p:nvPr>
        </p:nvSpPr>
        <p:spPr>
          <a:xfrm>
            <a:off x="0" y="1084660"/>
            <a:ext cx="365522" cy="375047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17408" y="1030061"/>
            <a:ext cx="302768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概括课文主要内容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923925" y="1946187"/>
            <a:ext cx="7552135" cy="2862322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        红头和草一起先（                           ），它吓得（                  ）；接着它和草一起（                      ），它觉得自己（                         ），它咬牙不让自己失去知觉；然后它在牛肚子里随着草一起移动着，（                                     ），又（                                     ）；最后，牛打了一个喷嚏，它和一团草（                            ）。</a:t>
            </a:r>
            <a:endParaRPr lang="zh-CN" altLang="en-US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358754" y="2016126"/>
            <a:ext cx="190380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被牛卷到嘴里</a:t>
            </a:r>
            <a:endParaRPr lang="zh-CN" altLang="en-US" sz="2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599634" y="2016126"/>
            <a:ext cx="13477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大叫救命</a:t>
            </a:r>
            <a:endParaRPr lang="zh-CN" altLang="en-US" sz="2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96779" y="2546351"/>
            <a:ext cx="19026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进了牛的肚子</a:t>
            </a:r>
            <a:endParaRPr lang="zh-CN" altLang="en-US" sz="2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166247" y="2546351"/>
            <a:ext cx="190380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马上就要死掉了</a:t>
            </a:r>
            <a:endParaRPr lang="zh-CN" altLang="en-US" sz="2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156098" y="3675063"/>
            <a:ext cx="27503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从第一个胃走到第二个胃</a:t>
            </a:r>
            <a:endParaRPr lang="zh-CN" altLang="en-US" sz="2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561284" y="3676651"/>
            <a:ext cx="30849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从第二个胃回到牛的嘴里</a:t>
            </a:r>
            <a:endParaRPr lang="zh-CN" altLang="en-US" sz="2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174332" y="4198939"/>
            <a:ext cx="275034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一下子给喷了出来</a:t>
            </a:r>
            <a:endParaRPr lang="zh-CN" altLang="en-US" sz="2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1084660"/>
            <a:ext cx="365522" cy="375047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1" nodeType="click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3" nodeType="clickEffect"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4" nodeType="clickEffect"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5" nodeType="clickEffect"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6" nodeType="clickEffect"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7" nodeType="clickEffect"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2" grpId="1" build="allAtOnce"/>
      <p:bldP spid="8" grpId="2" build="allAtOnce"/>
      <p:bldP spid="9" grpId="3" build="allAtOnce"/>
      <p:bldP spid="10" grpId="4" build="allAtOnce"/>
      <p:bldP spid="11" grpId="5" build="allAtOnce"/>
      <p:bldP spid="13" grpId="6" build="allAtOnce"/>
      <p:bldP spid="14" grpId="7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726382" y="374650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课文讲解</a:t>
            </a:r>
            <a:endParaRPr lang="zh-CN" altLang="en-US" sz="3200" b="1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26307" y="1069975"/>
            <a:ext cx="6979444" cy="332295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kern="1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altLang="zh-CN" sz="2800" kern="1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cs typeface="Times New Roman" panose="02020603050405020304" pitchFamily="18" charset="0"/>
              </a:rPr>
              <a:t>这是一次危险的旅行，红头的转危为安离不开青头的帮助。</a:t>
            </a:r>
            <a:endParaRPr lang="zh-CN" altLang="zh-CN" sz="2800" kern="1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kern="1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cs typeface="Times New Roman" panose="02020603050405020304" pitchFamily="18" charset="0"/>
              </a:rPr>
              <a:t>沿着红头的旅行路线，体会红头和青头对话时的心情。</a:t>
            </a:r>
            <a:endParaRPr lang="zh-CN" altLang="zh-CN" sz="2800" kern="1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kern="1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cs typeface="Times New Roman" panose="02020603050405020304" pitchFamily="18" charset="0"/>
              </a:rPr>
              <a:t>分角色朗读课文，读出相应的语气</a:t>
            </a:r>
            <a:endParaRPr lang="zh-CN" altLang="en-US" sz="280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4" name="PA_圆角矩形 9"/>
          <p:cNvSpPr/>
          <p:nvPr>
            <p:custDataLst>
              <p:tags r:id="rId1"/>
            </p:custDataLst>
          </p:nvPr>
        </p:nvSpPr>
        <p:spPr>
          <a:xfrm>
            <a:off x="17145" y="1070610"/>
            <a:ext cx="367665" cy="30226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8"/>
          <p:cNvSpPr txBox="1"/>
          <p:nvPr/>
        </p:nvSpPr>
        <p:spPr>
          <a:xfrm>
            <a:off x="641589" y="1076325"/>
            <a:ext cx="139065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en-US" alt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5937647" y="5489972"/>
            <a:ext cx="2057400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20484" name="矩形 2"/>
          <p:cNvSpPr/>
          <p:nvPr/>
        </p:nvSpPr>
        <p:spPr>
          <a:xfrm>
            <a:off x="980837" y="2217103"/>
            <a:ext cx="7294880" cy="3538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en-US" altLang="zh-CN" sz="3200" dirty="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“</a:t>
            </a:r>
            <a:r>
              <a:rPr lang="zh-CN" altLang="en-US" sz="3200" dirty="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救命啊！救命啊</a:t>
            </a:r>
            <a:r>
              <a:rPr lang="en-US" altLang="zh-CN" sz="3200" dirty="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!”</a:t>
            </a:r>
            <a:r>
              <a:rPr lang="zh-CN" altLang="en-US" sz="3200" dirty="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红头拼命叫起来。</a:t>
            </a:r>
            <a:endParaRPr lang="zh-CN" altLang="en-US" sz="3200" dirty="0">
              <a:solidFill>
                <a:srgbClr val="CC33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/>
            <a:endParaRPr lang="zh-CN" altLang="en-US" sz="3200" dirty="0">
              <a:solidFill>
                <a:srgbClr val="CC33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l"/>
            <a:r>
              <a:rPr lang="en-US" altLang="zh-CN" sz="3200" dirty="0">
                <a:solidFill>
                  <a:srgbClr val="0066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“</a:t>
            </a:r>
            <a:r>
              <a:rPr lang="zh-CN" altLang="en-US" sz="3200" dirty="0">
                <a:solidFill>
                  <a:srgbClr val="0066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你在哪儿？”青头急忙问。</a:t>
            </a:r>
            <a:endParaRPr lang="zh-CN" altLang="en-US" sz="3200" dirty="0">
              <a:solidFill>
                <a:srgbClr val="0066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/>
            <a:endParaRPr lang="zh-CN" altLang="en-US" sz="3200" dirty="0">
              <a:solidFill>
                <a:srgbClr val="0066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/>
            <a:r>
              <a:rPr lang="en-US" altLang="zh-CN" sz="3200" dirty="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“</a:t>
            </a:r>
            <a:r>
              <a:rPr lang="zh-CN" altLang="en-US" sz="3200" dirty="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我被牛吃了</a:t>
            </a:r>
            <a:r>
              <a:rPr lang="en-US" altLang="zh-CN" sz="320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……</a:t>
            </a:r>
            <a:r>
              <a:rPr lang="zh-CN" altLang="en-US" sz="3200" dirty="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正在它的嘴里</a:t>
            </a:r>
            <a:r>
              <a:rPr lang="en-US" altLang="zh-CN" sz="320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……</a:t>
            </a:r>
            <a:endParaRPr lang="en-US" altLang="zh-CN" sz="3200">
              <a:solidFill>
                <a:srgbClr val="CC3300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/>
            <a:r>
              <a:rPr lang="zh-CN" altLang="en-US" sz="3200" dirty="0">
                <a:solidFill>
                  <a:srgbClr val="CC33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救命啊，救命啊！”</a:t>
            </a:r>
            <a:endParaRPr lang="zh-CN" altLang="en-US" sz="3200">
              <a:solidFill>
                <a:schemeClr val="bg1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3200" dirty="0">
              <a:solidFill>
                <a:schemeClr val="bg1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485" name="矩形 7"/>
          <p:cNvSpPr/>
          <p:nvPr/>
        </p:nvSpPr>
        <p:spPr>
          <a:xfrm>
            <a:off x="1150938" y="3854053"/>
            <a:ext cx="309880" cy="10147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endParaRPr lang="zh-CN" altLang="en-US" sz="3000" b="1" dirty="0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endParaRPr lang="zh-CN" altLang="en-US" sz="3000" dirty="0">
              <a:solidFill>
                <a:srgbClr val="2089F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8" name="矩形 10"/>
          <p:cNvSpPr/>
          <p:nvPr/>
        </p:nvSpPr>
        <p:spPr>
          <a:xfrm>
            <a:off x="641350" y="5643245"/>
            <a:ext cx="2989580" cy="5530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3000" dirty="0">
                <a:solidFill>
                  <a:srgbClr val="2089F4"/>
                </a:solidFill>
                <a:latin typeface="Arial" panose="020B0604020202020204" pitchFamily="34" charset="0"/>
                <a:ea typeface="微软雅黑" panose="020B0503020204020204" charset="-122"/>
              </a:rPr>
              <a:t>红头：着急害怕</a:t>
            </a:r>
            <a:endParaRPr lang="zh-CN" altLang="en-US" sz="3000" dirty="0">
              <a:solidFill>
                <a:srgbClr val="2089F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PA_圆角矩形 9"/>
          <p:cNvSpPr/>
          <p:nvPr>
            <p:custDataLst>
              <p:tags r:id="rId1"/>
            </p:custDataLst>
          </p:nvPr>
        </p:nvSpPr>
        <p:spPr>
          <a:xfrm>
            <a:off x="64770" y="1076960"/>
            <a:ext cx="423545" cy="413385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4" name="文本框 3"/>
          <p:cNvSpPr txBox="1"/>
          <p:nvPr/>
        </p:nvSpPr>
        <p:spPr>
          <a:xfrm>
            <a:off x="5069840" y="5643245"/>
            <a:ext cx="33616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accent1"/>
                </a:solidFill>
                <a:latin typeface="+mn-ea"/>
                <a:ea typeface="+mn-ea"/>
              </a:rPr>
              <a:t>青头：着急</a:t>
            </a:r>
            <a:endParaRPr lang="zh-CN" altLang="en-US" sz="280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54810" y="1602740"/>
            <a:ext cx="22688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牛嘴里</a:t>
            </a:r>
            <a:endParaRPr lang="zh-CN" altLang="en-US" sz="28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57850" y="2217420"/>
            <a:ext cx="1675765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拼命叫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50765" y="3194685"/>
            <a:ext cx="157607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急忙问</a:t>
            </a:r>
            <a:endParaRPr lang="zh-CN" altLang="en-US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1084660"/>
            <a:ext cx="365522" cy="375047"/>
          </a:xfrm>
          <a:prstGeom prst="roundRect">
            <a:avLst>
              <a:gd name="adj" fmla="val 0"/>
            </a:avLst>
          </a:prstGeom>
          <a:solidFill>
            <a:srgbClr val="26DEF4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z="100" strike="noStrike" noProof="1"/>
          </a:p>
        </p:txBody>
      </p:sp>
      <p:sp>
        <p:nvSpPr>
          <p:cNvPr id="20482" name="文本框 28"/>
          <p:cNvSpPr txBox="1"/>
          <p:nvPr/>
        </p:nvSpPr>
        <p:spPr>
          <a:xfrm>
            <a:off x="425054" y="1076325"/>
            <a:ext cx="139065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5937647" y="5489972"/>
            <a:ext cx="2057400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20484" name="矩形 2"/>
          <p:cNvSpPr/>
          <p:nvPr/>
        </p:nvSpPr>
        <p:spPr>
          <a:xfrm>
            <a:off x="737632" y="1878013"/>
            <a:ext cx="7294880" cy="40309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endParaRPr lang="zh-CN" altLang="en-US" sz="2800" b="1" dirty="0">
              <a:solidFill>
                <a:srgbClr val="CC3300"/>
              </a:solidFill>
              <a:ea typeface="楷体_GB2312" pitchFamily="49" charset="-122"/>
              <a:sym typeface="+mn-ea"/>
            </a:endParaRPr>
          </a:p>
          <a:p>
            <a:pPr algn="l"/>
            <a:r>
              <a:rPr lang="zh-CN" altLang="en-US" sz="2800" dirty="0">
                <a:solidFill>
                  <a:srgbClr val="00B050"/>
                </a:solidFill>
                <a:latin typeface="Arial" panose="020B0604020202020204" pitchFamily="34" charset="0"/>
                <a:ea typeface="楷体_GB2312" pitchFamily="49" charset="-122"/>
              </a:rPr>
              <a:t>青头不顾身上的疼痛，一骨碌爬起来大声喊：</a:t>
            </a:r>
            <a:endParaRPr lang="zh-CN" altLang="en-US" sz="2800" dirty="0">
              <a:solidFill>
                <a:srgbClr val="00B05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l"/>
            <a:r>
              <a:rPr lang="zh-CN" altLang="en-US" sz="2800" dirty="0">
                <a:solidFill>
                  <a:srgbClr val="00B050"/>
                </a:solidFill>
                <a:latin typeface="Arial" panose="020B0604020202020204" pitchFamily="34" charset="0"/>
                <a:ea typeface="楷体_GB2312" pitchFamily="49" charset="-122"/>
              </a:rPr>
              <a:t>“躲过它的牙齿，牛在这时候不会仔细嚼的，</a:t>
            </a:r>
            <a:endParaRPr lang="zh-CN" altLang="en-US" sz="2800" dirty="0">
              <a:solidFill>
                <a:srgbClr val="00B05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l"/>
            <a:r>
              <a:rPr lang="zh-CN" altLang="en-US" sz="2800" dirty="0">
                <a:solidFill>
                  <a:srgbClr val="00B050"/>
                </a:solidFill>
                <a:latin typeface="Arial" panose="020B0604020202020204" pitchFamily="34" charset="0"/>
                <a:ea typeface="楷体_GB2312" pitchFamily="49" charset="-122"/>
              </a:rPr>
              <a:t>它会把你和草一起吞到肚子里去……”</a:t>
            </a:r>
            <a:endParaRPr lang="zh-CN" altLang="en-US" sz="2800" dirty="0">
              <a:solidFill>
                <a:srgbClr val="00B05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l"/>
            <a:endParaRPr lang="zh-CN" altLang="en-US" sz="2800" dirty="0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l"/>
            <a:r>
              <a:rPr lang="zh-CN" altLang="en-US" sz="2800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“那我马上就会死掉。”红头哭起来。</a:t>
            </a:r>
            <a:endParaRPr lang="zh-CN" altLang="en-US" sz="2800" dirty="0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l"/>
            <a:r>
              <a:rPr lang="zh-CN" altLang="en-US" sz="2800" dirty="0">
                <a:solidFill>
                  <a:srgbClr val="CC3300"/>
                </a:solidFill>
                <a:latin typeface="Arial" panose="020B0604020202020204" pitchFamily="34" charset="0"/>
                <a:ea typeface="楷体_GB2312" pitchFamily="49" charset="-122"/>
              </a:rPr>
              <a:t>它和草已经一起进了牛的肚子。</a:t>
            </a:r>
            <a:endParaRPr lang="zh-CN" altLang="en-US" sz="2800" dirty="0">
              <a:solidFill>
                <a:srgbClr val="CC33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l"/>
            <a:endParaRPr lang="zh-CN" altLang="en-US" sz="3000" dirty="0">
              <a:solidFill>
                <a:srgbClr val="CC3300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8" name="矩形 10"/>
          <p:cNvSpPr/>
          <p:nvPr/>
        </p:nvSpPr>
        <p:spPr>
          <a:xfrm>
            <a:off x="424815" y="5763895"/>
            <a:ext cx="22142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zh-CN" sz="2800" dirty="0">
                <a:solidFill>
                  <a:srgbClr val="2089F4"/>
                </a:solidFill>
                <a:latin typeface="Arial" panose="020B0604020202020204" pitchFamily="34" charset="0"/>
                <a:ea typeface="微软雅黑" panose="020B0503020204020204" charset="-122"/>
              </a:rPr>
              <a:t>红头：悲哀</a:t>
            </a:r>
            <a:endParaRPr lang="zh-CN" altLang="zh-CN" sz="2800" dirty="0">
              <a:solidFill>
                <a:srgbClr val="2089F4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39310" y="5633720"/>
            <a:ext cx="28092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accent1"/>
                </a:solidFill>
                <a:latin typeface="+mn-ea"/>
                <a:ea typeface="+mn-ea"/>
              </a:rPr>
              <a:t>青头：冷静的安慰红头</a:t>
            </a:r>
            <a:endParaRPr lang="zh-CN" altLang="en-US" sz="280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04010" y="1517015"/>
            <a:ext cx="24638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牛肚子里</a:t>
            </a:r>
            <a:endParaRPr lang="zh-CN" altLang="en-US" sz="32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8"/>
          <p:cNvSpPr txBox="1"/>
          <p:nvPr/>
        </p:nvSpPr>
        <p:spPr>
          <a:xfrm>
            <a:off x="425054" y="1076325"/>
            <a:ext cx="139065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5937647" y="5489972"/>
            <a:ext cx="2057400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4" name="PA_圆角矩形 9"/>
          <p:cNvSpPr/>
          <p:nvPr>
            <p:custDataLst>
              <p:tags r:id="rId1"/>
            </p:custDataLst>
          </p:nvPr>
        </p:nvSpPr>
        <p:spPr>
          <a:xfrm>
            <a:off x="64770" y="1076325"/>
            <a:ext cx="447040" cy="41402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3" name="文本框 2"/>
          <p:cNvSpPr txBox="1"/>
          <p:nvPr/>
        </p:nvSpPr>
        <p:spPr>
          <a:xfrm>
            <a:off x="831215" y="1705610"/>
            <a:ext cx="748093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B050"/>
                </a:solidFill>
              </a:rPr>
              <a:t>青头又跳到牛身上，隔着肚皮和红头说话：“红头！不要怕，你会出来的。我听说牛肚子里一共有四个胃，前三个胃是贮藏食物的，只有第四个胃才是管消化的！”</a:t>
            </a:r>
            <a:endParaRPr lang="zh-CN" altLang="en-US" sz="2400"/>
          </a:p>
          <a:p>
            <a:r>
              <a:rPr lang="zh-CN" altLang="en-US" sz="2400">
                <a:solidFill>
                  <a:srgbClr val="C00000"/>
                </a:solidFill>
              </a:rPr>
              <a:t>“可是你说这些对我有什么用呢？”红头悲哀地说。</a:t>
            </a:r>
            <a:endParaRPr lang="zh-CN" altLang="en-US" sz="2400"/>
          </a:p>
          <a:p>
            <a:r>
              <a:rPr lang="zh-CN" altLang="en-US" sz="2400">
                <a:solidFill>
                  <a:srgbClr val="00B050"/>
                </a:solidFill>
              </a:rPr>
              <a:t>“当然有用。等一会儿牛休息的时候，它要把刚才吞进去的草重新送回嘴里，然后细嚼慢咽……你是勇敢的蟋蟀，你一定能出来。”</a:t>
            </a:r>
            <a:endParaRPr lang="zh-CN" altLang="en-US" sz="2400">
              <a:solidFill>
                <a:srgbClr val="00B050"/>
              </a:solidFill>
            </a:endParaRPr>
          </a:p>
          <a:p>
            <a:r>
              <a:rPr lang="zh-CN" altLang="en-US" sz="2400">
                <a:solidFill>
                  <a:srgbClr val="C00000"/>
                </a:solidFill>
              </a:rPr>
              <a:t>“谢谢你！”红头的声音小得几乎听不见了。它咬着牙不让自己失去知觉。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5635" y="5763895"/>
            <a:ext cx="2710180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红头：悲哀 绝望</a:t>
            </a:r>
            <a:endParaRPr lang="zh-CN" altLang="en-US" sz="2400" b="1"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53685" y="5763895"/>
            <a:ext cx="29584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accent1">
                    <a:lumMod val="75000"/>
                  </a:schemeClr>
                </a:solidFill>
              </a:rPr>
              <a:t>青头：冷静 沉着 安慰红头</a:t>
            </a:r>
            <a:endParaRPr lang="zh-CN" altLang="en-US" sz="2400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27495" y="3889375"/>
            <a:ext cx="1627505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你是勇敢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31215" y="4258945"/>
            <a:ext cx="1214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的蟋蟀</a:t>
            </a:r>
            <a:endParaRPr lang="zh-CN" altLang="en-US" sz="2400" b="1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8"/>
          <p:cNvSpPr txBox="1"/>
          <p:nvPr/>
        </p:nvSpPr>
        <p:spPr>
          <a:xfrm>
            <a:off x="425054" y="1076325"/>
            <a:ext cx="1390650" cy="4140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sz="2100" dirty="0">
                <a:solidFill>
                  <a:srgbClr val="262626"/>
                </a:solidFill>
                <a:latin typeface="冬青黑体简体中文 W3" pitchFamily="34" charset="-122"/>
                <a:ea typeface="冬青黑体简体中文 W3" pitchFamily="34" charset="-122"/>
              </a:rPr>
              <a:t>知识讲解</a:t>
            </a:r>
            <a:endParaRPr lang="zh-CN" sz="2100" dirty="0">
              <a:solidFill>
                <a:srgbClr val="262626"/>
              </a:solidFill>
              <a:latin typeface="冬青黑体简体中文 W3" pitchFamily="34" charset="-122"/>
              <a:ea typeface="冬青黑体简体中文 W3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5937647" y="5489972"/>
            <a:ext cx="2057400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7733EF79-204E-44E9-9497-DC3F3763FC2D}" type="slidenum">
              <a:rPr kumimoji="0" lang="zh-CN" altLang="en-US" b="0" i="0" u="none" strike="noStrike" kern="1200" cap="none" spc="0" normalizeH="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kumimoji="0" lang="zh-CN" altLang="en-US" b="0" i="0" u="none" strike="noStrike" kern="1200" cap="none" spc="0" normalizeH="0" baseline="0" noProof="1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sp>
        <p:nvSpPr>
          <p:cNvPr id="4" name="PA_圆角矩形 9"/>
          <p:cNvSpPr/>
          <p:nvPr>
            <p:custDataLst>
              <p:tags r:id="rId1"/>
            </p:custDataLst>
          </p:nvPr>
        </p:nvSpPr>
        <p:spPr>
          <a:xfrm>
            <a:off x="64770" y="1076325"/>
            <a:ext cx="447040" cy="41402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3" name="文本框 2"/>
          <p:cNvSpPr txBox="1"/>
          <p:nvPr/>
        </p:nvSpPr>
        <p:spPr>
          <a:xfrm>
            <a:off x="831850" y="1906270"/>
            <a:ext cx="705802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/>
              <a:t>   </a:t>
            </a:r>
            <a:r>
              <a:rPr lang="zh-CN" altLang="en-US" sz="2400"/>
              <a:t>这时，青头爬到牛鼻子上，用它的身体在牛鼻孔里蹭来蹭去。</a:t>
            </a:r>
            <a:endParaRPr lang="zh-CN" altLang="en-US" sz="2400"/>
          </a:p>
          <a:p>
            <a:r>
              <a:rPr lang="zh-CN" altLang="en-US" sz="2400"/>
              <a:t>“阿嚏！”牛打了一个喷嚏，红头随着一团草一下子给喷了出来。</a:t>
            </a:r>
            <a:endParaRPr lang="zh-CN" altLang="en-US" sz="2400"/>
          </a:p>
          <a:p>
            <a:r>
              <a:rPr lang="zh-CN" altLang="en-US" sz="2400"/>
              <a:t>　</a:t>
            </a:r>
            <a:r>
              <a:rPr lang="zh-CN" altLang="en-US" sz="2400">
                <a:solidFill>
                  <a:srgbClr val="C00000"/>
                </a:solidFill>
              </a:rPr>
              <a:t>红头看见自己的朋友，高兴得流下了眼睛：“谢谢你……”</a:t>
            </a:r>
            <a:endParaRPr lang="zh-CN" altLang="en-US" sz="2400"/>
          </a:p>
          <a:p>
            <a:r>
              <a:rPr lang="zh-CN" altLang="en-US" sz="2400"/>
              <a:t>　</a:t>
            </a:r>
            <a:r>
              <a:rPr lang="zh-CN" altLang="en-US" sz="2400">
                <a:solidFill>
                  <a:srgbClr val="00B050"/>
                </a:solidFill>
              </a:rPr>
              <a:t>青头笑眯眯地说：“不要哭，就算你在牛肚子里作了一次旅行吧！”</a:t>
            </a:r>
            <a:endParaRPr lang="zh-CN" altLang="en-US" sz="2400">
              <a:solidFill>
                <a:srgbClr val="00B05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66645" y="1355725"/>
            <a:ext cx="2584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从肚子里出来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4815" y="5396865"/>
            <a:ext cx="1732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红头：高兴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21150" y="5453380"/>
            <a:ext cx="2611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青头：乐观 高兴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10.xml><?xml version="1.0" encoding="utf-8"?>
<p:tagLst xmlns:p="http://schemas.openxmlformats.org/presentationml/2006/main">
  <p:tag name="PA" val="v3.0.1"/>
</p:tagLst>
</file>

<file path=ppt/tags/tag11.xml><?xml version="1.0" encoding="utf-8"?>
<p:tagLst xmlns:p="http://schemas.openxmlformats.org/presentationml/2006/main">
  <p:tag name="PA" val="v3.0.1"/>
</p:tagLst>
</file>

<file path=ppt/tags/tag12.xml><?xml version="1.0" encoding="utf-8"?>
<p:tagLst xmlns:p="http://schemas.openxmlformats.org/presentationml/2006/main">
  <p:tag name="PA" val="v3.0.1"/>
</p:tagLst>
</file>

<file path=ppt/tags/tag13.xml><?xml version="1.0" encoding="utf-8"?>
<p:tagLst xmlns:p="http://schemas.openxmlformats.org/presentationml/2006/main">
  <p:tag name="PA" val="v3.0.1"/>
</p:tagLst>
</file>

<file path=ppt/tags/tag14.xml><?xml version="1.0" encoding="utf-8"?>
<p:tagLst xmlns:p="http://schemas.openxmlformats.org/presentationml/2006/main">
  <p:tag name="PA" val="v3.0.1"/>
</p:tagLst>
</file>

<file path=ppt/tags/tag15.xml><?xml version="1.0" encoding="utf-8"?>
<p:tagLst xmlns:p="http://schemas.openxmlformats.org/presentationml/2006/main">
  <p:tag name="PA" val="v3.0.1"/>
</p:tagLst>
</file>

<file path=ppt/tags/tag16.xml><?xml version="1.0" encoding="utf-8"?>
<p:tagLst xmlns:p="http://schemas.openxmlformats.org/presentationml/2006/main">
  <p:tag name="PA" val="v3.0.1"/>
</p:tagLst>
</file>

<file path=ppt/tags/tag17.xml><?xml version="1.0" encoding="utf-8"?>
<p:tagLst xmlns:p="http://schemas.openxmlformats.org/presentationml/2006/main">
  <p:tag name="PA" val="v3.0.1"/>
</p:tagLst>
</file>

<file path=ppt/tags/tag18.xml><?xml version="1.0" encoding="utf-8"?>
<p:tagLst xmlns:p="http://schemas.openxmlformats.org/presentationml/2006/main">
  <p:tag name="PA" val="v3.0.1"/>
</p:tagLst>
</file>

<file path=ppt/tags/tag19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0.xml><?xml version="1.0" encoding="utf-8"?>
<p:tagLst xmlns:p="http://schemas.openxmlformats.org/presentationml/2006/main">
  <p:tag name="KSO_WM_DOC_GUID" val="{c44c03c7-739c-4ac8-a8b2-6a546a40d408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1548</Words>
  <Application>WPS 演示</Application>
  <PresentationFormat>全屏显示(4:3)</PresentationFormat>
  <Paragraphs>161</Paragraphs>
  <Slides>16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Times New Roman</vt:lpstr>
      <vt:lpstr>楷体_GB2312</vt:lpstr>
      <vt:lpstr>楷体</vt:lpstr>
      <vt:lpstr>Arial Unicode MS</vt:lpstr>
      <vt:lpstr>Calibri</vt:lpstr>
      <vt:lpstr>新宋体</vt:lpstr>
      <vt:lpstr>古瓶荷花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11</cp:revision>
  <dcterms:created xsi:type="dcterms:W3CDTF">2020-08-06T09:04:00Z</dcterms:created>
  <dcterms:modified xsi:type="dcterms:W3CDTF">2021-09-04T06:58:44Z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