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  <p:sldMasterId id="2147483672" r:id="rId4"/>
  </p:sldMasterIdLst>
  <p:notesMasterIdLst>
    <p:notesMasterId r:id="rId20"/>
  </p:notesMasterIdLst>
  <p:handoutMasterIdLst>
    <p:handoutMasterId r:id="rId21"/>
  </p:handoutMasterIdLst>
  <p:sldIdLst>
    <p:sldId id="275" r:id="rId5"/>
    <p:sldId id="288" r:id="rId6"/>
    <p:sldId id="306" r:id="rId7"/>
    <p:sldId id="279" r:id="rId8"/>
    <p:sldId id="289" r:id="rId9"/>
    <p:sldId id="281" r:id="rId10"/>
    <p:sldId id="290" r:id="rId11"/>
    <p:sldId id="291" r:id="rId12"/>
    <p:sldId id="292" r:id="rId13"/>
    <p:sldId id="293" r:id="rId14"/>
    <p:sldId id="294" r:id="rId15"/>
    <p:sldId id="285" r:id="rId16"/>
    <p:sldId id="296" r:id="rId17"/>
    <p:sldId id="307" r:id="rId18"/>
    <p:sldId id="284" r:id="rId19"/>
  </p:sldIdLst>
  <p:sldSz cx="9144000" cy="6858000" type="screen4x3"/>
  <p:notesSz cx="6858000" cy="9144000"/>
  <p:defaultTextStyle>
    <a:defPPr>
      <a:defRPr lang="zh-CN"/>
    </a:defPPr>
    <a:lvl1pPr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mbria" panose="02040503050406030204" pitchFamily="18" charset="0"/>
        <a:ea typeface="宋体" panose="02010600030101010101" pitchFamily="2" charset="-122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mbria" panose="02040503050406030204" pitchFamily="18" charset="0"/>
        <a:ea typeface="宋体" panose="02010600030101010101" pitchFamily="2" charset="-122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mbria" panose="02040503050406030204" pitchFamily="18" charset="0"/>
        <a:ea typeface="宋体" panose="02010600030101010101" pitchFamily="2" charset="-122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mbria" panose="02040503050406030204" pitchFamily="18" charset="0"/>
        <a:ea typeface="宋体" panose="02010600030101010101" pitchFamily="2" charset="-122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mbria" panose="020405030504060302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mbria" panose="020405030504060302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mbria" panose="020405030504060302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mbria" panose="020405030504060302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mbria" panose="020405030504060302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F0FBD"/>
    <a:srgbClr val="1D41D5"/>
    <a:srgbClr val="401B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94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297CA67-E3D5-42EA-8563-BF9B8A5F9F5E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F4E69167-8678-478E-AE80-2FBEB9B97C9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E9A7F-2F75-451A-AA67-71996475D5A8}" type="datetimeFigureOut">
              <a:rPr lang="zh-CN" altLang="en-US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8A79A-83F2-403F-A0FA-F1FFECC86AA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B184-8393-4709-99CD-AB7A63CDB654}" type="datetimeFigureOut">
              <a:rPr lang="zh-CN" altLang="en-US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E4C4E-14A8-408C-AF4F-555350CDC1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91E32-2AD5-49F9-9FAE-88A08D3784ED}" type="datetimeFigureOut">
              <a:rPr lang="zh-CN" altLang="en-US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FC040-1F10-4F65-8048-CC0E163736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575B6-B41E-432F-B51E-7CDA47BE411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D3587-5AD4-4C9C-BC79-EC2549F1C5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34683-44AB-49BF-97B4-D2E2EA1D12B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68CA0-2262-4E35-AF00-38E3CADE979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D30E5-DBCC-4756-85FD-BDC80A279D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10E4E-3E10-4A6F-BC21-D0FF74A51C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DA50E-E852-40BE-A8F1-3406B74DA5C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C20E3-33D8-4FB0-AA95-905E993C2A4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DA7E8-4941-4D0F-89A9-4D83DF6ABB7A}" type="datetimeFigureOut">
              <a:rPr lang="zh-CN" altLang="en-US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599A8-2B9E-437E-9DC0-BD401A20F62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102F1-B633-4118-8CAF-C049BDE323C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A8A72-2B62-4A25-A1A3-159B5FC934D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0852D-E609-43F5-BD29-ACBDF61DAAB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A25FE-695D-4175-BA37-301D5540BD1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B6B74-8819-45D6-8B76-B3BDC6CC8AB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8D302-3371-4B4C-9D9A-EA81E7ABB63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A3C69-B73A-4F6D-9E5B-59242FE350F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2148C-D74C-40B2-894A-C39CE47EB68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B8DBC-37AD-42C6-B163-E68AC32E689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B9771-9A24-448F-A181-4C89487A8A7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39006-F99F-4169-9C62-CF8651308B1D}" type="datetimeFigureOut">
              <a:rPr lang="zh-CN" altLang="en-US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0BE85-22B9-4A84-A34E-AFF565EACB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D5C4A-5192-49A5-B4D7-AD6A0E2F28C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C51A0-3697-4709-A76F-1EB6D7E9579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1FBB0-350C-470C-837F-C32DA4CC70E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6FA52-EF03-44AC-B3AB-746AAB701D7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AF8F2-718D-4750-A41C-349D234E2C30}" type="datetimeFigureOut">
              <a:rPr lang="zh-CN" altLang="en-US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16D20-5C31-45B0-8F30-B5F51AAE062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B2415-2F41-4389-A54F-A1FA8C9BB7A7}" type="datetimeFigureOut">
              <a:rPr lang="zh-CN" altLang="en-US"/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306F6-A95D-4D70-84DD-BAFC0354C5E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17EB1-3DC8-4130-B0A4-6EFC46ABCA23}" type="datetimeFigureOut">
              <a:rPr lang="zh-CN" altLang="en-US"/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C35A9-352F-4042-A6CD-14875944D45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B7264-212E-4FB9-8CEC-029EB7076959}" type="datetimeFigureOut">
              <a:rPr lang="zh-CN" altLang="en-US"/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8AD09-09A3-4245-9A6F-AF9632338FA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26A74-707E-4C6B-8992-20E396ADE6C4}" type="datetimeFigureOut">
              <a:rPr lang="zh-CN" altLang="en-US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BA9F9-B2C4-43D6-AB1A-42250A0DBC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FE9F8-55C5-4DFD-97E5-F54343905F9E}" type="datetimeFigureOut">
              <a:rPr lang="zh-CN" altLang="en-US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E9CED-A07E-4CC2-9223-0625BA880F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>
              <a:defRPr/>
            </a:pPr>
            <a:fld id="{8F82111B-60C4-4D98-8B50-71504A2B92D5}" type="datetimeFigureOut">
              <a:rPr lang="zh-CN" altLang="en-US"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fld id="{FF23D9B3-2A6F-41A9-9B3A-50E4C19592C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kumimoji="1"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kumimoji="1"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latin typeface="Times New Roman" panose="02020603050405020304" pitchFamily="18" charset="0"/>
              </a:defRPr>
            </a:lvl1pPr>
          </a:lstStyle>
          <a:p>
            <a:fld id="{696429DA-A3B7-476C-A2D2-AF893EF4441E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latin typeface="Times New Roman" panose="02020603050405020304" pitchFamily="18" charset="0"/>
              </a:defRPr>
            </a:lvl1pPr>
          </a:lstStyle>
          <a:p>
            <a:fld id="{981999BA-60C6-401A-A906-44835376FB32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slide" Target="slide7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0.xml"/><Relationship Id="rId3" Type="http://schemas.openxmlformats.org/officeDocument/2006/relationships/slide" Target="slide9.xml"/><Relationship Id="rId2" Type="http://schemas.openxmlformats.org/officeDocument/2006/relationships/image" Target="../media/image6.png"/><Relationship Id="rId1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slide" Target="slide7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slide" Target="slide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Administrator\Desktop\3TBBRR7JNDKLU7%G$3%HUPM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标题 1"/>
          <p:cNvSpPr txBox="1">
            <a:spLocks noChangeArrowheads="1"/>
          </p:cNvSpPr>
          <p:nvPr/>
        </p:nvSpPr>
        <p:spPr bwMode="auto">
          <a:xfrm>
            <a:off x="892175" y="1376363"/>
            <a:ext cx="4051300" cy="77787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/>
          <a:lstStyle/>
          <a:p>
            <a:pPr algn="ctr" eaLnBrk="1" hangingPunct="1"/>
            <a:r>
              <a:rPr lang="en-US" altLang="zh-CN" sz="5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 </a:t>
            </a:r>
            <a:r>
              <a:rPr lang="zh-CN" altLang="en-US" sz="5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一块奶酪</a:t>
            </a:r>
            <a:endParaRPr lang="zh-CN" altLang="en-US" sz="5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0" name="矩形 5"/>
          <p:cNvSpPr>
            <a:spLocks noChangeArrowheads="1"/>
          </p:cNvSpPr>
          <p:nvPr/>
        </p:nvSpPr>
        <p:spPr bwMode="auto">
          <a:xfrm>
            <a:off x="1655763" y="1439863"/>
            <a:ext cx="3651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latin typeface="宋体" panose="02010600030101010101" pitchFamily="2" charset="-122"/>
              </a:rPr>
              <a:t>*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8" descr="CZ@MU035$$ZLB@AK_BIU$6Y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2"/>
            <a:ext cx="7518400" cy="685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5174615" y="0"/>
            <a:ext cx="3969385" cy="526224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小蚂蚁们从四面八方的草丛里走拢来了。当他们重新聚到奶酪旁边时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蚂蚁队长命令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年龄最小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的一只蚂蚁：“这点儿奶酪渣是刚才弄掉的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丢了可惜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你吃掉它吧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图片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2555" y="5354320"/>
            <a:ext cx="1149350" cy="129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8" descr="CZ@MU035$$ZLB@AK_BIU$6Y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2700" y="-1326515"/>
            <a:ext cx="916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215900" y="5364268"/>
            <a:ext cx="8737600" cy="132207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atinLnBrk="0">
              <a:lnSpc>
                <a:spcPct val="100000"/>
              </a:lnSpc>
            </a:pPr>
            <a:r>
              <a:rPr lang="en-US" altLang="zh-CN" sz="2800" dirty="0" smtClean="0">
                <a:ln>
                  <a:solidFill>
                    <a:srgbClr val="92D050"/>
                  </a:solidFill>
                </a:ln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大家又干起活来了，劲头比刚才更足，奶酪一会儿就被搬到洞里去了。</a:t>
            </a:r>
            <a:r>
              <a:rPr lang="zh-CN" altLang="en-US" sz="4800" dirty="0">
                <a:ln>
                  <a:solidFill>
                    <a:srgbClr val="92D050"/>
                  </a:solidFill>
                </a:ln>
                <a:latin typeface="+mn-ea"/>
                <a:ea typeface="+mn-ea"/>
              </a:rPr>
              <a:t> </a:t>
            </a:r>
            <a:endParaRPr lang="zh-CN" altLang="en-US" sz="4800" dirty="0">
              <a:ln>
                <a:solidFill>
                  <a:srgbClr val="92D050"/>
                </a:solidFill>
              </a:ln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-1001485" y="241876"/>
            <a:ext cx="9144000" cy="896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4000" b="1" dirty="0" smtClean="0">
                <a:latin typeface="黑体" panose="02010609060101010101" pitchFamily="49" charset="-122"/>
                <a:cs typeface="Times New Roman" panose="02020603050405020304" pitchFamily="18" charset="0"/>
              </a:rPr>
              <a:t>创作</a:t>
            </a:r>
            <a:r>
              <a:rPr lang="en-US" altLang="zh-CN" sz="4000" b="1" dirty="0" smtClean="0">
                <a:latin typeface="黑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4000" b="1" dirty="0" smtClean="0">
                <a:latin typeface="黑体" panose="02010609060101010101" pitchFamily="49" charset="-122"/>
                <a:cs typeface="Times New Roman" panose="02020603050405020304" pitchFamily="18" charset="0"/>
              </a:rPr>
              <a:t>一块奶酪新编</a:t>
            </a:r>
            <a:r>
              <a:rPr lang="en-US" altLang="zh-CN" sz="4000" b="1" dirty="0" smtClean="0">
                <a:latin typeface="黑体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zh-CN" sz="5400" dirty="0">
              <a:solidFill>
                <a:srgbClr val="C00000"/>
              </a:solidFill>
            </a:endParaRPr>
          </a:p>
        </p:txBody>
      </p:sp>
      <p:pic>
        <p:nvPicPr>
          <p:cNvPr id="2" name="图片 1" descr="_1TX7C4SY@US`(IG][~3Y)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" y="-74295"/>
            <a:ext cx="9131935" cy="6924675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400425" y="3807460"/>
            <a:ext cx="902970" cy="41529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[SG@@S7H4~W~2U$JP_)W1U.jpg"/>
          <p:cNvPicPr>
            <a:picLocks noChangeAspect="1"/>
          </p:cNvPicPr>
          <p:nvPr/>
        </p:nvPicPr>
        <p:blipFill>
          <a:blip r:embed="rId1">
            <a:lum bright="8000"/>
          </a:blip>
          <a:stretch>
            <a:fillRect/>
          </a:stretch>
        </p:blipFill>
        <p:spPr>
          <a:xfrm>
            <a:off x="0" y="-24765"/>
            <a:ext cx="9144001" cy="688958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474980"/>
            <a:ext cx="5495925" cy="5908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800" kern="100" dirty="0" smtClean="0">
                <a:ln w="15875">
                  <a:solidFill>
                    <a:srgbClr val="92D050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n-ea"/>
                <a:ea typeface="+mn-ea"/>
                <a:cs typeface="+mn-ea"/>
              </a:rPr>
              <a:t> </a:t>
            </a:r>
            <a:r>
              <a:rPr lang="zh-CN" altLang="zh-CN" sz="2800" b="1" kern="100" dirty="0" smtClean="0">
                <a:solidFill>
                  <a:srgbClr val="4F0FB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蚂蚁</a:t>
            </a:r>
            <a:r>
              <a:rPr lang="zh-CN" altLang="zh-CN" sz="2800" b="1" kern="100" dirty="0">
                <a:solidFill>
                  <a:srgbClr val="4F0FB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队长决定让大家继续搬运粮食。</a:t>
            </a:r>
            <a:r>
              <a:rPr lang="zh-CN" altLang="zh-CN" sz="2800" b="1" kern="100" dirty="0" smtClean="0">
                <a:solidFill>
                  <a:srgbClr val="4F0FB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这时</a:t>
            </a:r>
            <a:r>
              <a:rPr lang="zh-CN" altLang="zh-CN" sz="2800" b="1" kern="100" dirty="0">
                <a:solidFill>
                  <a:srgbClr val="4F0FB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，一只小刺猬经过，正好发现了这块诱人的奶酪渣，馋得直淌口水，高兴地对蚂蚁队长喊道：“你们不要这奶酪渣，我可要吃掉</a:t>
            </a:r>
            <a:r>
              <a:rPr lang="zh-CN" altLang="zh-CN" sz="2800" b="1" kern="100" dirty="0" smtClean="0">
                <a:solidFill>
                  <a:srgbClr val="4F0FB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了</a:t>
            </a:r>
            <a:r>
              <a:rPr lang="zh-CN" altLang="en-US" sz="2800" b="1" kern="100" dirty="0" smtClean="0">
                <a:solidFill>
                  <a:srgbClr val="4F0FB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！</a:t>
            </a:r>
            <a:r>
              <a:rPr lang="zh-CN" altLang="zh-CN" sz="2800" b="1" kern="100" dirty="0" smtClean="0">
                <a:solidFill>
                  <a:srgbClr val="4F0FB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zh-CN" sz="2800" b="1" kern="100" dirty="0">
                <a:solidFill>
                  <a:srgbClr val="4F0FB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蚂蚁队长一听后悔了，说：“别别别！”他箭一般地冲过去，一把扛起奶酪渣就往回跑，小刺猬顿时呆住了。</a:t>
            </a:r>
            <a:endParaRPr lang="zh-CN" altLang="zh-CN" sz="2800" b="1" kern="100" dirty="0">
              <a:solidFill>
                <a:srgbClr val="4F0FB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-1001485" y="241876"/>
            <a:ext cx="9144000" cy="896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4000" b="1" dirty="0" smtClean="0">
                <a:latin typeface="黑体" panose="02010609060101010101" pitchFamily="49" charset="-122"/>
                <a:cs typeface="Times New Roman" panose="02020603050405020304" pitchFamily="18" charset="0"/>
              </a:rPr>
              <a:t>创作</a:t>
            </a:r>
            <a:r>
              <a:rPr lang="en-US" altLang="zh-CN" sz="4000" b="1" dirty="0" smtClean="0">
                <a:latin typeface="黑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4000" b="1" dirty="0" smtClean="0">
                <a:latin typeface="黑体" panose="02010609060101010101" pitchFamily="49" charset="-122"/>
                <a:cs typeface="Times New Roman" panose="02020603050405020304" pitchFamily="18" charset="0"/>
              </a:rPr>
              <a:t>一块奶酪新编</a:t>
            </a:r>
            <a:r>
              <a:rPr lang="en-US" altLang="zh-CN" sz="4000" b="1" dirty="0" smtClean="0">
                <a:latin typeface="黑体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zh-CN" sz="5400" dirty="0">
              <a:solidFill>
                <a:srgbClr val="C00000"/>
              </a:solidFill>
            </a:endParaRPr>
          </a:p>
        </p:txBody>
      </p:sp>
      <p:pic>
        <p:nvPicPr>
          <p:cNvPr id="2" name="图片 1" descr="_1TX7C4SY@US`(IG][~3Y)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" y="-74295"/>
            <a:ext cx="9131935" cy="69246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9D4F2C54D635291EAEEADECABFFCE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335" y="33020"/>
            <a:ext cx="9145270" cy="6810375"/>
          </a:xfrm>
          <a:prstGeom prst="rect">
            <a:avLst/>
          </a:prstGeom>
        </p:spPr>
      </p:pic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228283" y="848995"/>
            <a:ext cx="8686800" cy="4246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作业：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1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把你的故事读给爸爸妈妈听，请他们提提意见，让故事更加美妙精彩。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推荐阅读《安徒生童话》《格林童话》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《稻草人》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sz="3200" b="1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LN)F{H`_V~U_GD0A@A)9A)P.jpg"/>
          <p:cNvPicPr>
            <a:picLocks noChangeAspect="1"/>
          </p:cNvPicPr>
          <p:nvPr/>
        </p:nvPicPr>
        <p:blipFill>
          <a:blip r:embed="rId1"/>
          <a:srcRect r="-611" b="3713"/>
          <a:stretch>
            <a:fillRect/>
          </a:stretch>
        </p:blipFill>
        <p:spPr>
          <a:xfrm>
            <a:off x="0" y="0"/>
            <a:ext cx="9199880" cy="660336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716655" y="435610"/>
            <a:ext cx="4930775" cy="2567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自读要求：</a:t>
            </a:r>
            <a:endParaRPr lang="en-US" altLang="zh-CN" sz="3200" b="1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自由朗读课文，注意读准字音，读通句子。</a:t>
            </a:r>
            <a:endParaRPr lang="zh-CN" altLang="en-US" sz="3200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5145" y="688975"/>
            <a:ext cx="8093075" cy="54794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矩形 5"/>
          <p:cNvSpPr>
            <a:spLocks noChangeArrowheads="1"/>
          </p:cNvSpPr>
          <p:nvPr/>
        </p:nvSpPr>
        <p:spPr bwMode="auto">
          <a:xfrm>
            <a:off x="471488" y="427038"/>
            <a:ext cx="1563687" cy="3155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19900"/>
              <a:t>﹛</a:t>
            </a:r>
            <a:endParaRPr lang="zh-CN" altLang="en-US" sz="19900"/>
          </a:p>
        </p:txBody>
      </p:sp>
      <p:sp>
        <p:nvSpPr>
          <p:cNvPr id="12297" name="矩形 10"/>
          <p:cNvSpPr>
            <a:spLocks noChangeArrowheads="1"/>
          </p:cNvSpPr>
          <p:nvPr/>
        </p:nvSpPr>
        <p:spPr bwMode="auto">
          <a:xfrm>
            <a:off x="406400" y="3062288"/>
            <a:ext cx="1563688" cy="31543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19900"/>
              <a:t>﹛</a:t>
            </a:r>
            <a:endParaRPr lang="zh-CN" altLang="en-US" sz="19900"/>
          </a:p>
        </p:txBody>
      </p:sp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471488" y="1695450"/>
            <a:ext cx="11207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处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393700" y="4240213"/>
            <a:ext cx="1296988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稍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3111500" y="987425"/>
            <a:ext cx="2182813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000" b="1"/>
              <a:t>（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处罚</a:t>
            </a:r>
            <a:r>
              <a:rPr lang="zh-CN" altLang="en-US" sz="4000" b="1"/>
              <a:t>）</a:t>
            </a:r>
            <a:endParaRPr lang="zh-CN" altLang="en-US" sz="4000" b="1"/>
          </a:p>
        </p:txBody>
      </p:sp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3111500" y="2393183"/>
            <a:ext cx="2549071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4000" b="1" dirty="0"/>
              <a:t>（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到处</a:t>
            </a:r>
            <a:r>
              <a:rPr lang="zh-CN" altLang="en-US" sz="4000" b="1" dirty="0" smtClean="0"/>
              <a:t>）</a:t>
            </a:r>
            <a:endParaRPr lang="zh-CN" altLang="en-US" sz="4000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330450" y="987425"/>
            <a:ext cx="122396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FF0000"/>
                </a:solidFill>
              </a:rPr>
              <a:t>chǔ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30450" y="2357438"/>
            <a:ext cx="122396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FF0000"/>
                </a:solidFill>
              </a:rPr>
              <a:t>chù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12298" name="TextBox 11"/>
          <p:cNvSpPr txBox="1">
            <a:spLocks noChangeArrowheads="1"/>
          </p:cNvSpPr>
          <p:nvPr/>
        </p:nvSpPr>
        <p:spPr bwMode="auto">
          <a:xfrm>
            <a:off x="3357563" y="3886200"/>
            <a:ext cx="20066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000" b="1"/>
              <a:t>（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稍息</a:t>
            </a:r>
            <a:r>
              <a:rPr lang="zh-CN" altLang="en-US" sz="4000" b="1"/>
              <a:t>）</a:t>
            </a:r>
            <a:endParaRPr lang="zh-CN" altLang="en-US" sz="4000" b="1"/>
          </a:p>
        </p:txBody>
      </p:sp>
      <p:sp>
        <p:nvSpPr>
          <p:cNvPr id="12299" name="TextBox 12"/>
          <p:cNvSpPr txBox="1">
            <a:spLocks noChangeArrowheads="1"/>
          </p:cNvSpPr>
          <p:nvPr/>
        </p:nvSpPr>
        <p:spPr bwMode="auto">
          <a:xfrm>
            <a:off x="3357563" y="4902200"/>
            <a:ext cx="20066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000" b="1" dirty="0"/>
              <a:t>（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稍微</a:t>
            </a:r>
            <a:r>
              <a:rPr lang="zh-CN" altLang="en-US" sz="4000" b="1" dirty="0"/>
              <a:t>）</a:t>
            </a:r>
            <a:endParaRPr lang="zh-CN" altLang="en-US" sz="4000" b="1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133600" y="3886200"/>
            <a:ext cx="1652588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FF0000"/>
                </a:solidFill>
                <a:latin typeface="Cambria Math" panose="02040503050406030204" charset="0"/>
                <a:cs typeface="Cambria Math" panose="02040503050406030204" charset="0"/>
              </a:rPr>
              <a:t>sh</a:t>
            </a:r>
            <a:r>
              <a:rPr lang="el-GR" altLang="zh-CN" sz="4000" b="1">
                <a:solidFill>
                  <a:srgbClr val="FF0000"/>
                </a:solidFill>
                <a:latin typeface="Cambria Math" panose="02040503050406030204" charset="0"/>
                <a:cs typeface="Cambria Math" panose="02040503050406030204" charset="0"/>
              </a:rPr>
              <a:t>ὰ</a:t>
            </a:r>
            <a:r>
              <a:rPr lang="en-US" altLang="zh-CN" sz="4000" b="1">
                <a:solidFill>
                  <a:srgbClr val="FF0000"/>
                </a:solidFill>
                <a:latin typeface="Cambria Math" panose="02040503050406030204" charset="0"/>
                <a:cs typeface="Cambria Math" panose="02040503050406030204" charset="0"/>
              </a:rPr>
              <a:t>o</a:t>
            </a:r>
            <a:r>
              <a:rPr lang="en-US" altLang="zh-CN" sz="4000" b="1">
                <a:solidFill>
                  <a:srgbClr val="FF0000"/>
                </a:solidFill>
              </a:rPr>
              <a:t> 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133600" y="4902200"/>
            <a:ext cx="165258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FF0000"/>
                </a:solidFill>
              </a:rPr>
              <a:t>sh</a:t>
            </a:r>
            <a:r>
              <a:rPr lang="el-GR" altLang="zh-CN" sz="4000" b="1">
                <a:solidFill>
                  <a:srgbClr val="FF0000"/>
                </a:solidFill>
              </a:rPr>
              <a:t>ᾱ</a:t>
            </a:r>
            <a:r>
              <a:rPr lang="en-US" altLang="zh-CN" sz="4000" b="1">
                <a:solidFill>
                  <a:srgbClr val="FF0000"/>
                </a:solidFill>
              </a:rPr>
              <a:t>o 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93821" y="2360526"/>
            <a:ext cx="28956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（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教导处</a:t>
            </a:r>
            <a:r>
              <a:rPr lang="zh-CN" altLang="en-US" sz="4000" b="1" dirty="0"/>
              <a:t>）</a:t>
            </a:r>
            <a:endParaRPr lang="zh-CN" altLang="en-US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0" grpId="0"/>
      <p:bldP spid="12299" grpId="0"/>
      <p:bldP spid="1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3"/>
          <p:cNvSpPr>
            <a:spLocks noChangeArrowheads="1"/>
          </p:cNvSpPr>
          <p:nvPr/>
        </p:nvSpPr>
        <p:spPr bwMode="auto">
          <a:xfrm>
            <a:off x="277495" y="1388110"/>
            <a:ext cx="8759825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6000" b="1"/>
              <a:t>         </a:t>
            </a:r>
            <a:r>
              <a:rPr lang="zh-CN" altLang="zh-CN" sz="6000" b="1">
                <a:latin typeface="楷体" panose="02010609060101010101" pitchFamily="49" charset="-122"/>
                <a:ea typeface="楷体" panose="02010609060101010101" pitchFamily="49" charset="-122"/>
              </a:rPr>
              <a:t>默读课文，想想课文围绕一块奶酪讲了一件什么事？</a:t>
            </a:r>
            <a:endParaRPr lang="zh-CN" altLang="zh-CN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1" name="图片 3" descr="9302e8092f2199f2a031ae860b526e67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85690" y="4784090"/>
            <a:ext cx="2265045" cy="146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45085" y="599440"/>
            <a:ext cx="9055735" cy="1938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宣布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禁令  诱人  犹豫  聚集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3200" b="1" dirty="0"/>
          </a:p>
        </p:txBody>
      </p:sp>
      <p:pic>
        <p:nvPicPr>
          <p:cNvPr id="11" name="图片 10" descr="IMG_20181016_191958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7F7F5">
                  <a:alpha val="100000"/>
                </a:srgbClr>
              </a:clrFrom>
              <a:clrTo>
                <a:srgbClr val="F7F7F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6375" y="1957705"/>
            <a:ext cx="4144645" cy="38709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3"/>
          <p:cNvSpPr>
            <a:spLocks noChangeArrowheads="1"/>
          </p:cNvSpPr>
          <p:nvPr/>
        </p:nvSpPr>
        <p:spPr bwMode="auto">
          <a:xfrm>
            <a:off x="88265" y="2255146"/>
            <a:ext cx="9144000" cy="19920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/>
              <a:t>           </a:t>
            </a:r>
            <a:r>
              <a:rPr lang="zh-CN" altLang="zh-CN" sz="4400" b="1" dirty="0"/>
              <a:t>再次默读课文，用“</a:t>
            </a:r>
            <a:r>
              <a:rPr lang="en-US" altLang="zh-CN" sz="4400" b="1" dirty="0"/>
              <a:t>_____</a:t>
            </a:r>
            <a:r>
              <a:rPr lang="zh-CN" altLang="zh-CN" sz="4400" b="1" dirty="0" smtClean="0"/>
              <a:t>”画出</a:t>
            </a:r>
            <a:r>
              <a:rPr lang="zh-CN" altLang="en-US" sz="4400" b="1" dirty="0" smtClean="0"/>
              <a:t>有关的语句，说说你的</a:t>
            </a:r>
            <a:r>
              <a:rPr lang="zh-CN" altLang="zh-CN" sz="4400" b="1" dirty="0" smtClean="0"/>
              <a:t>理由</a:t>
            </a:r>
            <a:r>
              <a:rPr lang="zh-CN" altLang="zh-CN" sz="4400" b="1" dirty="0"/>
              <a:t>。</a:t>
            </a:r>
            <a:endParaRPr lang="zh-CN" altLang="zh-CN" sz="4400" b="1" dirty="0"/>
          </a:p>
        </p:txBody>
      </p:sp>
      <p:pic>
        <p:nvPicPr>
          <p:cNvPr id="14339" name="图片 3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" y="5310188"/>
            <a:ext cx="101600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图片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6350" y="5310188"/>
            <a:ext cx="101600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图片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6538" y="5310188"/>
            <a:ext cx="101600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图片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81913" y="5310188"/>
            <a:ext cx="101600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179975" y="1303146"/>
            <a:ext cx="6440170" cy="9764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400" b="1" dirty="0"/>
              <a:t>你喜欢蚂蚁队长吗？</a:t>
            </a:r>
            <a:endParaRPr lang="zh-CN" altLang="en-US" sz="4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L5LX$P2CD}X{V@@{I7OWPUH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" y="0"/>
            <a:ext cx="8059741" cy="688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5177155" y="0"/>
            <a:ext cx="3966845" cy="5908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b="1" dirty="0"/>
              <a:t>          </a:t>
            </a:r>
            <a:r>
              <a:rPr lang="zh-CN" altLang="en-US" sz="1600" b="1" dirty="0"/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蚁队长集合好队伍，向大家宣布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今天搬运粮食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只许出力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不许偷嘴。谁偷了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嘴，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就要受到处罚。”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只小蚂蚁在队列里嘀咕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要是偷嘴的是您呢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蚂蚁队长说：“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照样要受处罚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图片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40675" y="5517515"/>
            <a:ext cx="1149350" cy="129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4" descr="64S643[AU0TB]VUT8LGG]FK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682044"/>
            <a:ext cx="9143999" cy="5175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53156" y="0"/>
            <a:ext cx="8590842" cy="18148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+mn-ea"/>
                <a:ea typeface="+mn-ea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盯着那一点儿掉在地上的奶酪渣，蚂蚁队长想：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丢掉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，实在太可惜；趁机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吃掉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它，又要犯不许偷嘴的禁令。怎么办呢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他的心七上八下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只好下令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休息一会儿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!”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3157" y="1682175"/>
            <a:ext cx="8590842" cy="187642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dirty="0">
                <a:latin typeface="+mn-ea"/>
                <a:ea typeface="+mn-ea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奶酪旁边只有蚂蚁队长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他偷个嘴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谁也看不见。他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低下头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嗅嗅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那点儿奶酪渣子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味道真香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他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犹豫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了一会儿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终于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跺脚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注意啦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全体都有。稍息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立正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向后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齐步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图片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40675" y="5517515"/>
            <a:ext cx="1149350" cy="129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theme/theme1.xml><?xml version="1.0" encoding="utf-8"?>
<a:theme xmlns:a="http://schemas.openxmlformats.org/drawingml/2006/main" name="主题2">
  <a:themeElements>
    <a:clrScheme name="默认设计模板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/>
        </a:solidFill>
      </a:spPr>
      <a:bodyPr rtlCol="0" anchor="ctr"/>
      <a:lstStyle>
        <a:defPPr algn="ctr">
          <a:defRPr lang="zh-CN" altLang="en-US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4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1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2_默认设计模板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2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主题2</Template>
  <TotalTime>0</TotalTime>
  <Words>786</Words>
  <Application>WPS 演示</Application>
  <PresentationFormat>全屏显示(4:3)</PresentationFormat>
  <Paragraphs>64</Paragraphs>
  <Slides>15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Cambria</vt:lpstr>
      <vt:lpstr>Times New Roman</vt:lpstr>
      <vt:lpstr>楷体</vt:lpstr>
      <vt:lpstr>Cambria Math</vt:lpstr>
      <vt:lpstr>黑体</vt:lpstr>
      <vt:lpstr>微软雅黑</vt:lpstr>
      <vt:lpstr>Arial Unicode MS</vt:lpstr>
      <vt:lpstr>Calibri</vt:lpstr>
      <vt:lpstr>主题2</vt:lpstr>
      <vt:lpstr>1_默认设计模板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一块奶酪</dc:title>
  <dc:creator>liu zhanyun</dc:creator>
  <cp:lastModifiedBy>qwe</cp:lastModifiedBy>
  <cp:revision>128</cp:revision>
  <dcterms:created xsi:type="dcterms:W3CDTF">2018-10-14T14:23:00Z</dcterms:created>
  <dcterms:modified xsi:type="dcterms:W3CDTF">2021-09-04T07:03:17Z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