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B2B2B2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630" y="84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空白演示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演讲人与职务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>
            <a:alphaModFix amt="5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930140" y="1782445"/>
            <a:ext cx="5514975" cy="1520190"/>
          </a:xfrm>
        </p:spPr>
        <p:txBody>
          <a:bodyPr/>
          <a:lstStyle/>
          <a:p>
            <a:r>
              <a:rPr lang="zh-CN" altLang="en-US"/>
              <a:t>调皮的提示语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838200" y="273685"/>
            <a:ext cx="10515600" cy="1325880"/>
          </a:xfrm>
        </p:spPr>
        <p:txBody>
          <a:bodyPr/>
          <a:lstStyle/>
          <a:p>
            <a:r>
              <a:rPr lang="zh-CN" altLang="en-US" sz="5400" b="1"/>
              <a:t>什么是提示语？</a:t>
            </a:r>
            <a:endParaRPr lang="zh-CN" altLang="en-US" sz="5400" b="1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599565"/>
            <a:ext cx="10515600" cy="4351655"/>
          </a:xfrm>
        </p:spPr>
        <p:txBody>
          <a:bodyPr>
            <a:normAutofit lnSpcReduction="10000"/>
          </a:bodyPr>
          <a:lstStyle/>
          <a:p>
            <a:pPr marL="0" indent="1219200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2555482880"/>
                </a:ext>
              </a:extLst>
            </a:pPr>
            <a:r>
              <a:rPr lang="zh-CN" altLang="en-US" sz="4800"/>
              <a:t>提示语是指对话描写中除人物语言外的具有启示、说明性的文字，包含人物说话时的</a:t>
            </a:r>
            <a:r>
              <a:rPr lang="zh-CN" altLang="en-US" sz="4800">
                <a:solidFill>
                  <a:srgbClr val="FF0000"/>
                </a:solidFill>
              </a:rPr>
              <a:t>表情、动作、语调、神态、心理</a:t>
            </a:r>
            <a:r>
              <a:rPr lang="zh-CN" altLang="en-US" sz="4800"/>
              <a:t>等细节。</a:t>
            </a:r>
            <a:endParaRPr lang="zh-CN" altLang="en-US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66470" y="2024380"/>
            <a:ext cx="10515600" cy="4351655"/>
          </a:xfrm>
        </p:spPr>
        <p:txBody>
          <a:bodyPr>
            <a:normAutofit lnSpcReduction="10000"/>
          </a:bodyPr>
          <a:lstStyle/>
          <a:p>
            <a:pPr marL="0" indent="1219200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2555482880"/>
                </a:ext>
              </a:extLst>
            </a:pPr>
            <a:r>
              <a:rPr lang="zh-CN" altLang="en-US"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这时，妈妈从厨房里走出来，一见我还在床上，就开腔了</a:t>
            </a:r>
            <a:r>
              <a:rPr lang="zh-CN" altLang="en-US" sz="4800">
                <a:latin typeface="华文中宋" panose="02010600040101010101" charset="-122"/>
                <a:ea typeface="华文中宋" panose="02010600040101010101" charset="-122"/>
              </a:rPr>
              <a:t>：</a:t>
            </a:r>
            <a:r>
              <a:rPr lang="en-US" altLang="zh-CN" sz="480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4800">
                <a:latin typeface="华文中宋" panose="02010600040101010101" charset="-122"/>
                <a:ea typeface="华文中宋" panose="02010600040101010101" charset="-122"/>
              </a:rPr>
              <a:t>哎呀，你怎么还不起来？快点。</a:t>
            </a:r>
            <a:r>
              <a:rPr lang="en-US" altLang="zh-CN" sz="4800">
                <a:latin typeface="华文中宋" panose="02010600040101010101" charset="-122"/>
                <a:ea typeface="华文中宋" panose="02010600040101010101" charset="-122"/>
              </a:rPr>
              <a:t>”</a:t>
            </a:r>
            <a:endParaRPr lang="en-US" altLang="zh-CN" sz="480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651510" y="167640"/>
            <a:ext cx="10515600" cy="1325880"/>
          </a:xfrm>
        </p:spPr>
        <p:txBody>
          <a:bodyPr/>
          <a:lstStyle/>
          <a:p>
            <a:r>
              <a:rPr lang="zh-CN" altLang="en-US" sz="5400" b="1"/>
              <a:t>牵羊式：</a:t>
            </a:r>
            <a:endParaRPr lang="zh-CN" altLang="en-US" sz="5400" b="1"/>
          </a:p>
        </p:txBody>
      </p:sp>
      <p:sp>
        <p:nvSpPr>
          <p:cNvPr id="7" name="文本框 6"/>
          <p:cNvSpPr txBox="1"/>
          <p:nvPr/>
        </p:nvSpPr>
        <p:spPr>
          <a:xfrm>
            <a:off x="3684270" y="369570"/>
            <a:ext cx="5080000" cy="922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/>
              <a:t>提示语＋语言</a:t>
            </a:r>
            <a:endParaRPr lang="zh-CN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66470" y="1935480"/>
            <a:ext cx="10515600" cy="4351655"/>
          </a:xfrm>
        </p:spPr>
        <p:txBody>
          <a:bodyPr>
            <a:normAutofit lnSpcReduction="10000"/>
          </a:bodyPr>
          <a:lstStyle/>
          <a:p>
            <a:pPr marL="0" indent="1219200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2555482880"/>
                </a:ext>
              </a:extLst>
            </a:pP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我就知道你不敢</a:t>
            </a:r>
            <a:r>
              <a:rPr lang="zh-CN" sz="4800">
                <a:latin typeface="华文中宋" panose="02010600040101010101" charset="-122"/>
                <a:ea typeface="华文中宋" panose="02010600040101010101" charset="-122"/>
              </a:rPr>
              <a:t>，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懦弱的东西</a:t>
            </a:r>
            <a:r>
              <a:rPr lang="zh-CN" sz="4800">
                <a:latin typeface="华文中宋" panose="02010600040101010101" charset="-122"/>
                <a:ea typeface="华文中宋" panose="02010600040101010101" charset="-122"/>
              </a:rPr>
              <a:t>！</a:t>
            </a: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铁罐说，带着更加轻蔑的神气</a:t>
            </a:r>
            <a:r>
              <a:rPr lang="zh-CN"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。</a:t>
            </a:r>
            <a:endParaRPr lang="zh-CN" sz="4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838200" y="258445"/>
            <a:ext cx="10515600" cy="1325880"/>
          </a:xfrm>
        </p:spPr>
        <p:txBody>
          <a:bodyPr/>
          <a:lstStyle/>
          <a:p>
            <a:r>
              <a:rPr lang="zh-CN" altLang="en-US" sz="5400" b="1"/>
              <a:t>推车式：</a:t>
            </a:r>
            <a:endParaRPr lang="zh-CN" altLang="en-US" sz="5400" b="1"/>
          </a:p>
        </p:txBody>
      </p:sp>
      <p:sp>
        <p:nvSpPr>
          <p:cNvPr id="7" name="文本框 6"/>
          <p:cNvSpPr txBox="1"/>
          <p:nvPr/>
        </p:nvSpPr>
        <p:spPr>
          <a:xfrm>
            <a:off x="3684270" y="369570"/>
            <a:ext cx="5080000" cy="922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/>
              <a:t>语言</a:t>
            </a:r>
            <a:r>
              <a:rPr lang="zh-CN" altLang="en-US" sz="5400">
                <a:sym typeface="+mn-ea"/>
              </a:rPr>
              <a:t>＋提示语</a:t>
            </a:r>
            <a:endParaRPr lang="zh-CN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920875"/>
            <a:ext cx="10515600" cy="4351655"/>
          </a:xfrm>
        </p:spPr>
        <p:txBody>
          <a:bodyPr>
            <a:normAutofit fontScale="90000"/>
          </a:bodyPr>
          <a:lstStyle/>
          <a:p>
            <a:pPr marL="0" indent="1092200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3726487773"/>
                </a:ext>
              </a:extLst>
            </a:pP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我确实不敢碰你，但并不是懦弱。</a:t>
            </a: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陶罐争辩说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，</a:t>
            </a: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我们生来就是盛东西的，并不是来互相碰撞的</a:t>
            </a:r>
            <a:r>
              <a:rPr lang="zh-CN" sz="4800">
                <a:latin typeface="华文中宋" panose="02010600040101010101" charset="-122"/>
                <a:ea typeface="华文中宋" panose="02010600040101010101" charset="-122"/>
              </a:rPr>
              <a:t>。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说到盛东西，我不见得就比你差</a:t>
            </a:r>
            <a:r>
              <a:rPr lang="zh-CN" sz="4800">
                <a:latin typeface="华文中宋" panose="02010600040101010101" charset="-122"/>
                <a:ea typeface="华文中宋" panose="02010600040101010101" charset="-122"/>
              </a:rPr>
              <a:t>。</a:t>
            </a:r>
            <a:r>
              <a:rPr sz="4800">
                <a:latin typeface="华文中宋" panose="02010600040101010101" charset="-122"/>
                <a:ea typeface="华文中宋" panose="02010600040101010101" charset="-122"/>
              </a:rPr>
              <a:t>再说</a:t>
            </a:r>
            <a:r>
              <a:rPr lang="en-US" sz="4800">
                <a:latin typeface="华文中宋" panose="02010600040101010101" charset="-122"/>
                <a:ea typeface="华文中宋" panose="02010600040101010101" charset="-122"/>
              </a:rPr>
              <a:t>……”</a:t>
            </a:r>
            <a:endParaRPr lang="en-US" sz="480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838200" y="167640"/>
            <a:ext cx="10515600" cy="1325880"/>
          </a:xfrm>
        </p:spPr>
        <p:txBody>
          <a:bodyPr/>
          <a:lstStyle/>
          <a:p>
            <a:r>
              <a:rPr lang="zh-CN" altLang="en-US" sz="5400" b="1"/>
              <a:t>挑担式：</a:t>
            </a:r>
            <a:endParaRPr lang="zh-CN" altLang="en-US" sz="5400" b="1"/>
          </a:p>
        </p:txBody>
      </p:sp>
      <p:sp>
        <p:nvSpPr>
          <p:cNvPr id="7" name="文本框 6"/>
          <p:cNvSpPr txBox="1"/>
          <p:nvPr/>
        </p:nvSpPr>
        <p:spPr>
          <a:xfrm>
            <a:off x="3684270" y="369570"/>
            <a:ext cx="7279005" cy="922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>
                <a:sym typeface="+mn-ea"/>
              </a:rPr>
              <a:t>语言＋</a:t>
            </a:r>
            <a:r>
              <a:rPr lang="zh-CN" altLang="en-US" sz="5400"/>
              <a:t>提示语＋语言</a:t>
            </a:r>
            <a:endParaRPr lang="zh-CN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8030" y="1007745"/>
            <a:ext cx="1053846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这时，妈妈从厨房里走出来，一见我还在床上，就开腔了</a:t>
            </a:r>
            <a:r>
              <a:rPr lang="zh-CN" altLang="en-US" sz="3200">
                <a:latin typeface="华文中宋" panose="02010600040101010101" charset="-122"/>
                <a:ea typeface="华文中宋" panose="02010600040101010101" charset="-122"/>
                <a:sym typeface="+mn-ea"/>
              </a:rPr>
              <a:t>：</a:t>
            </a:r>
            <a:r>
              <a:rPr lang="en-US" altLang="zh-CN" sz="320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“</a:t>
            </a:r>
            <a:r>
              <a:rPr lang="zh-CN" altLang="en-US" sz="32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哎呀，你怎么还不起来？快点。</a:t>
            </a:r>
            <a:r>
              <a:rPr lang="en-US" altLang="zh-CN" sz="320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”</a:t>
            </a:r>
            <a:endParaRPr lang="en-US" altLang="zh-CN" sz="3200"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8665" y="2543175"/>
            <a:ext cx="105378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812800" algn="l"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>
                <a:solidFill>
                  <a:srgbClr val="20202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“我就知道你不敢，懦弱的东西！”</a:t>
            </a:r>
            <a:r>
              <a:rPr lang="zh-CN" altLang="en-US" sz="32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铁罐说，带着更加轻蔑的神气。</a:t>
            </a:r>
            <a:endParaRPr lang="zh-CN" altLang="en-US" sz="32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8665" y="4217035"/>
            <a:ext cx="105384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812800" algn="l"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>
                <a:solidFill>
                  <a:srgbClr val="20202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“我确实不敢碰你，但并不是懦弱。”</a:t>
            </a:r>
            <a:r>
              <a:rPr lang="zh-CN" altLang="en-US" sz="32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陶罐争辩说，</a:t>
            </a:r>
            <a:r>
              <a:rPr lang="zh-CN" altLang="en-US" sz="3200">
                <a:solidFill>
                  <a:srgbClr val="20202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“我们生来就是盛东西的，并不是来互相碰撞的。说到盛东西，我不见得就比你差。再说……”</a:t>
            </a:r>
            <a:endParaRPr lang="zh-CN" altLang="en-US" sz="3200">
              <a:solidFill>
                <a:srgbClr val="202020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pic>
        <p:nvPicPr>
          <p:cNvPr id="7" name="图片 6" descr="A000220150322C56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80000">
            <a:off x="1278255" y="1532255"/>
            <a:ext cx="1487170" cy="862330"/>
          </a:xfrm>
          <a:prstGeom prst="rect">
            <a:avLst/>
          </a:prstGeom>
        </p:spPr>
      </p:pic>
      <p:pic>
        <p:nvPicPr>
          <p:cNvPr id="8" name="图片 7" descr="A000220150322C56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80000">
            <a:off x="2929890" y="3199130"/>
            <a:ext cx="1487170" cy="862330"/>
          </a:xfrm>
          <a:prstGeom prst="rect">
            <a:avLst/>
          </a:prstGeom>
        </p:spPr>
      </p:pic>
      <p:pic>
        <p:nvPicPr>
          <p:cNvPr id="9" name="图片 8" descr="A000220150322C56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80000">
            <a:off x="10229850" y="4279900"/>
            <a:ext cx="1487170" cy="862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9100" y="899160"/>
            <a:ext cx="113538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鹿忽然看到了自己的腿，</a:t>
            </a:r>
            <a:r>
              <a:rPr sz="40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不禁</a:t>
            </a:r>
            <a:r>
              <a:rPr sz="4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撅起了嘴，皱起了眉头</a:t>
            </a:r>
            <a:r>
              <a:rPr lang="zh-CN" sz="40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：</a:t>
            </a:r>
            <a:r>
              <a:rPr lang="en-US" altLang="zh-CN" sz="40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“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唉，这四条腿太细了，怎么配得上这两只美丽的</a:t>
            </a:r>
            <a:r>
              <a:rPr lang="zh-CN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角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呢？</a:t>
            </a:r>
            <a:r>
              <a:rPr lang="en-US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”</a:t>
            </a:r>
            <a:endParaRPr lang="en-US" sz="4000"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9100" y="3583940"/>
            <a:ext cx="113538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我</a:t>
            </a:r>
            <a:r>
              <a:rPr sz="4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举起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奖杯</a:t>
            </a:r>
            <a:r>
              <a:rPr lang="zh-CN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，</a:t>
            </a:r>
            <a:r>
              <a:rPr sz="4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走下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领奖台，不由自主地</a:t>
            </a:r>
            <a:r>
              <a:rPr sz="40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来到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王兰面前</a:t>
            </a:r>
            <a:r>
              <a:rPr lang="zh-CN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，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说：</a:t>
            </a:r>
            <a:r>
              <a:rPr lang="en-US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“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这里面有你多少心血</a:t>
            </a:r>
            <a:r>
              <a:rPr lang="zh-CN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啊！</a:t>
            </a:r>
            <a:r>
              <a:rPr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奖杯应该是你的。</a:t>
            </a:r>
            <a:r>
              <a:rPr lang="en-US" sz="400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”</a:t>
            </a:r>
            <a:endParaRPr lang="en-US" sz="4000"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7839710" y="2510155"/>
            <a:ext cx="2319020" cy="873125"/>
          </a:xfrm>
          <a:prstGeom prst="wedgeRoundRectCallout">
            <a:avLst>
              <a:gd name="adj1" fmla="val 23658"/>
              <a:gd name="adj2" fmla="val -1526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/>
              <a:t>神态</a:t>
            </a:r>
            <a:endParaRPr lang="zh-CN" altLang="en-US" sz="4800"/>
          </a:p>
        </p:txBody>
      </p:sp>
      <p:sp>
        <p:nvSpPr>
          <p:cNvPr id="7" name="矩形标注 6"/>
          <p:cNvSpPr/>
          <p:nvPr/>
        </p:nvSpPr>
        <p:spPr>
          <a:xfrm>
            <a:off x="3935095" y="2738755"/>
            <a:ext cx="2268855" cy="845185"/>
          </a:xfrm>
          <a:prstGeom prst="wedgeRectCallout">
            <a:avLst>
              <a:gd name="adj1" fmla="val -16750"/>
              <a:gd name="adj2" fmla="val 697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/>
              <a:t>动作</a:t>
            </a:r>
            <a:endParaRPr lang="zh-CN" altLang="en-US" sz="4800"/>
          </a:p>
        </p:txBody>
      </p:sp>
      <p:sp>
        <p:nvSpPr>
          <p:cNvPr id="8" name="文本框 7"/>
          <p:cNvSpPr txBox="1"/>
          <p:nvPr/>
        </p:nvSpPr>
        <p:spPr>
          <a:xfrm>
            <a:off x="3935095" y="5194935"/>
            <a:ext cx="6913245" cy="829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心情、语气、语调</a:t>
            </a:r>
            <a:r>
              <a:rPr lang="en-US" altLang="zh-CN" sz="4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……</a:t>
            </a:r>
            <a:endParaRPr lang="en-US" altLang="zh-CN" sz="4800">
              <a:solidFill>
                <a:srgbClr val="FF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647065" y="258445"/>
            <a:ext cx="10515600" cy="1325880"/>
          </a:xfrm>
        </p:spPr>
        <p:txBody>
          <a:bodyPr/>
          <a:lstStyle/>
          <a:p>
            <a:r>
              <a:rPr lang="zh-CN" altLang="en-US" sz="5400"/>
              <a:t>牛刀小试</a:t>
            </a:r>
            <a:endParaRPr lang="zh-CN" altLang="en-US" sz="5400"/>
          </a:p>
        </p:txBody>
      </p:sp>
      <p:sp>
        <p:nvSpPr>
          <p:cNvPr id="6" name="文本框 5"/>
          <p:cNvSpPr txBox="1"/>
          <p:nvPr/>
        </p:nvSpPr>
        <p:spPr>
          <a:xfrm>
            <a:off x="647700" y="1584325"/>
            <a:ext cx="1051560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219200" fontAlgn="auto">
              <a:extLst>
                <a:ext uri="{35155182-B16C-46BC-9424-99874614C6A1}">
                  <wpsdc:indentchars xmlns:wpsdc="http://www.wps.cn/officeDocument/2017/drawingmlCustomData" val="200" checksum="2555482880"/>
                </a:ext>
              </a:extLst>
            </a:pPr>
            <a:r>
              <a:rPr lang="en-US" altLang="zh-CN" sz="4800"/>
              <a:t>“</a:t>
            </a:r>
            <a:r>
              <a:rPr lang="zh-CN" altLang="en-US" sz="4800"/>
              <a:t>楠楠，要相信自己，我们都看好你！</a:t>
            </a:r>
            <a:r>
              <a:rPr lang="en-US" altLang="zh-CN" sz="4800"/>
              <a:t>”</a:t>
            </a:r>
            <a:r>
              <a:rPr lang="zh-CN" altLang="en-US" sz="4800"/>
              <a:t>爸爸（                                 ）。</a:t>
            </a:r>
            <a:endParaRPr lang="zh-CN" altLang="en-US" sz="4800"/>
          </a:p>
        </p:txBody>
      </p:sp>
      <p:sp>
        <p:nvSpPr>
          <p:cNvPr id="7" name="文本框 6"/>
          <p:cNvSpPr txBox="1"/>
          <p:nvPr/>
        </p:nvSpPr>
        <p:spPr>
          <a:xfrm>
            <a:off x="3893185" y="2343785"/>
            <a:ext cx="582803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拍拍我的肩膀，坚定地说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700" y="3524885"/>
            <a:ext cx="10514965" cy="2584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20202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/>
              <a:t>1.</a:t>
            </a:r>
            <a:r>
              <a:rPr lang="zh-CN" altLang="en-US" sz="3600"/>
              <a:t>（                         ）：</a:t>
            </a:r>
            <a:r>
              <a:rPr lang="en-US" altLang="zh-CN" sz="3600"/>
              <a:t>“</a:t>
            </a:r>
            <a:r>
              <a:rPr lang="zh-CN" altLang="en-US" sz="3600"/>
              <a:t>妈妈，我考了</a:t>
            </a:r>
            <a:r>
              <a:rPr lang="en-US" altLang="zh-CN" sz="3600"/>
              <a:t>100</a:t>
            </a:r>
            <a:r>
              <a:rPr lang="zh-CN" altLang="en-US" sz="3600"/>
              <a:t>分！</a:t>
            </a:r>
            <a:r>
              <a:rPr lang="en-US" altLang="zh-CN" sz="3600"/>
              <a:t>”</a:t>
            </a:r>
            <a:endParaRPr lang="en-US" altLang="zh-CN" sz="3600"/>
          </a:p>
          <a:p>
            <a:pPr>
              <a:lnSpc>
                <a:spcPct val="150000"/>
              </a:lnSpc>
            </a:pPr>
            <a:r>
              <a:rPr lang="en-US" altLang="zh-CN" sz="3600"/>
              <a:t>2.“</a:t>
            </a:r>
            <a:r>
              <a:rPr lang="zh-CN" altLang="en-US" sz="3600"/>
              <a:t>站住！</a:t>
            </a:r>
            <a:r>
              <a:rPr lang="en-US" altLang="zh-CN" sz="3600"/>
              <a:t>”</a:t>
            </a:r>
            <a:r>
              <a:rPr lang="zh-CN" altLang="en-US" sz="3600"/>
              <a:t>（                     ），</a:t>
            </a:r>
            <a:r>
              <a:rPr lang="en-US" altLang="zh-CN" sz="3600"/>
              <a:t>“</a:t>
            </a:r>
            <a:r>
              <a:rPr lang="zh-CN" altLang="en-US" sz="3600"/>
              <a:t>没做完作业就跑，看我不揭了你的皮！</a:t>
            </a:r>
            <a:r>
              <a:rPr lang="en-US" altLang="zh-CN" sz="3600"/>
              <a:t>”</a:t>
            </a:r>
            <a:endParaRPr lang="en-US" altLang="zh-CN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78530" y="336550"/>
            <a:ext cx="695261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蒋老师！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桑桑，有事吗？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你快起来！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起来干嘛？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去河边！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去河边干嘛？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她在河边。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谁在河边？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白雀！</a:t>
            </a:r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       ——</a:t>
            </a:r>
            <a:r>
              <a:rPr lang="zh-CN" altLang="en-US" sz="360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曹文轩《草房子》</a:t>
            </a:r>
            <a:endParaRPr lang="zh-CN" altLang="en-US" sz="360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736</Words>
  <Application>WPS 演示</Application>
  <PresentationFormat>宽屏</PresentationFormat>
  <Paragraphs>60</Paragraphs>
  <Slides>9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华文中宋</vt:lpstr>
      <vt:lpstr>微软雅黑</vt:lpstr>
      <vt:lpstr>Arial Black</vt:lpstr>
      <vt:lpstr>Arial Unicode MS</vt:lpstr>
      <vt:lpstr>黑体</vt:lpstr>
      <vt:lpstr>等线</vt:lpstr>
      <vt:lpstr>Office 主题​​</vt:lpstr>
      <vt:lpstr>调皮的提示语</vt:lpstr>
      <vt:lpstr>什么是提示语？</vt:lpstr>
      <vt:lpstr>牵羊式：</vt:lpstr>
      <vt:lpstr>推车式：</vt:lpstr>
      <vt:lpstr>挑担式：</vt:lpstr>
      <vt:lpstr>PowerPoint 演示文稿</vt:lpstr>
      <vt:lpstr>PowerPoint 演示文稿</vt:lpstr>
      <vt:lpstr>牛刀小试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调皮的提示语</dc:title>
  <dc:creator/>
  <cp:lastModifiedBy>qwe</cp:lastModifiedBy>
  <cp:revision>23</cp:revision>
  <dcterms:created xsi:type="dcterms:W3CDTF">2020-10-31T12:55:00Z</dcterms:created>
  <dcterms:modified xsi:type="dcterms:W3CDTF">2021-09-04T07:33:33Z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