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7" r:id="rId3"/>
    <p:sldId id="256" r:id="rId4"/>
    <p:sldId id="271" r:id="rId5"/>
    <p:sldId id="263" r:id="rId6"/>
    <p:sldId id="269" r:id="rId7"/>
    <p:sldId id="268" r:id="rId8"/>
    <p:sldId id="257" r:id="rId9"/>
    <p:sldId id="265" r:id="rId10"/>
    <p:sldId id="258" r:id="rId11"/>
    <p:sldId id="259" r:id="rId12"/>
    <p:sldId id="264" r:id="rId13"/>
    <p:sldId id="261" r:id="rId14"/>
    <p:sldId id="270" r:id="rId15"/>
    <p:sldId id="262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>
      <p:cViewPr varScale="1">
        <p:scale>
          <a:sx n="72" d="100"/>
          <a:sy n="72" d="100"/>
        </p:scale>
        <p:origin x="133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11581B-C881-4E80-9D0C-35F74030F2F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CB2E14-1151-4DD4-BFFD-0B62DF4DBB9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722699-9E58-4CF1-B45E-B99909D2341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2D27E2-74EC-4A64-A227-0472782BB13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72BC4-3163-4062-8CC7-47F267A0CF5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B67662-C90D-4550-8A5D-DD4771FD698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9C7F48-7754-4E3C-9D85-AA450A39049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23DBFC-F053-4A9C-99E1-C96E3E20A12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534A42-6F76-4E47-ACAE-0E4C75CDFB8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AD7EDD-D6F4-4E56-A5EB-8D9A54323DC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3A0BC9-01E3-4855-B8BD-11D2358231F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903C49A5-F19E-43AC-8F82-E4F7FA894D92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4"/>
          <p:cNvSpPr txBox="1">
            <a:spLocks noChangeArrowheads="1"/>
          </p:cNvSpPr>
          <p:nvPr/>
        </p:nvSpPr>
        <p:spPr bwMode="auto">
          <a:xfrm>
            <a:off x="1042988" y="1268413"/>
            <a:ext cx="65532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部编本语文三年级上册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51" name="WordArt 6" descr="纸袋"/>
          <p:cNvSpPr>
            <a:spLocks noChangeArrowheads="1" noChangeShapeType="1" noTextEdit="1"/>
          </p:cNvSpPr>
          <p:nvPr/>
        </p:nvSpPr>
        <p:spPr bwMode="auto">
          <a:xfrm>
            <a:off x="1676400" y="2565400"/>
            <a:ext cx="49530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8000"/>
                  </a:solidFill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我爱故乡的杨梅</a:t>
            </a:r>
            <a:endParaRPr lang="zh-CN" altLang="en-US" sz="3600" b="1" kern="10">
              <a:ln w="9525">
                <a:solidFill>
                  <a:srgbClr val="008000"/>
                </a:solidFill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839200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229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"/>
            <a:ext cx="8534400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31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8839200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5"/>
          <p:cNvSpPr txBox="1">
            <a:spLocks noChangeArrowheads="1"/>
          </p:cNvSpPr>
          <p:nvPr/>
        </p:nvSpPr>
        <p:spPr bwMode="auto">
          <a:xfrm>
            <a:off x="609600" y="2057400"/>
            <a:ext cx="1600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杨梅树</a:t>
            </a:r>
            <a:endParaRPr kumimoji="1" lang="zh-CN" altLang="en-US" sz="28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 Box 6"/>
          <p:cNvSpPr txBox="1">
            <a:spLocks noChangeArrowheads="1"/>
          </p:cNvSpPr>
          <p:nvPr/>
        </p:nvSpPr>
        <p:spPr bwMode="auto">
          <a:xfrm>
            <a:off x="2514600" y="1709738"/>
            <a:ext cx="4648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anose="02020603050405020304" pitchFamily="18" charset="0"/>
              </a:rPr>
              <a:t>枝条：贪婪        吮吸</a:t>
            </a:r>
            <a:endParaRPr kumimoji="1"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4340" name="Text Box 7"/>
          <p:cNvSpPr txBox="1">
            <a:spLocks noChangeArrowheads="1"/>
          </p:cNvSpPr>
          <p:nvPr/>
        </p:nvSpPr>
        <p:spPr bwMode="auto">
          <a:xfrm>
            <a:off x="2514600" y="2286000"/>
            <a:ext cx="3962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anose="02020603050405020304" pitchFamily="18" charset="0"/>
              </a:rPr>
              <a:t>叶子：伸展        欢笑</a:t>
            </a:r>
            <a:endParaRPr kumimoji="1"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4341" name="Text Box 8"/>
          <p:cNvSpPr txBox="1">
            <a:spLocks noChangeArrowheads="1"/>
          </p:cNvSpPr>
          <p:nvPr/>
        </p:nvSpPr>
        <p:spPr bwMode="auto">
          <a:xfrm>
            <a:off x="2514600" y="3149600"/>
            <a:ext cx="4038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anose="02020603050405020304" pitchFamily="18" charset="0"/>
              </a:rPr>
              <a:t>形状： 圆      小刺     </a:t>
            </a:r>
            <a:endParaRPr kumimoji="1"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4342" name="Text Box 9"/>
          <p:cNvSpPr txBox="1">
            <a:spLocks noChangeArrowheads="1"/>
          </p:cNvSpPr>
          <p:nvPr/>
        </p:nvSpPr>
        <p:spPr bwMode="auto">
          <a:xfrm>
            <a:off x="685800" y="4038600"/>
            <a:ext cx="1447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杨梅果</a:t>
            </a:r>
            <a:endParaRPr kumimoji="1" lang="zh-CN" altLang="en-US" sz="28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3" name="Text Box 10"/>
          <p:cNvSpPr txBox="1">
            <a:spLocks noChangeArrowheads="1"/>
          </p:cNvSpPr>
          <p:nvPr/>
        </p:nvSpPr>
        <p:spPr bwMode="auto">
          <a:xfrm>
            <a:off x="2514600" y="3941763"/>
            <a:ext cx="46434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anose="02020603050405020304" pitchFamily="18" charset="0"/>
              </a:rPr>
              <a:t>颜色：淡红</a:t>
            </a:r>
            <a:r>
              <a:rPr kumimoji="1" lang="en-US" altLang="zh-CN" sz="2800" b="1">
                <a:latin typeface="Times New Roman" panose="02020603050405020304" pitchFamily="18" charset="0"/>
              </a:rPr>
              <a:t>—</a:t>
            </a:r>
            <a:r>
              <a:rPr kumimoji="1" lang="zh-CN" altLang="en-US" sz="2800" b="1">
                <a:latin typeface="Times New Roman" panose="02020603050405020304" pitchFamily="18" charset="0"/>
              </a:rPr>
              <a:t>深红</a:t>
            </a:r>
            <a:r>
              <a:rPr kumimoji="1" lang="en-US" altLang="zh-CN" sz="2800" b="1">
                <a:latin typeface="Times New Roman" panose="02020603050405020304" pitchFamily="18" charset="0"/>
              </a:rPr>
              <a:t>—“</a:t>
            </a:r>
            <a:r>
              <a:rPr kumimoji="1" lang="zh-CN" altLang="en-US" sz="2800" b="1">
                <a:latin typeface="Times New Roman" panose="02020603050405020304" pitchFamily="18" charset="0"/>
              </a:rPr>
              <a:t>黑”</a:t>
            </a:r>
            <a:endParaRPr kumimoji="1"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4344" name="Text Box 11"/>
          <p:cNvSpPr txBox="1">
            <a:spLocks noChangeArrowheads="1"/>
          </p:cNvSpPr>
          <p:nvPr/>
        </p:nvSpPr>
        <p:spPr bwMode="auto">
          <a:xfrm>
            <a:off x="2514600" y="4733925"/>
            <a:ext cx="44910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anose="02020603050405020304" pitchFamily="18" charset="0"/>
              </a:rPr>
              <a:t>味道：酸甜     甜津津</a:t>
            </a:r>
            <a:endParaRPr kumimoji="1"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4345" name="左大括号 9"/>
          <p:cNvSpPr/>
          <p:nvPr/>
        </p:nvSpPr>
        <p:spPr bwMode="auto">
          <a:xfrm>
            <a:off x="2133600" y="1752600"/>
            <a:ext cx="304800" cy="1066800"/>
          </a:xfrm>
          <a:prstGeom prst="leftBrace">
            <a:avLst>
              <a:gd name="adj1" fmla="val 8329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4346" name="左大括号 10"/>
          <p:cNvSpPr/>
          <p:nvPr/>
        </p:nvSpPr>
        <p:spPr bwMode="auto">
          <a:xfrm>
            <a:off x="2209800" y="3352800"/>
            <a:ext cx="152400" cy="1828800"/>
          </a:xfrm>
          <a:prstGeom prst="leftBrace">
            <a:avLst>
              <a:gd name="adj1" fmla="val 8333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4347" name="右大括号 11"/>
          <p:cNvSpPr/>
          <p:nvPr/>
        </p:nvSpPr>
        <p:spPr bwMode="auto">
          <a:xfrm>
            <a:off x="8382000" y="1752600"/>
            <a:ext cx="381000" cy="3581400"/>
          </a:xfrm>
          <a:prstGeom prst="rightBrace">
            <a:avLst>
              <a:gd name="adj1" fmla="val 8312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4348" name="TextBox 12"/>
          <p:cNvSpPr txBox="1">
            <a:spLocks noChangeArrowheads="1"/>
          </p:cNvSpPr>
          <p:nvPr/>
        </p:nvSpPr>
        <p:spPr bwMode="auto">
          <a:xfrm>
            <a:off x="8686800" y="3048000"/>
            <a:ext cx="457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可爱</a:t>
            </a:r>
            <a:endParaRPr lang="zh-CN" altLang="en-US"/>
          </a:p>
        </p:txBody>
      </p:sp>
      <p:sp>
        <p:nvSpPr>
          <p:cNvPr id="14349" name="TextBox 13"/>
          <p:cNvSpPr txBox="1">
            <a:spLocks noChangeArrowheads="1"/>
          </p:cNvSpPr>
          <p:nvPr/>
        </p:nvSpPr>
        <p:spPr bwMode="auto">
          <a:xfrm>
            <a:off x="6858000" y="2057400"/>
            <a:ext cx="76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rgbClr val="FF0000"/>
                </a:solidFill>
              </a:rPr>
              <a:t>拟人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350" name="TextBox 14"/>
          <p:cNvSpPr txBox="1">
            <a:spLocks noChangeArrowheads="1"/>
          </p:cNvSpPr>
          <p:nvPr/>
        </p:nvSpPr>
        <p:spPr bwMode="auto">
          <a:xfrm>
            <a:off x="6781800" y="3200400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rgbClr val="FF0000"/>
                </a:solidFill>
              </a:rPr>
              <a:t>作比较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351" name="TextBox 15"/>
          <p:cNvSpPr txBox="1">
            <a:spLocks noChangeArrowheads="1"/>
          </p:cNvSpPr>
          <p:nvPr/>
        </p:nvSpPr>
        <p:spPr bwMode="auto">
          <a:xfrm>
            <a:off x="6781800" y="4038600"/>
            <a:ext cx="990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rgbClr val="FF0000"/>
                </a:solidFill>
              </a:rPr>
              <a:t>抓变化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352" name="TextBox 16"/>
          <p:cNvSpPr txBox="1">
            <a:spLocks noChangeArrowheads="1"/>
          </p:cNvSpPr>
          <p:nvPr/>
        </p:nvSpPr>
        <p:spPr bwMode="auto">
          <a:xfrm>
            <a:off x="6781800" y="4800600"/>
            <a:ext cx="990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rgbClr val="FF0000"/>
                </a:solidFill>
              </a:rPr>
              <a:t>举例子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696200" y="3581400"/>
            <a:ext cx="685800" cy="3698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dirty="0"/>
              <a:t>外形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7696200" y="4800600"/>
            <a:ext cx="685800" cy="3698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dirty="0"/>
              <a:t>味道</a:t>
            </a:r>
            <a:endParaRPr lang="zh-CN" altLang="en-US" dirty="0"/>
          </a:p>
        </p:txBody>
      </p:sp>
      <p:sp>
        <p:nvSpPr>
          <p:cNvPr id="14355" name="下箭头 18"/>
          <p:cNvSpPr>
            <a:spLocks noChangeArrowheads="1"/>
          </p:cNvSpPr>
          <p:nvPr/>
        </p:nvSpPr>
        <p:spPr bwMode="auto">
          <a:xfrm>
            <a:off x="8001000" y="4114800"/>
            <a:ext cx="76200" cy="533400"/>
          </a:xfrm>
          <a:prstGeom prst="downArrow">
            <a:avLst>
              <a:gd name="adj1" fmla="val 50000"/>
              <a:gd name="adj2" fmla="val 50005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6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5" b="30588"/>
          <a:stretch>
            <a:fillRect/>
          </a:stretch>
        </p:blipFill>
        <p:spPr bwMode="auto">
          <a:xfrm>
            <a:off x="31750" y="228600"/>
            <a:ext cx="888365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矩形 4"/>
          <p:cNvSpPr>
            <a:spLocks noChangeArrowheads="1"/>
          </p:cNvSpPr>
          <p:nvPr/>
        </p:nvSpPr>
        <p:spPr bwMode="auto">
          <a:xfrm>
            <a:off x="323528" y="228600"/>
            <a:ext cx="1429072" cy="6858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/>
              <a:t>作业</a:t>
            </a:r>
            <a:endParaRPr lang="zh-CN" altLang="en-US" sz="3600" dirty="0"/>
          </a:p>
        </p:txBody>
      </p:sp>
      <p:sp>
        <p:nvSpPr>
          <p:cNvPr id="15366" name="TextBox 5"/>
          <p:cNvSpPr txBox="1">
            <a:spLocks noChangeArrowheads="1"/>
          </p:cNvSpPr>
          <p:nvPr/>
        </p:nvSpPr>
        <p:spPr bwMode="auto">
          <a:xfrm>
            <a:off x="152400" y="4038600"/>
            <a:ext cx="8763000" cy="175418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/>
              <a:t>      </a:t>
            </a:r>
            <a:r>
              <a:rPr lang="zh-CN" altLang="en-US" sz="2400">
                <a:solidFill>
                  <a:srgbClr val="FF0000"/>
                </a:solidFill>
              </a:rPr>
              <a:t> </a:t>
            </a:r>
            <a:r>
              <a:rPr lang="zh-CN" altLang="en-US" sz="3600">
                <a:solidFill>
                  <a:srgbClr val="FF0000"/>
                </a:solidFill>
              </a:rPr>
              <a:t>★★★</a:t>
            </a:r>
            <a:r>
              <a:rPr lang="zh-CN" altLang="en-US" sz="3600">
                <a:solidFill>
                  <a:srgbClr val="0070C0"/>
                </a:solidFill>
              </a:rPr>
              <a:t>请选择自己喜欢的一个事物，学习本课的观察方法，进行细致观察，抓住特点，发现与众不同处即要有新发现。</a:t>
            </a:r>
            <a:endParaRPr lang="zh-CN" altLang="en-US" sz="360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307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0638"/>
            <a:ext cx="8686800" cy="683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1979613" y="2060575"/>
            <a:ext cx="5759450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宋体" panose="02010600030101010101" pitchFamily="2" charset="-122"/>
              </a:rPr>
              <a:t>贪婪    狭长    桂圆</a:t>
            </a:r>
            <a:endParaRPr kumimoji="1" lang="zh-CN" altLang="en-US" sz="32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宋体" panose="02010600030101010101" pitchFamily="2" charset="-122"/>
              </a:rPr>
              <a:t>小刺    柔软    触到</a:t>
            </a:r>
            <a:endParaRPr kumimoji="1" lang="zh-CN" altLang="en-US" sz="32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宋体" panose="02010600030101010101" pitchFamily="2" charset="-122"/>
              </a:rPr>
              <a:t>平滑    嘴唇    甘露</a:t>
            </a:r>
            <a:endParaRPr kumimoji="1" lang="zh-CN" altLang="en-US" sz="32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宋体" panose="02010600030101010101" pitchFamily="2" charset="-122"/>
              </a:rPr>
              <a:t>豆腐    吮吸    伸展  </a:t>
            </a:r>
            <a:endParaRPr kumimoji="1" lang="en-US" altLang="zh-CN" sz="32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宋体" panose="02010600030101010101" pitchFamily="2" charset="-122"/>
              </a:rPr>
              <a:t>欢笑    细腻    红嫩</a:t>
            </a:r>
            <a:endParaRPr kumimoji="1"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4099" name="Text Box 5"/>
          <p:cNvSpPr txBox="1">
            <a:spLocks noChangeArrowheads="1"/>
          </p:cNvSpPr>
          <p:nvPr/>
        </p:nvSpPr>
        <p:spPr bwMode="auto">
          <a:xfrm>
            <a:off x="2819400" y="533400"/>
            <a:ext cx="28289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FF0000"/>
                </a:solidFill>
              </a:rPr>
              <a:t>   我会读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8783638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9600" y="3200400"/>
            <a:ext cx="5105400" cy="28321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kumimoji="1" lang="zh-CN" altLang="en-US" sz="3200" b="1">
                <a:solidFill>
                  <a:srgbClr val="0070C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        细雨如丝，一棵棵杨梅树贪婪地吮吸着春天的甘露。它们伸展着四季常绿的枝条，一片片狭长的叶子在雨雾中欢笑着。</a:t>
            </a:r>
            <a:endParaRPr kumimoji="1" lang="zh-CN" altLang="en-US" sz="3200" b="1">
              <a:solidFill>
                <a:srgbClr val="0070C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  <a:p>
            <a:pPr eaLnBrk="0" hangingPunct="0">
              <a:defRPr/>
            </a:pP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0"/>
            <a:ext cx="8610600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4"/>
          <p:cNvSpPr txBox="1">
            <a:spLocks noChangeArrowheads="1"/>
          </p:cNvSpPr>
          <p:nvPr/>
        </p:nvSpPr>
        <p:spPr bwMode="auto">
          <a:xfrm>
            <a:off x="755650" y="3429000"/>
            <a:ext cx="1676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008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杨梅果</a:t>
            </a:r>
            <a:endParaRPr kumimoji="1" lang="zh-CN" altLang="en-US" sz="3600" b="1">
              <a:solidFill>
                <a:srgbClr val="008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2971800" y="1989138"/>
            <a:ext cx="61722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楷体_GB2312" pitchFamily="49" charset="-122"/>
                <a:ea typeface="楷体_GB2312" pitchFamily="49" charset="-122"/>
              </a:rPr>
              <a:t>形：圆圆的，和桂圆一样大小，   遍身生着小刺。</a:t>
            </a:r>
            <a:endParaRPr kumimoji="1"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2916238" y="3213100"/>
            <a:ext cx="6019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  <a:ea typeface="楷体_GB2312" pitchFamily="49" charset="-122"/>
              </a:rPr>
              <a:t>色：先是淡红的，随后变成深红，最后几乎变成黑的了。</a:t>
            </a:r>
            <a:endParaRPr kumimoji="1" lang="zh-CN" altLang="en-US" sz="32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2895600" y="4437063"/>
            <a:ext cx="6248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  <a:ea typeface="楷体_GB2312" pitchFamily="49" charset="-122"/>
              </a:rPr>
              <a:t>味：没有熟透的杨梅又酸有甜，熟透了就甜津津的。</a:t>
            </a:r>
            <a:endParaRPr kumimoji="1" lang="zh-CN" altLang="en-US" sz="32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7174" name="Picture 8" descr="5(9)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20675"/>
            <a:ext cx="2438400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autoUpdateAnimBg="0"/>
      <p:bldP spid="24582" grpId="0" autoUpdateAnimBg="0"/>
      <p:bldP spid="24583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19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125413"/>
            <a:ext cx="9017001" cy="650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921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9"/>
          <a:stretch>
            <a:fillRect/>
          </a:stretch>
        </p:blipFill>
        <p:spPr bwMode="auto">
          <a:xfrm>
            <a:off x="228600" y="381000"/>
            <a:ext cx="8702675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9213"/>
            <a:ext cx="8991600" cy="665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三上第五单元《习作例文：我爱故乡的杨梅》教学课件(1)</Template>
  <TotalTime>0</TotalTime>
  <Words>387</Words>
  <Application>WPS 演示</Application>
  <PresentationFormat>全屏显示(4:3)</PresentationFormat>
  <Paragraphs>55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黑体</vt:lpstr>
      <vt:lpstr>Times New Roman</vt:lpstr>
      <vt:lpstr>楷体_GB2312</vt:lpstr>
      <vt:lpstr>新宋体</vt:lpstr>
      <vt:lpstr>华文新魏</vt:lpstr>
      <vt:lpstr>楷体_GB2312</vt:lpstr>
      <vt:lpstr>微软雅黑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qwe</cp:lastModifiedBy>
  <cp:revision>2</cp:revision>
  <cp:lastPrinted>2113-01-01T00:00:00Z</cp:lastPrinted>
  <dcterms:created xsi:type="dcterms:W3CDTF">2019-12-19T10:36:00Z</dcterms:created>
  <dcterms:modified xsi:type="dcterms:W3CDTF">2021-09-05T08:35:22Z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2052-11.1.0.10314</vt:lpwstr>
  </property>
</Properties>
</file>