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306" r:id="rId3"/>
    <p:sldId id="307" r:id="rId5"/>
    <p:sldId id="308" r:id="rId6"/>
    <p:sldId id="309" r:id="rId7"/>
    <p:sldId id="353" r:id="rId8"/>
    <p:sldId id="337" r:id="rId9"/>
    <p:sldId id="444" r:id="rId10"/>
    <p:sldId id="357" r:id="rId11"/>
    <p:sldId id="341" r:id="rId12"/>
    <p:sldId id="342" r:id="rId13"/>
    <p:sldId id="360" r:id="rId14"/>
    <p:sldId id="445" r:id="rId15"/>
    <p:sldId id="350" r:id="rId16"/>
    <p:sldId id="347" r:id="rId17"/>
    <p:sldId id="373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  <a:srgbClr val="E9E8AC"/>
    <a:srgbClr val="00CC00"/>
    <a:srgbClr val="952C0F"/>
    <a:srgbClr val="ED5949"/>
    <a:srgbClr val="F97C6F"/>
    <a:srgbClr val="FF85FF"/>
    <a:srgbClr val="FF66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862"/>
    <p:restoredTop sz="87427"/>
  </p:normalViewPr>
  <p:slideViewPr>
    <p:cSldViewPr showGuides="1">
      <p:cViewPr>
        <p:scale>
          <a:sx n="82" d="100"/>
          <a:sy n="82" d="100"/>
        </p:scale>
        <p:origin x="-2112" y="-456"/>
      </p:cViewPr>
      <p:guideLst>
        <p:guide orient="horz" pos="2035"/>
        <p:guide pos="29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4880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805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auto"/>
            <a:fld id="{0C8C9FB5-AF00-420F-8375-86425FED18B0}" type="datetimeFigureOut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808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1048809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auto"/>
            <a:fld id="{3DE1C597-045B-4484-9210-D34BC6B52F3A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512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>
                <a:latin typeface="Calibri" panose="020F0502020204030204" charset="0"/>
              </a:rPr>
            </a:fld>
            <a:endParaRPr lang="zh-CN" altLang="en-US" sz="1200">
              <a:latin typeface="Calibri" panose="020F050202020403020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>
                <a:latin typeface="Calibri" panose="020F0502020204030204" charset="0"/>
              </a:rPr>
            </a:fld>
            <a:endParaRPr lang="zh-CN" altLang="en-US" sz="1200">
              <a:latin typeface="Calibri" panose="020F050202020403020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5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736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6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78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7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758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61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04861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76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104876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04876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104876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4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795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1048796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8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749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/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hyperlink" Target="&#25300;&#27827;.mp4" TargetMode="Externa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1" Type="http://schemas.openxmlformats.org/officeDocument/2006/relationships/hyperlink" Target="&#32548;&#32439;&#19990;&#30028;1.mp4" TargetMode="Externa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hemeOverride" Target="../theme/themeOverride1.xml"/><Relationship Id="rId3" Type="http://schemas.openxmlformats.org/officeDocument/2006/relationships/image" Target="../media/image3.png"/><Relationship Id="rId2" Type="http://schemas.openxmlformats.org/officeDocument/2006/relationships/hyperlink" Target="&#32548;&#32439;&#19990;&#30028;1.mp4" TargetMode="Externa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themeOverride" Target="../theme/themeOverride2.xml"/><Relationship Id="rId7" Type="http://schemas.openxmlformats.org/officeDocument/2006/relationships/audio" Target="../media/audio1.wav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slide" Target="slide3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audio" Target="../media/audio2.wav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48618" name="矩形 7"/>
          <p:cNvSpPr/>
          <p:nvPr/>
        </p:nvSpPr>
        <p:spPr>
          <a:xfrm>
            <a:off x="571472" y="1000108"/>
            <a:ext cx="7504428" cy="3068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strike="noStrike" noProof="1" dirty="0" smtClean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      习作</a:t>
            </a:r>
            <a:r>
              <a:rPr lang="zh-CN" altLang="en-US" sz="6300" b="1" strike="noStrike" noProof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  <a:cs typeface="+mn-cs"/>
              </a:rPr>
              <a:t>：</a:t>
            </a:r>
            <a:endParaRPr lang="en-US" altLang="zh-CN" sz="6300" b="1" strike="noStrike" noProof="1" dirty="0" smtClean="0">
              <a:gradFill flip="none" rotWithShape="1">
                <a:gsLst>
                  <a:gs pos="0">
                    <a:srgbClr val="FF0000"/>
                  </a:gs>
                  <a:gs pos="24000">
                    <a:srgbClr val="00B0F0"/>
                  </a:gs>
                  <a:gs pos="62000">
                    <a:srgbClr val="7030A0"/>
                  </a:gs>
                  <a:gs pos="100000">
                    <a:srgbClr val="F73BDC"/>
                  </a:gs>
                </a:gsLst>
                <a:lin ang="8100000" scaled="1"/>
              </a:gradFill>
              <a:latin typeface="黑体" panose="02010609060101010101" charset="-122"/>
              <a:ea typeface="黑体" panose="02010609060101010101" charset="-122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300" b="1" strike="noStrike" noProof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  <a:cs typeface="+mn-cs"/>
              </a:rPr>
              <a:t>我们眼中的缤纷世界</a:t>
            </a:r>
            <a:endParaRPr lang="en-US" altLang="zh-CN" sz="6300" b="1" strike="noStrike" noProof="1" dirty="0">
              <a:gradFill flip="none" rotWithShape="1">
                <a:gsLst>
                  <a:gs pos="0">
                    <a:srgbClr val="FF0000"/>
                  </a:gs>
                  <a:gs pos="24000">
                    <a:srgbClr val="00B0F0"/>
                  </a:gs>
                  <a:gs pos="62000">
                    <a:srgbClr val="7030A0"/>
                  </a:gs>
                  <a:gs pos="100000">
                    <a:srgbClr val="F73BDC"/>
                  </a:gs>
                </a:gsLst>
                <a:lin ang="8100000" scaled="1"/>
              </a:gra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lIns="91440" tIns="45720" rIns="91440" bIns="45720" anchor="ctr"/>
          <a:p>
            <a:endParaRPr lang="zh-CN" altLang="en-US"/>
          </a:p>
        </p:txBody>
      </p:sp>
      <p:pic>
        <p:nvPicPr>
          <p:cNvPr id="15362" name="Picture 2" descr="C:\Users\user\AppData\Local\Temp\WeChat Files\3344568585045970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429000" cy="6848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Picture 3" descr="C:\Users\user\AppData\Local\Temp\WeChat Files\6169402928632813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13" y="0"/>
            <a:ext cx="328612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Picture 2" descr="C:\Users\user\AppData\Local\Temp\WeChat Files\7432920314701808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0"/>
            <a:ext cx="3000375" cy="8786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85813" y="0"/>
            <a:ext cx="714375" cy="1323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80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吃</a:t>
            </a:r>
            <a:endParaRPr lang="zh-CN" altLang="en-US" sz="80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0"/>
            <a:ext cx="500063" cy="1323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80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玩</a:t>
            </a:r>
            <a:endParaRPr lang="zh-CN" altLang="en-US" sz="80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29500" y="0"/>
            <a:ext cx="785813" cy="1323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80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睡</a:t>
            </a:r>
            <a:endParaRPr lang="zh-CN" altLang="en-US" sz="80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Picture 1" descr="C:\Users\user\Desktop\图片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9286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293688" y="1285875"/>
            <a:ext cx="8850312" cy="5948363"/>
          </a:xfrm>
          <a:ln/>
        </p:spPr>
        <p:txBody>
          <a:bodyPr vert="horz" lIns="91440" tIns="45720" rIns="91440" bIns="45720" anchor="ctr"/>
          <a:p>
            <a:br>
              <a:rPr lang="en-US" altLang="zh-CN" sz="4400" b="1" dirty="0">
                <a:solidFill>
                  <a:srgbClr val="0000FF"/>
                </a:solidFill>
              </a:rPr>
            </a:br>
            <a:endParaRPr lang="zh-CN" altLang="en-US" sz="4400" b="1" dirty="0">
              <a:solidFill>
                <a:srgbClr val="0000FF"/>
              </a:solidFill>
            </a:endParaRPr>
          </a:p>
        </p:txBody>
      </p:sp>
      <p:sp>
        <p:nvSpPr>
          <p:cNvPr id="10" name="云形标注 9">
            <a:hlinkClick r:id="rId2" action="ppaction://hlinkfile"/>
          </p:cNvPr>
          <p:cNvSpPr/>
          <p:nvPr/>
        </p:nvSpPr>
        <p:spPr>
          <a:xfrm>
            <a:off x="5429250" y="0"/>
            <a:ext cx="3714750" cy="2214563"/>
          </a:xfrm>
          <a:prstGeom prst="cloudCallout">
            <a:avLst>
              <a:gd name="adj1" fmla="val -97675"/>
              <a:gd name="adj2" fmla="val -23917"/>
            </a:avLst>
          </a:prstGeom>
          <a:solidFill>
            <a:srgbClr val="1894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zh-CN" altLang="en-US" sz="8000" strike="noStrike" noProof="1" dirty="0" smtClean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场景</a:t>
            </a:r>
            <a:endParaRPr lang="zh-CN" altLang="en-US" sz="8000" strike="noStrike" noProof="1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" name="文本框 0"/>
          <p:cNvSpPr txBox="1"/>
          <p:nvPr/>
        </p:nvSpPr>
        <p:spPr>
          <a:xfrm>
            <a:off x="142875" y="1857375"/>
            <a:ext cx="8143875" cy="41544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◎</a:t>
            </a:r>
            <a:r>
              <a:rPr lang="zh-CN" altLang="en-US" sz="6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你看到、听到、想到了什么？请用上平时积累的词语，用一两句话说一说。</a:t>
            </a:r>
            <a:endParaRPr lang="en-US" altLang="zh-CN" sz="6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63" y="214313"/>
            <a:ext cx="4786312" cy="1016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60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边</a:t>
            </a:r>
            <a:r>
              <a:rPr lang="zh-CN" altLang="en-US" sz="60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看</a:t>
            </a:r>
            <a:r>
              <a:rPr lang="zh-CN" altLang="en-US" sz="60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边</a:t>
            </a:r>
            <a:r>
              <a:rPr lang="zh-CN" altLang="en-US" sz="60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想</a:t>
            </a:r>
            <a:endParaRPr lang="zh-CN" altLang="en-US" sz="60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2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2" descr="C:\Users\user\Desktop\图片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8456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云形标注 9"/>
          <p:cNvSpPr/>
          <p:nvPr/>
        </p:nvSpPr>
        <p:spPr>
          <a:xfrm>
            <a:off x="0" y="963613"/>
            <a:ext cx="3714750" cy="3638550"/>
          </a:xfrm>
          <a:prstGeom prst="cloudCallout">
            <a:avLst>
              <a:gd name="adj1" fmla="val 32844"/>
              <a:gd name="adj2" fmla="val 8126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zh-CN" altLang="en-US" sz="8000" b="1" strike="noStrike" noProof="1" dirty="0" smtClean="0">
                <a:solidFill>
                  <a:srgbClr val="FFFF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植物</a:t>
            </a:r>
            <a:endParaRPr lang="zh-CN" altLang="en-US" sz="8000" b="1" strike="noStrike" noProof="1" dirty="0">
              <a:solidFill>
                <a:srgbClr val="FFFF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云形标注 8"/>
          <p:cNvSpPr/>
          <p:nvPr/>
        </p:nvSpPr>
        <p:spPr>
          <a:xfrm>
            <a:off x="2922588" y="333375"/>
            <a:ext cx="3714750" cy="3584575"/>
          </a:xfrm>
          <a:prstGeom prst="cloudCallout">
            <a:avLst>
              <a:gd name="adj1" fmla="val -47808"/>
              <a:gd name="adj2" fmla="val 143512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zh-CN" altLang="en-US" sz="8000" b="1" strike="noStrike" noProof="1" dirty="0" smtClean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动物</a:t>
            </a:r>
            <a:endParaRPr lang="zh-CN" altLang="en-US" sz="8000" b="1" strike="noStrike" noProof="1" dirty="0">
              <a:solidFill>
                <a:srgbClr val="0000FF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5613400" y="1166813"/>
            <a:ext cx="3975100" cy="3881438"/>
          </a:xfrm>
          <a:prstGeom prst="cloudCallout">
            <a:avLst>
              <a:gd name="adj1" fmla="val -47808"/>
              <a:gd name="adj2" fmla="val 14351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zh-CN" altLang="zh-CN" sz="8800" b="1" strike="noStrike" noProof="1" dirty="0" smtClean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场景</a:t>
            </a:r>
            <a:endParaRPr lang="zh-CN" altLang="zh-CN" sz="8800" b="1" strike="noStrike" noProof="1" dirty="0" smtClean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214313" y="0"/>
            <a:ext cx="8643938" cy="242887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5400" b="1" i="0" u="none" strike="noStrike" kern="1200" cap="none" spc="0" normalizeH="0" baseline="0" noProof="1" dirty="0" smtClean="0">
                <a:solidFill>
                  <a:srgbClr val="D60093"/>
                </a:solidFill>
                <a:latin typeface="+mj-lt"/>
                <a:ea typeface="+mj-ea"/>
                <a:cs typeface="+mj-cs"/>
              </a:rPr>
              <a:t>             定题目</a:t>
            </a:r>
            <a:br>
              <a:rPr lang="en-US" altLang="zh-CN" sz="5400" b="1" dirty="0" smtClean="0">
                <a:solidFill>
                  <a:srgbClr val="0000FF"/>
                </a:solidFill>
              </a:rPr>
            </a:br>
            <a:r>
              <a:rPr kumimoji="0" lang="en-US" altLang="zh-CN" sz="5400" b="1" i="0" u="none" strike="noStrike" kern="1200" cap="none" spc="0" normalizeH="0" baseline="0" noProof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      </a:t>
            </a:r>
            <a:r>
              <a:rPr kumimoji="0" lang="zh-CN" altLang="en-US" sz="5400" b="1" i="0" u="none" strike="noStrike" kern="1200" cap="none" spc="0" normalizeH="0" baseline="0" noProof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根据自己选择的</a:t>
            </a:r>
            <a:r>
              <a:rPr kumimoji="0" lang="zh-CN" altLang="en-US" sz="5400" b="1" i="0" u="none" strike="noStrike" kern="1200" cap="none" spc="0" normalizeH="0" baseline="0" noProof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事物</a:t>
            </a:r>
            <a:r>
              <a:rPr kumimoji="0" lang="zh-CN" altLang="en-US" sz="5400" b="1" i="0" u="none" strike="noStrike" kern="1200" cap="none" spc="0" normalizeH="0" baseline="0" noProof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或</a:t>
            </a:r>
            <a:r>
              <a:rPr kumimoji="0" lang="zh-CN" altLang="en-US" sz="5400" b="1" i="0" u="none" strike="noStrike" kern="1200" cap="none" spc="0" normalizeH="0" baseline="0" noProof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场景</a:t>
            </a:r>
            <a:r>
              <a:rPr kumimoji="0" lang="zh-CN" altLang="en-US" sz="5400" b="1" i="0" u="none" strike="noStrike" kern="1200" cap="none" spc="0" normalizeH="0" baseline="0" noProof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来确定题目。</a:t>
            </a:r>
            <a:endParaRPr kumimoji="0" lang="zh-CN" altLang="en-US" sz="5400" b="1" i="0" u="none" strike="noStrike" kern="1200" cap="none" spc="0" normalizeH="0" baseline="0" noProof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3" y="2286000"/>
            <a:ext cx="8715375" cy="55403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5400" b="1" noProof="1" dirty="0" smtClean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例如：</a:t>
            </a:r>
            <a:endParaRPr lang="en-US" altLang="zh-CN" sz="5400" b="1" noProof="1" dirty="0" smtClean="0">
              <a:solidFill>
                <a:srgbClr val="0000FF"/>
              </a:solidFill>
            </a:endParaRPr>
          </a:p>
          <a:p>
            <a:r>
              <a:rPr lang="zh-CN" altLang="en-US" sz="6000" b="1" noProof="1" dirty="0" smtClean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</a:t>
            </a:r>
            <a:r>
              <a:rPr lang="zh-CN" altLang="en-US" sz="4800" b="1" noProof="1" dirty="0" smtClean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神奇的向日葵</a:t>
            </a:r>
            <a:endParaRPr lang="en-US" altLang="zh-CN" sz="4800" b="1" noProof="1" dirty="0" smtClean="0">
              <a:solidFill>
                <a:srgbClr val="0000FF"/>
              </a:solidFill>
            </a:endParaRPr>
          </a:p>
          <a:p>
            <a:r>
              <a:rPr lang="en-US" altLang="zh-CN" sz="4800" b="1" noProof="1" dirty="0" smtClean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</a:t>
            </a:r>
            <a:r>
              <a:rPr lang="zh-CN" altLang="en-US" sz="4800" b="1" noProof="1" dirty="0" smtClean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可爱的多肉植物</a:t>
            </a:r>
            <a:endParaRPr lang="en-US" altLang="zh-CN" sz="4800" b="1" noProof="1" dirty="0" smtClean="0">
              <a:solidFill>
                <a:srgbClr val="0000FF"/>
              </a:solidFill>
            </a:endParaRPr>
          </a:p>
          <a:p>
            <a:r>
              <a:rPr lang="en-US" altLang="zh-CN" sz="4800" b="1" noProof="1" dirty="0" smtClean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</a:t>
            </a:r>
            <a:r>
              <a:rPr lang="zh-CN" altLang="en-US" sz="4800" b="1" noProof="1" dirty="0" smtClean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我家的小白兔</a:t>
            </a:r>
            <a:endParaRPr lang="en-US" altLang="zh-CN" sz="4800" b="1" noProof="1" dirty="0" smtClean="0">
              <a:solidFill>
                <a:srgbClr val="0000FF"/>
              </a:solidFill>
            </a:endParaRPr>
          </a:p>
          <a:p>
            <a:r>
              <a:rPr lang="zh-CN" altLang="en-US" sz="4800" b="1" noProof="1" dirty="0" smtClean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有趣的拔河比赛</a:t>
            </a:r>
            <a:endParaRPr lang="en-US" altLang="zh-CN" sz="4800" b="1" noProof="1" dirty="0" smtClean="0">
              <a:solidFill>
                <a:srgbClr val="0000FF"/>
              </a:solidFill>
            </a:endParaRPr>
          </a:p>
          <a:p>
            <a:r>
              <a:rPr lang="zh-CN" altLang="en-US" sz="4800" b="1" noProof="1" dirty="0" smtClean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   </a:t>
            </a:r>
            <a:r>
              <a:rPr lang="en-US" altLang="zh-CN" sz="4800" b="1" noProof="1" dirty="0" smtClean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……</a:t>
            </a:r>
            <a:endParaRPr lang="zh-CN" altLang="en-US" sz="4800" b="1" noProof="1" dirty="0" smtClean="0">
              <a:solidFill>
                <a:srgbClr val="0000FF"/>
              </a:solidFill>
            </a:endParaRPr>
          </a:p>
          <a:p>
            <a:endParaRPr lang="zh-CN" altLang="en-US" sz="4800" b="1" noProof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9" grpId="0" bldLvl="0" animBg="1"/>
      <p:bldP spid="2" grpId="0" bldLvl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8586" name="文本框 4"/>
          <p:cNvSpPr txBox="1">
            <a:spLocks noGrp="1"/>
          </p:cNvSpPr>
          <p:nvPr>
            <p:ph type="title"/>
          </p:nvPr>
        </p:nvSpPr>
        <p:spPr>
          <a:xfrm>
            <a:off x="0" y="214288"/>
            <a:ext cx="9144000" cy="6491009"/>
          </a:xfrm>
          <a:solidFill>
            <a:srgbClr val="FCF7E3"/>
          </a:solidFill>
          <a:ln w="44450">
            <a:prstDash val="sysDash"/>
          </a:ln>
        </p:spPr>
        <p:txBody>
          <a:bodyPr wrap="square" rtlCol="0" anchor="t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br>
              <a:rPr lang="en-US" altLang="zh-CN" sz="6600" b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</a:rPr>
            </a:br>
            <a:br>
              <a:rPr lang="en-US" altLang="zh-CN" sz="6600" b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</a:rPr>
            </a:br>
            <a:br>
              <a:rPr lang="en-US" altLang="zh-CN" sz="6600" b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</a:rPr>
            </a:br>
            <a:br>
              <a:rPr lang="en-US" altLang="zh-CN" sz="6600" b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</a:rPr>
            </a:br>
            <a:br>
              <a:rPr lang="en-US" altLang="zh-CN" sz="6600" b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</a:rPr>
            </a:br>
            <a:br>
              <a:rPr lang="en-US" altLang="zh-CN" sz="6600" b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</a:rPr>
            </a:br>
            <a:endParaRPr lang="en-US" altLang="zh-CN" sz="6600" b="1" strike="noStrike" noProof="1" dirty="0">
              <a:gradFill flip="none" rotWithShape="1">
                <a:gsLst>
                  <a:gs pos="0">
                    <a:srgbClr val="FF0000"/>
                  </a:gs>
                  <a:gs pos="24000">
                    <a:srgbClr val="00B0F0"/>
                  </a:gs>
                  <a:gs pos="62000">
                    <a:srgbClr val="7030A0"/>
                  </a:gs>
                  <a:gs pos="100000">
                    <a:srgbClr val="F73BDC"/>
                  </a:gs>
                </a:gsLst>
                <a:lin ang="8100000" scaled="1"/>
              </a:gra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48587" name="TextBox 4"/>
          <p:cNvSpPr txBox="1"/>
          <p:nvPr/>
        </p:nvSpPr>
        <p:spPr>
          <a:xfrm>
            <a:off x="285750" y="1857375"/>
            <a:ext cx="1857375" cy="892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5400" b="1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中间：</a:t>
            </a:r>
            <a:endParaRPr lang="zh-CN" altLang="en-US" sz="54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588" name="TextBox 3"/>
          <p:cNvSpPr txBox="1"/>
          <p:nvPr/>
        </p:nvSpPr>
        <p:spPr>
          <a:xfrm>
            <a:off x="357188" y="714375"/>
            <a:ext cx="1857375" cy="892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5400" b="1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开头：</a:t>
            </a:r>
            <a:endParaRPr lang="zh-CN" altLang="en-US" sz="54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589" name="TextBox 5"/>
          <p:cNvSpPr txBox="1"/>
          <p:nvPr/>
        </p:nvSpPr>
        <p:spPr>
          <a:xfrm>
            <a:off x="214313" y="4643438"/>
            <a:ext cx="1928812" cy="8921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5400" b="1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结尾：</a:t>
            </a:r>
            <a:endParaRPr lang="zh-CN" altLang="en-US" sz="54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7" name="TextBox 6"/>
          <p:cNvSpPr txBox="1"/>
          <p:nvPr/>
        </p:nvSpPr>
        <p:spPr>
          <a:xfrm>
            <a:off x="8572500" y="2000250"/>
            <a:ext cx="233363" cy="358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591" name="TextBox 7"/>
          <p:cNvSpPr txBox="1"/>
          <p:nvPr/>
        </p:nvSpPr>
        <p:spPr>
          <a:xfrm>
            <a:off x="2143125" y="790575"/>
            <a:ext cx="7215188" cy="8524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ts val="6400"/>
              </a:lnSpc>
            </a:pPr>
            <a:r>
              <a:rPr lang="zh-CN" altLang="en-US" sz="5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点明要写什么</a:t>
            </a:r>
            <a:endParaRPr lang="zh-CN" altLang="en-US" sz="5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592" name="TextBox 8"/>
          <p:cNvSpPr txBox="1"/>
          <p:nvPr/>
        </p:nvSpPr>
        <p:spPr>
          <a:xfrm>
            <a:off x="2071688" y="1928813"/>
            <a:ext cx="6429375" cy="2554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ts val="6400"/>
              </a:lnSpc>
            </a:pPr>
            <a:r>
              <a:rPr lang="zh-CN" altLang="en-US" sz="5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写观察的内容</a:t>
            </a:r>
            <a:endParaRPr lang="en-US" altLang="zh-CN" sz="5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ts val="6400"/>
              </a:lnSpc>
            </a:pPr>
            <a:r>
              <a:rPr lang="zh-CN" altLang="en-US" sz="5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zh-CN" altLang="en-US" sz="4800" b="1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写清楚看到的、听到的、感受到的、想到的</a:t>
            </a:r>
            <a:r>
              <a:rPr lang="zh-CN" altLang="en-US" sz="5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5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593" name="TextBox 9"/>
          <p:cNvSpPr txBox="1"/>
          <p:nvPr/>
        </p:nvSpPr>
        <p:spPr>
          <a:xfrm>
            <a:off x="1928813" y="4714875"/>
            <a:ext cx="7215187" cy="8524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ts val="6400"/>
              </a:lnSpc>
            </a:pPr>
            <a:r>
              <a:rPr lang="zh-CN" altLang="en-US" sz="5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写出观察的收获或感受</a:t>
            </a:r>
            <a:endParaRPr lang="zh-CN" altLang="en-US" sz="5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8594" name="TextBox 10"/>
          <p:cNvSpPr txBox="1"/>
          <p:nvPr/>
        </p:nvSpPr>
        <p:spPr>
          <a:xfrm>
            <a:off x="-214312" y="2714625"/>
            <a:ext cx="2357437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（详写）</a:t>
            </a:r>
            <a:endParaRPr lang="zh-CN" altLang="en-US" sz="48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7" grpId="0"/>
      <p:bldP spid="1048588" grpId="0"/>
      <p:bldP spid="1048589" grpId="0"/>
      <p:bldP spid="1048591" grpId="0"/>
      <p:bldP spid="1048592" grpId="0"/>
      <p:bldP spid="1048593" grpId="0"/>
      <p:bldP spid="104859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Picture 5" descr="http://p4.so.qhmsg.com/t01dba8748fd3b852d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" y="0"/>
            <a:ext cx="9001125" cy="7216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730" name="矩形 9"/>
          <p:cNvSpPr/>
          <p:nvPr/>
        </p:nvSpPr>
        <p:spPr>
          <a:xfrm>
            <a:off x="428596" y="0"/>
            <a:ext cx="7929649" cy="84946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/>
            <a:r>
              <a:rPr lang="zh-CN" altLang="en-US" sz="6600" b="1" strike="noStrike" noProof="1" dirty="0" smtClean="0">
                <a:ln w="1905"/>
                <a:solidFill>
                  <a:srgbClr val="D6009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观察心得</a:t>
            </a:r>
            <a:endParaRPr lang="en-US" altLang="zh-CN" sz="6600" b="1" strike="noStrike" noProof="1" dirty="0" smtClean="0">
              <a:ln w="1905"/>
              <a:solidFill>
                <a:srgbClr val="D6009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fontAlgn="base">
              <a:lnSpc>
                <a:spcPts val="6400"/>
              </a:lnSpc>
            </a:pPr>
            <a:r>
              <a:rPr lang="zh-CN" altLang="en-US" sz="4400" b="1" strike="noStrike" spc="50" noProof="1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楷体_GB2312" charset="-122"/>
                <a:ea typeface="楷体_GB2312" charset="-122"/>
                <a:cs typeface="楷体_GB2312" charset="-122"/>
                <a:sym typeface="+mn-ea"/>
              </a:rPr>
              <a:t>（</a:t>
            </a:r>
            <a:r>
              <a:rPr lang="zh-CN" altLang="en-US" sz="4400" b="1" strike="noStrike" spc="50" noProof="1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楷体_GB2312" charset="-122"/>
                <a:ea typeface="楷体_GB2312" charset="-122"/>
                <a:cs typeface="楷体_GB2312" charset="-122"/>
                <a:sym typeface="+mn-ea"/>
              </a:rPr>
              <a:t>1）观察时要细致一些</a:t>
            </a:r>
            <a:r>
              <a:rPr lang="zh-CN" altLang="en-US" sz="4400" b="1" strike="noStrike" spc="50" noProof="1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楷体_GB2312" charset="-122"/>
                <a:ea typeface="楷体_GB2312" charset="-122"/>
                <a:cs typeface="楷体_GB2312" charset="-122"/>
                <a:sym typeface="+mn-ea"/>
              </a:rPr>
              <a:t>。</a:t>
            </a:r>
            <a:endParaRPr lang="en-US" altLang="zh-CN" sz="4400" b="1" strike="noStrike" spc="50" noProof="1" dirty="0" smtClean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楷体_GB2312" charset="-122"/>
              <a:ea typeface="楷体_GB2312" charset="-122"/>
              <a:cs typeface="楷体_GB2312" charset="-122"/>
              <a:sym typeface="+mn-ea"/>
            </a:endParaRPr>
          </a:p>
          <a:p>
            <a:pPr fontAlgn="base">
              <a:lnSpc>
                <a:spcPts val="6400"/>
              </a:lnSpc>
            </a:pPr>
            <a:r>
              <a:rPr lang="zh-CN" altLang="en-US" sz="4400" b="1" strike="noStrike" spc="50" noProof="1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楷体_GB2312" charset="-122"/>
                <a:ea typeface="楷体_GB2312" charset="-122"/>
                <a:cs typeface="楷体_GB2312" charset="-122"/>
                <a:sym typeface="+mn-ea"/>
              </a:rPr>
              <a:t>（2）观察时不仅用眼睛看，用耳朵听，还可以用手摸，用鼻子闻，有时还可以尝一尝；</a:t>
            </a:r>
            <a:endParaRPr lang="en-US" altLang="zh-CN" sz="4400" b="1" strike="noStrike" spc="50" noProof="1" dirty="0" smtClean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楷体_GB2312" charset="-122"/>
              <a:ea typeface="楷体_GB2312" charset="-122"/>
              <a:cs typeface="楷体_GB2312" charset="-122"/>
              <a:sym typeface="+mn-ea"/>
            </a:endParaRPr>
          </a:p>
          <a:p>
            <a:pPr fontAlgn="base">
              <a:lnSpc>
                <a:spcPts val="6400"/>
              </a:lnSpc>
            </a:pPr>
            <a:r>
              <a:rPr lang="zh-CN" altLang="en-US" sz="4400" b="1" strike="noStrike" spc="50" noProof="1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楷体_GB2312" charset="-122"/>
                <a:ea typeface="楷体_GB2312" charset="-122"/>
                <a:cs typeface="楷体_GB2312" charset="-122"/>
                <a:sym typeface="+mn-ea"/>
              </a:rPr>
              <a:t>（3）观察时要注意事物的变化；</a:t>
            </a:r>
            <a:endParaRPr lang="en-US" altLang="zh-CN" sz="4400" b="1" strike="noStrike" spc="50" noProof="1" dirty="0" smtClean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楷体_GB2312" charset="-122"/>
              <a:ea typeface="楷体_GB2312" charset="-122"/>
              <a:cs typeface="楷体_GB2312" charset="-122"/>
              <a:sym typeface="+mn-ea"/>
            </a:endParaRPr>
          </a:p>
          <a:p>
            <a:pPr fontAlgn="base">
              <a:lnSpc>
                <a:spcPts val="6400"/>
              </a:lnSpc>
            </a:pPr>
            <a:r>
              <a:rPr lang="en-US" altLang="zh-CN" sz="5400" b="1" strike="noStrike" spc="50" noProof="1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楷体_GB2312" charset="-122"/>
                <a:ea typeface="楷体_GB2312" charset="-122"/>
                <a:cs typeface="楷体_GB2312" charset="-122"/>
                <a:sym typeface="+mn-ea"/>
              </a:rPr>
              <a:t>......</a:t>
            </a:r>
            <a:endParaRPr lang="zh-CN" altLang="en-US" sz="5400" b="1" strike="noStrike" spc="50" noProof="1" dirty="0" smtClean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base">
              <a:lnSpc>
                <a:spcPts val="6400"/>
              </a:lnSpc>
            </a:pPr>
            <a:endParaRPr lang="zh-CN" altLang="en-US" sz="4400" b="1" strike="noStrike" spc="50" noProof="1" dirty="0" smtClean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base">
              <a:lnSpc>
                <a:spcPts val="6400"/>
              </a:lnSpc>
            </a:pPr>
            <a:endParaRPr lang="zh-CN" altLang="en-US" sz="4400" b="1" strike="noStrike" spc="50" noProof="1" dirty="0" smtClean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fontAlgn="base">
              <a:lnSpc>
                <a:spcPts val="6400"/>
              </a:lnSpc>
            </a:pPr>
            <a:endParaRPr lang="zh-CN" altLang="en-US" sz="4400" b="1" strike="noStrike" spc="50" noProof="1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图片 9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0" y="5715000"/>
            <a:ext cx="1624013" cy="154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23" name="TextBox 7"/>
          <p:cNvSpPr txBox="1"/>
          <p:nvPr/>
        </p:nvSpPr>
        <p:spPr>
          <a:xfrm>
            <a:off x="0" y="0"/>
            <a:ext cx="8858250" cy="7848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有这样一个人，用一生的时间去研究昆虫，并专为这些“小虫子</a:t>
            </a:r>
            <a:r>
              <a:rPr lang="en-US" altLang="zh-CN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"</a:t>
            </a:r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写出厚厚的一本书</a:t>
            </a:r>
            <a:r>
              <a:rPr lang="en-US" altLang="zh-CN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《</a:t>
            </a:r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昆虫记</a:t>
            </a:r>
            <a:r>
              <a:rPr lang="en-US" altLang="zh-CN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。这本书先后被翻译成</a:t>
            </a:r>
            <a:r>
              <a:rPr lang="en-US" altLang="zh-CN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50</a:t>
            </a:r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多种文字，是世界著名的科普文学作品。到百年之后的今天，仍被人们认为是一部不可多得的传世佳作。这个奇迹的创造者就是昆虫记的作者</a:t>
            </a:r>
            <a:r>
              <a:rPr lang="en-US" altLang="zh-CN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——</a:t>
            </a:r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法布尔。</a:t>
            </a:r>
            <a:endParaRPr lang="en-US" altLang="zh-CN" sz="48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7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3" name="TextBox 22"/>
          <p:cNvSpPr txBox="1"/>
          <p:nvPr/>
        </p:nvSpPr>
        <p:spPr>
          <a:xfrm>
            <a:off x="1785938" y="5657850"/>
            <a:ext cx="6858000" cy="11699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en-US" altLang="zh-CN" sz="7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2000"/>
                                        <p:tgtEl>
                                          <p:spTgt spid="10486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3" grpId="0"/>
      <p:bldP spid="104862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6146" name="Picture 2" descr="C:\Users\user\Desktop\0d19369564434bafb2e59e833942fc1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24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图片 9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rcRect r="72971"/>
          <a:stretch>
            <a:fillRect/>
          </a:stretch>
        </p:blipFill>
        <p:spPr>
          <a:xfrm>
            <a:off x="0" y="5715000"/>
            <a:ext cx="1624013" cy="154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23" name="TextBox 7"/>
          <p:cNvSpPr txBox="1"/>
          <p:nvPr/>
        </p:nvSpPr>
        <p:spPr>
          <a:xfrm>
            <a:off x="285750" y="642938"/>
            <a:ext cx="8072438" cy="7648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7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生活中不缺少美，只是缺少发现美的眼睛。             </a:t>
            </a:r>
            <a:endParaRPr lang="en-US" altLang="zh-CN" sz="7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7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7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6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——【</a:t>
            </a:r>
            <a:r>
              <a:rPr lang="zh-CN" altLang="en-US" sz="6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法国</a:t>
            </a:r>
            <a:r>
              <a:rPr lang="en-US" altLang="zh-CN" sz="6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】</a:t>
            </a:r>
            <a:r>
              <a:rPr lang="zh-CN" altLang="en-US" sz="6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罗丹</a:t>
            </a:r>
            <a:endParaRPr lang="zh-CN" altLang="en-US" sz="6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7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7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9" name="TextBox 22"/>
          <p:cNvSpPr txBox="1"/>
          <p:nvPr/>
        </p:nvSpPr>
        <p:spPr>
          <a:xfrm>
            <a:off x="1785938" y="5657850"/>
            <a:ext cx="6858000" cy="11699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en-US" altLang="zh-CN" sz="7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48625" name="文本框 4"/>
          <p:cNvSpPr txBox="1"/>
          <p:nvPr/>
        </p:nvSpPr>
        <p:spPr>
          <a:xfrm>
            <a:off x="714375" y="1225550"/>
            <a:ext cx="7858125" cy="5630863"/>
          </a:xfrm>
          <a:prstGeom prst="rect">
            <a:avLst/>
          </a:prstGeom>
          <a:solidFill>
            <a:schemeClr val="bg1"/>
          </a:solidFill>
          <a:ln w="31750" cap="flat" cmpd="sng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5000" b="1" dirty="0"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    </a:t>
            </a:r>
            <a:r>
              <a:rPr lang="zh-CN" altLang="zh-CN" sz="5000" b="1" dirty="0"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这段时间我们观察了身边的不少事物，你一定有了新的发现。这次习作，就让我们把最近观察时</a:t>
            </a:r>
            <a:r>
              <a:rPr lang="zh-CN" altLang="zh-CN" sz="5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印象最深的</a:t>
            </a:r>
            <a:r>
              <a:rPr lang="zh-CN" altLang="zh-CN" sz="5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一种事物、一处场景</a:t>
            </a:r>
            <a:r>
              <a:rPr lang="zh-CN" altLang="zh-CN" sz="5000" b="1" dirty="0"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写下来。</a:t>
            </a:r>
            <a:endParaRPr lang="en-US" altLang="zh-CN" sz="5000" b="1" dirty="0">
              <a:latin typeface="黑体" panose="02010609060101010101" charset="-122"/>
              <a:ea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048626" name="矩形 11"/>
          <p:cNvSpPr/>
          <p:nvPr/>
        </p:nvSpPr>
        <p:spPr>
          <a:xfrm>
            <a:off x="6000750" y="4000500"/>
            <a:ext cx="2500313" cy="78581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048627" name="矩形 11"/>
          <p:cNvSpPr/>
          <p:nvPr/>
        </p:nvSpPr>
        <p:spPr>
          <a:xfrm>
            <a:off x="1500188" y="4929188"/>
            <a:ext cx="2571750" cy="78581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048628" name="矩形 11"/>
          <p:cNvSpPr/>
          <p:nvPr/>
        </p:nvSpPr>
        <p:spPr>
          <a:xfrm>
            <a:off x="4714875" y="5000625"/>
            <a:ext cx="2500313" cy="78581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048629" name="文本框 4"/>
          <p:cNvSpPr txBox="1"/>
          <p:nvPr/>
        </p:nvSpPr>
        <p:spPr>
          <a:xfrm>
            <a:off x="714348" y="285728"/>
            <a:ext cx="7858180" cy="1069338"/>
          </a:xfrm>
          <a:prstGeom prst="rect">
            <a:avLst/>
          </a:prstGeom>
          <a:solidFill>
            <a:schemeClr val="bg1"/>
          </a:solidFill>
          <a:ln w="44450">
            <a:noFill/>
            <a:prstDash val="sysDash"/>
          </a:ln>
        </p:spPr>
        <p:txBody>
          <a:bodyPr wrap="square" rtlCol="0" anchor="t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noProof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  <a:cs typeface="+mn-cs"/>
              </a:rPr>
              <a:t>我们眼中的缤纷世界</a:t>
            </a:r>
            <a:endParaRPr lang="en-US" altLang="zh-CN" sz="6600" b="1" noProof="1" dirty="0">
              <a:gradFill flip="none" rotWithShape="1">
                <a:gsLst>
                  <a:gs pos="0">
                    <a:srgbClr val="FF0000"/>
                  </a:gs>
                  <a:gs pos="24000">
                    <a:srgbClr val="00B0F0"/>
                  </a:gs>
                  <a:gs pos="62000">
                    <a:srgbClr val="7030A0"/>
                  </a:gs>
                  <a:gs pos="100000">
                    <a:srgbClr val="F73BDC"/>
                  </a:gs>
                </a:gsLst>
                <a:lin ang="8100000" scaled="1"/>
              </a:gra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5" grpId="0" bldLvl="0" animBg="1"/>
      <p:bldP spid="1048626" grpId="1" animBg="1"/>
      <p:bldP spid="1048627" grpId="1" animBg="1"/>
      <p:bldP spid="104862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9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071813" cy="800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动作按钮: 开始 13">
            <a:hlinkClick r:id="rId2" action="ppaction://hlinksldjump" highlightClick="1"/>
          </p:cNvPr>
          <p:cNvSpPr/>
          <p:nvPr/>
        </p:nvSpPr>
        <p:spPr>
          <a:xfrm>
            <a:off x="8143875" y="7358063"/>
            <a:ext cx="714375" cy="428625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15" name="Picture 2" descr="C:\Users\user\AppData\Local\Temp\WeChat Files\2619832134571473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75" y="0"/>
            <a:ext cx="6357938" cy="7786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2" descr="C:\Users\user\AppData\Local\Temp\WeChat Files\63727141838122040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28625" y="0"/>
            <a:ext cx="9715500" cy="7715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7" descr="C:\Users\user\AppData\Local\Temp\WeChat Files\33112511044499008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28625" y="0"/>
            <a:ext cx="9572625" cy="742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2" descr="C:\Users\user\AppData\Local\Temp\WeChat Files\51783951196120872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00062" y="0"/>
            <a:ext cx="9858375" cy="79295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242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Picture 2" descr="C:\Users\user\AppData\Local\Temp\WeChat Files\57963267777702692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286125" y="928688"/>
            <a:ext cx="3429000" cy="1446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88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外形</a:t>
            </a:r>
            <a:endParaRPr lang="zh-CN" altLang="en-US" sz="8800" b="1" dirty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88" y="3500438"/>
            <a:ext cx="3714750" cy="1446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88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颜色</a:t>
            </a:r>
            <a:endParaRPr lang="zh-CN" altLang="en-US" sz="8800" b="1" dirty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3" y="3357563"/>
            <a:ext cx="2928937" cy="1446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88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味道</a:t>
            </a:r>
            <a:endParaRPr lang="zh-CN" altLang="en-US" sz="8800" b="1" dirty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Picture 1" descr="C:\Users\user\Desktop\图片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286000"/>
            <a:ext cx="9144000" cy="542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标题 1"/>
          <p:cNvSpPr>
            <a:spLocks noGrp="1"/>
          </p:cNvSpPr>
          <p:nvPr>
            <p:ph type="title"/>
          </p:nvPr>
        </p:nvSpPr>
        <p:spPr>
          <a:xfrm>
            <a:off x="928688" y="1285875"/>
            <a:ext cx="9144000" cy="4000500"/>
          </a:xfrm>
          <a:ln/>
        </p:spPr>
        <p:txBody>
          <a:bodyPr vert="horz" lIns="91440" tIns="45720" rIns="91440" bIns="45720" anchor="ctr"/>
          <a:p>
            <a:pPr>
              <a:lnSpc>
                <a:spcPct val="100000"/>
              </a:lnSpc>
            </a:pPr>
            <a:br>
              <a:rPr lang="en-US" altLang="zh-CN" sz="5400" b="1" dirty="0">
                <a:solidFill>
                  <a:srgbClr val="0000FF"/>
                </a:solidFill>
              </a:rPr>
            </a:br>
            <a:r>
              <a:rPr lang="en-US" altLang="zh-CN" sz="5400" b="1" dirty="0">
                <a:solidFill>
                  <a:srgbClr val="0000FF"/>
                </a:solidFill>
              </a:rPr>
              <a:t>  </a:t>
            </a:r>
            <a:br>
              <a:rPr lang="en-US" altLang="zh-CN" sz="5400" b="1" dirty="0">
                <a:solidFill>
                  <a:srgbClr val="0000FF"/>
                </a:solidFill>
              </a:rPr>
            </a:br>
            <a:br>
              <a:rPr lang="en-US" altLang="zh-CN" sz="5400" b="1" dirty="0">
                <a:solidFill>
                  <a:srgbClr val="0000FF"/>
                </a:solidFill>
              </a:rPr>
            </a:br>
            <a:r>
              <a:rPr lang="en-US" altLang="zh-CN" sz="5400" b="1" dirty="0">
                <a:solidFill>
                  <a:srgbClr val="0000FF"/>
                </a:solidFill>
              </a:rPr>
              <a:t> </a:t>
            </a:r>
            <a:br>
              <a:rPr lang="en-US" altLang="zh-CN" sz="5400" b="1" dirty="0">
                <a:solidFill>
                  <a:srgbClr val="0000FF"/>
                </a:solidFill>
              </a:rPr>
            </a:br>
            <a:br>
              <a:rPr lang="en-US" altLang="zh-CN" sz="6000" b="1" dirty="0">
                <a:solidFill>
                  <a:srgbClr val="0000FF"/>
                </a:solidFill>
              </a:rPr>
            </a:br>
            <a:r>
              <a:rPr lang="zh-CN" altLang="en-US" sz="6000" b="1" dirty="0">
                <a:solidFill>
                  <a:srgbClr val="0000FF"/>
                </a:solidFill>
              </a:rPr>
              <a:t>甜津津      又酸又甜</a:t>
            </a:r>
            <a:br>
              <a:rPr lang="en-US" altLang="zh-CN" sz="6000" b="1" dirty="0">
                <a:solidFill>
                  <a:srgbClr val="0000FF"/>
                </a:solidFill>
              </a:rPr>
            </a:br>
            <a:r>
              <a:rPr lang="zh-CN" altLang="en-US" sz="6000" b="1" dirty="0">
                <a:solidFill>
                  <a:srgbClr val="0000FF"/>
                </a:solidFill>
              </a:rPr>
              <a:t>百花齐放   鸟语花香  </a:t>
            </a:r>
            <a:br>
              <a:rPr lang="en-US" altLang="zh-CN" sz="6000" b="1" dirty="0">
                <a:solidFill>
                  <a:srgbClr val="0000FF"/>
                </a:solidFill>
              </a:rPr>
            </a:br>
            <a:r>
              <a:rPr lang="zh-CN" altLang="en-US" sz="6000" b="1" dirty="0">
                <a:solidFill>
                  <a:srgbClr val="0000FF"/>
                </a:solidFill>
              </a:rPr>
              <a:t>五颜六色   万紫千红</a:t>
            </a:r>
            <a:br>
              <a:rPr lang="en-US" altLang="zh-CN" sz="6000" b="1" dirty="0">
                <a:solidFill>
                  <a:srgbClr val="0000FF"/>
                </a:solidFill>
              </a:rPr>
            </a:br>
            <a:r>
              <a:rPr lang="en-US" altLang="zh-CN" sz="6000" b="1" dirty="0">
                <a:solidFill>
                  <a:srgbClr val="0000FF"/>
                </a:solidFill>
              </a:rPr>
              <a:t> </a:t>
            </a:r>
            <a:br>
              <a:rPr lang="en-US" altLang="zh-CN" sz="6000" b="1" dirty="0">
                <a:solidFill>
                  <a:srgbClr val="0000FF"/>
                </a:solidFill>
              </a:rPr>
            </a:br>
            <a:r>
              <a:rPr lang="en-US" altLang="zh-CN" sz="6000" b="1" dirty="0">
                <a:solidFill>
                  <a:srgbClr val="0000FF"/>
                </a:solidFill>
              </a:rPr>
              <a:t> </a:t>
            </a:r>
            <a:br>
              <a:rPr lang="en-US" altLang="zh-CN" sz="6000" b="1" dirty="0">
                <a:solidFill>
                  <a:srgbClr val="0000FF"/>
                </a:solidFill>
              </a:rPr>
            </a:br>
            <a:r>
              <a:rPr lang="en-US" altLang="zh-CN" sz="6000" b="1" dirty="0">
                <a:solidFill>
                  <a:srgbClr val="0000FF"/>
                </a:solidFill>
              </a:rPr>
              <a:t> </a:t>
            </a:r>
            <a:br>
              <a:rPr lang="en-US" altLang="zh-CN" sz="6000" b="1" dirty="0">
                <a:solidFill>
                  <a:srgbClr val="0000FF"/>
                </a:solidFill>
              </a:rPr>
            </a:br>
            <a:r>
              <a:rPr lang="en-US" altLang="zh-CN" sz="4800" b="1" dirty="0">
                <a:solidFill>
                  <a:srgbClr val="0000FF"/>
                </a:solidFill>
              </a:rPr>
              <a:t> </a:t>
            </a:r>
            <a:br>
              <a:rPr lang="en-US" altLang="zh-CN" sz="4800" b="1" dirty="0">
                <a:solidFill>
                  <a:srgbClr val="0000FF"/>
                </a:solidFill>
              </a:rPr>
            </a:br>
            <a:endParaRPr lang="zh-CN" altLang="en-US" sz="4800" b="1" dirty="0">
              <a:solidFill>
                <a:srgbClr val="0000FF"/>
              </a:solidFill>
            </a:endParaRPr>
          </a:p>
        </p:txBody>
      </p:sp>
      <p:sp>
        <p:nvSpPr>
          <p:cNvPr id="10243" name="文本框 0"/>
          <p:cNvSpPr txBox="1"/>
          <p:nvPr/>
        </p:nvSpPr>
        <p:spPr>
          <a:xfrm>
            <a:off x="6178550" y="214313"/>
            <a:ext cx="1108075" cy="2571750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p>
            <a:endParaRPr lang="zh-CN" altLang="en-US" sz="6000" b="1" dirty="0">
              <a:solidFill>
                <a:srgbClr val="FF0000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  <p:sp>
        <p:nvSpPr>
          <p:cNvPr id="10244" name="TextBox 4"/>
          <p:cNvSpPr txBox="1"/>
          <p:nvPr/>
        </p:nvSpPr>
        <p:spPr>
          <a:xfrm>
            <a:off x="1928813" y="785813"/>
            <a:ext cx="4786312" cy="9239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宋体" panose="02010600030101010101" pitchFamily="2" charset="-122"/>
              </a:rPr>
              <a:t>好 词 集 合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Picture 2" descr="C:\Users\user\AppData\Local\Temp\WeChat Files\818196592693743514.jpg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noFill/>
          <a:ln>
            <a:noFill/>
          </a:ln>
        </p:spPr>
      </p:pic>
      <p:pic>
        <p:nvPicPr>
          <p:cNvPr id="10242" name="Picture 2" descr="http://s3.sinaimg.cn/mw690/0070vCjpzy7giB5s6j002&amp;6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312"/>
            <a:ext cx="9858375" cy="742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2" descr="C:\Users\user\AppData\Local\Temp\WeChat Files\8208566096086931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572625" cy="7358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2" descr="C:\Users\user\AppData\Local\Temp\WeChat Files\48514765638688226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42875"/>
            <a:ext cx="9725025" cy="7296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Picture 2" descr="C:\Users\user\Desktop\图片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857500"/>
            <a:ext cx="9144000" cy="6000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TextBox 3"/>
          <p:cNvSpPr txBox="1"/>
          <p:nvPr/>
        </p:nvSpPr>
        <p:spPr>
          <a:xfrm>
            <a:off x="214313" y="1785938"/>
            <a:ext cx="8429625" cy="63706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endParaRPr lang="en-US" altLang="zh-CN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7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毛茸茸</a:t>
            </a:r>
            <a:r>
              <a:rPr lang="en-US" altLang="zh-CN" sz="7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7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乖巧可爱</a:t>
            </a:r>
            <a:endParaRPr lang="en-US" altLang="zh-CN" sz="7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7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摇头摆尾  可怜巴巴</a:t>
            </a:r>
            <a:endParaRPr lang="en-US" altLang="zh-CN" sz="7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7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津津有味  </a:t>
            </a:r>
            <a:r>
              <a:rPr lang="zh-CN" altLang="zh-CN" sz="7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游来游去</a:t>
            </a:r>
            <a:endParaRPr lang="en-US" altLang="zh-CN" sz="72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60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60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60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文本框 0"/>
          <p:cNvSpPr txBox="1"/>
          <p:nvPr/>
        </p:nvSpPr>
        <p:spPr>
          <a:xfrm>
            <a:off x="1819275" y="642938"/>
            <a:ext cx="6253163" cy="11080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6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好 词 集 合</a:t>
            </a:r>
            <a:endParaRPr lang="zh-CN" altLang="en-US" sz="6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3314" name="图片 14"/>
          <p:cNvPicPr>
            <a:picLocks noChangeAspect="1"/>
          </p:cNvPicPr>
          <p:nvPr/>
        </p:nvPicPr>
        <p:blipFill>
          <a:blip r:embed="rId2"/>
          <a:srcRect l="33527" b="78349"/>
          <a:stretch>
            <a:fillRect/>
          </a:stretch>
        </p:blipFill>
        <p:spPr>
          <a:xfrm>
            <a:off x="0" y="5311775"/>
            <a:ext cx="3851275" cy="1546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TextBox 7"/>
          <p:cNvSpPr txBox="1"/>
          <p:nvPr/>
        </p:nvSpPr>
        <p:spPr>
          <a:xfrm>
            <a:off x="3571875" y="3571875"/>
            <a:ext cx="1785938" cy="7699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 sz="4400" dirty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316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7187" y="0"/>
            <a:ext cx="950118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4000500" y="4572000"/>
            <a:ext cx="2000250" cy="1108075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6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趣事</a:t>
            </a:r>
            <a:endParaRPr lang="zh-CN" altLang="en-US" sz="6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2908" y="642916"/>
            <a:ext cx="6357984" cy="3785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6000" b="1" strike="noStrike" noProof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  <a:cs typeface="+mn-cs"/>
              </a:rPr>
              <a:t>《</a:t>
            </a:r>
            <a:r>
              <a:rPr lang="zh-CN" altLang="en-US" sz="6000" b="1" strike="noStrike" noProof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  <a:cs typeface="+mn-cs"/>
              </a:rPr>
              <a:t>我家的小狗</a:t>
            </a:r>
            <a:r>
              <a:rPr lang="en-US" altLang="zh-CN" sz="6000" b="1" strike="noStrike" noProof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  <a:cs typeface="+mn-cs"/>
              </a:rPr>
              <a:t>》</a:t>
            </a:r>
            <a:r>
              <a:rPr lang="zh-CN" altLang="en-US" sz="6000" b="1" strike="noStrike" noProof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</a:gradFill>
                <a:latin typeface="黑体" panose="02010609060101010101" charset="-122"/>
                <a:ea typeface="黑体" panose="02010609060101010101" charset="-122"/>
                <a:cs typeface="+mn-cs"/>
              </a:rPr>
              <a:t>这篇文章中，作者通过哪些描写将小狗写得淘气可爱呢？</a:t>
            </a:r>
            <a:endParaRPr lang="en-US" altLang="zh-CN" sz="6000" b="1" strike="noStrike" noProof="1" dirty="0">
              <a:gradFill flip="none" rotWithShape="1">
                <a:gsLst>
                  <a:gs pos="0">
                    <a:srgbClr val="FF0000"/>
                  </a:gs>
                  <a:gs pos="24000">
                    <a:srgbClr val="00B0F0"/>
                  </a:gs>
                  <a:gs pos="62000">
                    <a:srgbClr val="7030A0"/>
                  </a:gs>
                  <a:gs pos="100000">
                    <a:srgbClr val="F73BDC"/>
                  </a:gs>
                </a:gsLst>
                <a:lin ang="8100000" scaled="1"/>
              </a:gra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813" y="4572000"/>
            <a:ext cx="2214562" cy="1108075"/>
          </a:xfrm>
          <a:prstGeom prst="rect">
            <a:avLst/>
          </a:prstGeom>
          <a:solidFill>
            <a:srgbClr val="BDD7EE"/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6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外形</a:t>
            </a:r>
            <a:endParaRPr lang="zh-CN" altLang="en-US" sz="6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</p:bld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734</Words>
  <Application>WPS 演示</Application>
  <PresentationFormat>全屏显示(4:3)</PresentationFormat>
  <Paragraphs>99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黑体</vt:lpstr>
      <vt:lpstr>楷体</vt:lpstr>
      <vt:lpstr>隶书</vt:lpstr>
      <vt:lpstr>微软雅黑</vt:lpstr>
      <vt:lpstr>楷体_GB2312</vt:lpstr>
      <vt:lpstr>新宋体</vt:lpstr>
      <vt:lpstr>Arial Unicode MS</vt:lpstr>
      <vt:lpstr>Calibri Light</vt:lpstr>
      <vt:lpstr>Calibri</vt:lpstr>
      <vt:lpstr>自定义设计方案</vt:lpstr>
      <vt:lpstr>PowerPoint 演示文稿</vt:lpstr>
      <vt:lpstr>PowerPoint 演示文稿</vt:lpstr>
      <vt:lpstr>PowerPoint 演示文稿</vt:lpstr>
      <vt:lpstr>  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qwe</cp:lastModifiedBy>
  <cp:revision>110</cp:revision>
  <dcterms:created xsi:type="dcterms:W3CDTF">2018-11-09T00:22:00Z</dcterms:created>
  <dcterms:modified xsi:type="dcterms:W3CDTF">2021-09-05T08:38:18Z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