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23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63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022030-CC98-427E-B292-02412C05ED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796273" y="449262"/>
            <a:ext cx="4164025" cy="4917375"/>
            <a:chOff x="3782546" y="520864"/>
            <a:chExt cx="4164025" cy="4917375"/>
          </a:xfrm>
        </p:grpSpPr>
        <p:sp>
          <p:nvSpPr>
            <p:cNvPr id="7" name="文本框 6"/>
            <p:cNvSpPr txBox="1"/>
            <p:nvPr/>
          </p:nvSpPr>
          <p:spPr>
            <a:xfrm>
              <a:off x="3782546" y="520864"/>
              <a:ext cx="273664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99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望</a:t>
              </a:r>
              <a:endParaRPr lang="zh-CN" altLang="en-US" sz="199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633117" y="1384464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洞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645230" y="2791361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庭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6529466" y="3584574"/>
              <a:ext cx="948273" cy="1404086"/>
              <a:chOff x="6529466" y="3584574"/>
              <a:chExt cx="948273" cy="1404086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396492">
                <a:off x="6529466" y="3584574"/>
                <a:ext cx="948273" cy="1404086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6838454" y="3850921"/>
                <a:ext cx="400110" cy="871392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140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唐</a:t>
                </a:r>
                <a:r>
                  <a:rPr lang="en-US" altLang="zh-CN" sz="140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·</a:t>
                </a:r>
                <a:r>
                  <a:rPr lang="zh-CN" altLang="en-US" sz="140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刘禹锡</a:t>
                </a:r>
                <a:endParaRPr lang="zh-CN" altLang="en-US" sz="1400">
                  <a:solidFill>
                    <a:schemeClr val="bg1"/>
                  </a:solidFill>
                  <a:latin typeface="思源宋体 Heavy" panose="02020900000000000000" pitchFamily="18" charset="-122"/>
                  <a:ea typeface="思源宋体 Heavy" panose="02020900000000000000" pitchFamily="18" charset="-122"/>
                </a:endParaRPr>
              </a:p>
            </p:txBody>
          </p:sp>
        </p:grpSp>
      </p:grpSp>
      <p:pic>
        <p:nvPicPr>
          <p:cNvPr id="13" name="中国风视频片头民族管弦乐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>
                  <p14:fade in="500.000000" out="500.000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64138" y="768985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62988" y="766325"/>
            <a:ext cx="2745411" cy="3929044"/>
            <a:chOff x="1688703" y="898237"/>
            <a:chExt cx="2745411" cy="3929044"/>
          </a:xfrm>
        </p:grpSpPr>
        <p:sp>
          <p:nvSpPr>
            <p:cNvPr id="3" name="文本框 2"/>
            <p:cNvSpPr txBox="1"/>
            <p:nvPr/>
          </p:nvSpPr>
          <p:spPr>
            <a:xfrm>
              <a:off x="1688703" y="898237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注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79733" y="2611290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解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023929" y="1556207"/>
            <a:ext cx="5580744" cy="4062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和：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这里指水色与月光融为一体</a:t>
            </a:r>
            <a:r>
              <a:rPr lang="en-US" altLang="zh-CN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.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。</a:t>
            </a:r>
            <a:endParaRPr lang="en-US" altLang="zh-CN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潭面：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指湖面</a:t>
            </a:r>
            <a:r>
              <a:rPr lang="en-US" altLang="zh-CN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.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。</a:t>
            </a:r>
            <a:endParaRPr lang="en-US" altLang="zh-CN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镜未磨：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古人的镜子用铜制作、磨成。这里一 说是水面无风，波平如镜；一说是远望湖中的 景物，隐约不清，如同铣面没打磨时照物不清 楚</a:t>
            </a:r>
            <a:r>
              <a:rPr lang="en-US" altLang="zh-CN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.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两说均可。</a:t>
            </a:r>
            <a:endParaRPr lang="en-US" altLang="zh-CN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白银盘：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形容洞庭湖</a:t>
            </a:r>
            <a:r>
              <a:rPr lang="en-US" altLang="zh-CN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.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。</a:t>
            </a:r>
            <a:endParaRPr lang="en-US" altLang="zh-CN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青螺：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青色的田螺，这里用来比喻湖中间的青山。</a:t>
            </a:r>
            <a:endParaRPr lang="zh-CN" altLang="en-US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306925" y="885226"/>
            <a:ext cx="3783083" cy="4106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15367" y="3151126"/>
            <a:ext cx="6146800" cy="1686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solidFill>
                  <a:srgbClr val="C0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镜</a:t>
            </a:r>
            <a:r>
              <a:rPr lang="zh-CN" altLang="en-US" sz="28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（镜子）   </a:t>
            </a:r>
            <a:r>
              <a:rPr lang="zh-CN" altLang="en-US" sz="2800">
                <a:solidFill>
                  <a:srgbClr val="C0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未</a:t>
            </a:r>
            <a:r>
              <a:rPr lang="zh-CN" altLang="en-US" sz="28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（未曾）   </a:t>
            </a:r>
            <a:r>
              <a:rPr lang="zh-CN" altLang="en-US" sz="2800">
                <a:solidFill>
                  <a:srgbClr val="C0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磨</a:t>
            </a:r>
            <a:r>
              <a:rPr lang="zh-CN" altLang="en-US" sz="28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（磨平）</a:t>
            </a:r>
            <a:endParaRPr lang="en-US" altLang="zh-CN" sz="280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>
                <a:solidFill>
                  <a:srgbClr val="C0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遥</a:t>
            </a:r>
            <a:r>
              <a:rPr lang="zh-CN" altLang="en-US" sz="28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（遥望）   </a:t>
            </a:r>
            <a:r>
              <a:rPr lang="zh-CN" altLang="en-US" sz="2800">
                <a:solidFill>
                  <a:srgbClr val="C0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银</a:t>
            </a:r>
            <a:r>
              <a:rPr lang="zh-CN" altLang="en-US" sz="28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（银光）   </a:t>
            </a:r>
            <a:r>
              <a:rPr lang="zh-CN" altLang="en-US" sz="2800">
                <a:solidFill>
                  <a:srgbClr val="C0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盘</a:t>
            </a:r>
            <a:r>
              <a:rPr lang="zh-CN" altLang="en-US" sz="28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（盘子）</a:t>
            </a:r>
            <a:endParaRPr lang="zh-CN" altLang="en-US" sz="280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90721" y="1205235"/>
            <a:ext cx="2642227" cy="4078039"/>
            <a:chOff x="1309522" y="123617"/>
            <a:chExt cx="3078215" cy="4750947"/>
          </a:xfrm>
        </p:grpSpPr>
        <p:sp>
          <p:nvSpPr>
            <p:cNvPr id="4" name="文本框 3"/>
            <p:cNvSpPr txBox="1"/>
            <p:nvPr/>
          </p:nvSpPr>
          <p:spPr>
            <a:xfrm>
              <a:off x="1309522" y="123617"/>
              <a:ext cx="2276869" cy="2581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我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54489" y="2705264"/>
              <a:ext cx="1933248" cy="2169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写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590888" y="1764552"/>
              <a:ext cx="1933248" cy="2169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会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15367" y="1883994"/>
            <a:ext cx="2693888" cy="1168439"/>
            <a:chOff x="3947710" y="1628634"/>
            <a:chExt cx="2693888" cy="1168439"/>
          </a:xfrm>
        </p:grpSpPr>
        <p:sp>
          <p:nvSpPr>
            <p:cNvPr id="8" name="文本框 7"/>
            <p:cNvSpPr txBox="1"/>
            <p:nvPr/>
          </p:nvSpPr>
          <p:spPr>
            <a:xfrm>
              <a:off x="3947710" y="1988457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>
                  <a:solidFill>
                    <a:srgbClr val="C00000"/>
                  </a:solidFill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磨</a:t>
              </a:r>
              <a:endParaRPr lang="zh-CN" altLang="en-US" sz="2800">
                <a:solidFill>
                  <a:srgbClr val="C0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</p:txBody>
        </p:sp>
        <p:sp>
          <p:nvSpPr>
            <p:cNvPr id="9" name="左大括号 8"/>
            <p:cNvSpPr/>
            <p:nvPr/>
          </p:nvSpPr>
          <p:spPr>
            <a:xfrm>
              <a:off x="4587173" y="1726030"/>
              <a:ext cx="333830" cy="1020682"/>
            </a:xfrm>
            <a:prstGeom prst="leftBrac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004611" y="1628634"/>
              <a:ext cx="16369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err="1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mó</a:t>
              </a:r>
              <a:r>
                <a:rPr lang="zh-CN" altLang="en-US" sz="2000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（磨刀）</a:t>
              </a:r>
              <a:endPara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004611" y="2396963"/>
              <a:ext cx="16369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err="1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mò</a:t>
              </a:r>
              <a:r>
                <a:rPr lang="zh-CN" altLang="en-US" sz="2000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（推磨）</a:t>
              </a:r>
              <a:endPara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688767" y="1883994"/>
            <a:ext cx="2787439" cy="1168439"/>
            <a:chOff x="3947710" y="1628634"/>
            <a:chExt cx="2787439" cy="1168439"/>
          </a:xfrm>
        </p:grpSpPr>
        <p:sp>
          <p:nvSpPr>
            <p:cNvPr id="13" name="文本框 12"/>
            <p:cNvSpPr txBox="1"/>
            <p:nvPr/>
          </p:nvSpPr>
          <p:spPr>
            <a:xfrm>
              <a:off x="3947710" y="1988457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>
                  <a:solidFill>
                    <a:srgbClr val="C00000"/>
                  </a:solidFill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和</a:t>
              </a:r>
              <a:endParaRPr lang="zh-CN" altLang="en-US" sz="2800">
                <a:solidFill>
                  <a:srgbClr val="C0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</p:txBody>
        </p:sp>
        <p:sp>
          <p:nvSpPr>
            <p:cNvPr id="14" name="左大括号 13"/>
            <p:cNvSpPr/>
            <p:nvPr/>
          </p:nvSpPr>
          <p:spPr>
            <a:xfrm>
              <a:off x="4587173" y="1726030"/>
              <a:ext cx="333830" cy="1020682"/>
            </a:xfrm>
            <a:prstGeom prst="leftBrac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004611" y="1628634"/>
              <a:ext cx="1540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err="1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hé</a:t>
              </a:r>
              <a:r>
                <a:rPr lang="zh-CN" altLang="en-US" sz="2000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（和平）</a:t>
              </a:r>
              <a:endPara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004611" y="2396963"/>
              <a:ext cx="17305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err="1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huó</a:t>
              </a:r>
              <a:r>
                <a:rPr lang="zh-CN" altLang="en-US" sz="2000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（和面）</a:t>
              </a:r>
              <a:endPara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527167" y="1004975"/>
            <a:ext cx="2589735" cy="3182134"/>
            <a:chOff x="1565450" y="58386"/>
            <a:chExt cx="3017062" cy="3707211"/>
          </a:xfrm>
        </p:grpSpPr>
        <p:sp>
          <p:nvSpPr>
            <p:cNvPr id="3" name="文本框 2"/>
            <p:cNvSpPr txBox="1"/>
            <p:nvPr/>
          </p:nvSpPr>
          <p:spPr>
            <a:xfrm>
              <a:off x="1590888" y="58386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读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923083" y="1903549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读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565450" y="1607108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一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438239" y="1110541"/>
            <a:ext cx="5539009" cy="4203856"/>
            <a:chOff x="4555501" y="873967"/>
            <a:chExt cx="5539009" cy="4203856"/>
          </a:xfrm>
        </p:grpSpPr>
        <p:sp>
          <p:nvSpPr>
            <p:cNvPr id="7" name="文本框 6"/>
            <p:cNvSpPr txBox="1"/>
            <p:nvPr/>
          </p:nvSpPr>
          <p:spPr>
            <a:xfrm>
              <a:off x="4592626" y="2038850"/>
              <a:ext cx="5501884" cy="3038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250000"/>
                </a:lnSpc>
              </a:pPr>
              <a:r>
                <a:rPr lang="zh-CN" altLang="en-US" sz="2000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湖光秋月两相和，</a:t>
              </a:r>
              <a:endParaRPr lang="en-US" altLang="zh-CN" sz="2000"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  <a:p>
              <a:pPr algn="dist">
                <a:lnSpc>
                  <a:spcPct val="250000"/>
                </a:lnSpc>
              </a:pPr>
              <a:r>
                <a:rPr lang="zh-CN" altLang="en-US" sz="2000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潭面无风镜未磨。</a:t>
              </a:r>
              <a:endParaRPr lang="en-US" altLang="zh-CN" sz="2000"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  <a:p>
              <a:pPr algn="dist">
                <a:lnSpc>
                  <a:spcPct val="250000"/>
                </a:lnSpc>
              </a:pPr>
              <a:r>
                <a:rPr lang="zh-CN" altLang="en-US" sz="2000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遥望洞庭山水色，</a:t>
              </a:r>
              <a:endParaRPr lang="en-US" altLang="zh-CN" sz="2000"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  <a:p>
              <a:pPr algn="dist">
                <a:lnSpc>
                  <a:spcPct val="250000"/>
                </a:lnSpc>
              </a:pPr>
              <a:r>
                <a:rPr lang="zh-CN" altLang="en-US" sz="2000"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白银盘里一青螺。</a:t>
              </a:r>
              <a:endPara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148818" y="873967"/>
              <a:ext cx="1677568" cy="807815"/>
              <a:chOff x="6451992" y="873967"/>
              <a:chExt cx="1677568" cy="807815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6451992" y="1158562"/>
                <a:ext cx="167756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望洞庭</a:t>
                </a:r>
                <a:endParaRPr lang="zh-CN" altLang="en-US" sz="2800">
                  <a:latin typeface="思源宋体 Heavy" panose="02020900000000000000" pitchFamily="18" charset="-122"/>
                  <a:ea typeface="思源宋体 Heavy" panose="02020900000000000000" pitchFamily="18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451992" y="875141"/>
                <a:ext cx="660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wàng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7009897" y="875141"/>
                <a:ext cx="6319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dòng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7588448" y="873967"/>
                <a:ext cx="5373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tíng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4592626" y="2067668"/>
              <a:ext cx="4750481" cy="307777"/>
              <a:chOff x="4592626" y="2067668"/>
              <a:chExt cx="4750481" cy="307777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4592626" y="2067668"/>
                <a:ext cx="4212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hú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5177569" y="2067668"/>
                <a:ext cx="7328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guāng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6017449" y="2067668"/>
                <a:ext cx="4748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qīu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6734969" y="2067668"/>
                <a:ext cx="5052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yuē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8937227" y="2067668"/>
                <a:ext cx="4058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hé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8125775" y="2067668"/>
                <a:ext cx="6783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xiāng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7403295" y="2067668"/>
                <a:ext cx="6335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liǎng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566081" y="2827665"/>
              <a:ext cx="4810689" cy="307777"/>
              <a:chOff x="4566081" y="2067668"/>
              <a:chExt cx="4810689" cy="307777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4566081" y="2067668"/>
                <a:ext cx="4742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tán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5220304" y="2067668"/>
                <a:ext cx="6474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miàn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6027869" y="2067668"/>
                <a:ext cx="45397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wú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6697298" y="2067668"/>
                <a:ext cx="5806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fēng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8903563" y="2067668"/>
                <a:ext cx="4732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mó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8217595" y="2067668"/>
                <a:ext cx="4947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wèi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7456997" y="2067668"/>
                <a:ext cx="52610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jìng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555501" y="3587364"/>
              <a:ext cx="4770775" cy="307777"/>
              <a:chOff x="4555501" y="2067668"/>
              <a:chExt cx="4770775" cy="307777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4555501" y="2067668"/>
                <a:ext cx="4954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yáo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5213988" y="2067668"/>
                <a:ext cx="660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wàng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5938903" y="2067668"/>
                <a:ext cx="6319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dòng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6734969" y="2067668"/>
                <a:ext cx="5373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tíng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8954058" y="2067668"/>
                <a:ext cx="3722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sè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8181784" y="2067668"/>
                <a:ext cx="5663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shuǐ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7361972" y="2067668"/>
                <a:ext cx="7161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shāng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4570633" y="4347063"/>
              <a:ext cx="4804086" cy="307777"/>
              <a:chOff x="4570633" y="2067668"/>
              <a:chExt cx="4804086" cy="307777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4570633" y="2067668"/>
                <a:ext cx="4651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bái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5309815" y="2067668"/>
                <a:ext cx="4683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yín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5992859" y="2067668"/>
                <a:ext cx="5239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pán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834355" y="2067668"/>
                <a:ext cx="3064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lǐ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905616" y="2067668"/>
                <a:ext cx="4691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luó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8173865" y="2067668"/>
                <a:ext cx="5822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qīng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7545964" y="2067668"/>
                <a:ext cx="3481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err="1">
                    <a:latin typeface="思源宋体 SemiBold" panose="02020600000000000000" pitchFamily="18" charset="-122"/>
                    <a:ea typeface="思源宋体 SemiBold" panose="02020600000000000000" pitchFamily="18" charset="-122"/>
                  </a:rPr>
                  <a:t>yī</a:t>
                </a:r>
                <a:endParaRPr lang="zh-CN" altLang="en-US" sz="1400">
                  <a:latin typeface="思源宋体 SemiBold" panose="02020600000000000000" pitchFamily="18" charset="-122"/>
                  <a:ea typeface="思源宋体 SemiBold" panose="02020600000000000000" pitchFamily="18" charset="-122"/>
                </a:endParaRPr>
              </a:p>
            </p:txBody>
          </p:sp>
        </p:grp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0" t="67278" r="25570"/>
          <a:stretch>
            <a:fillRect/>
          </a:stretch>
        </p:blipFill>
        <p:spPr>
          <a:xfrm>
            <a:off x="6684597" y="4615192"/>
            <a:ext cx="2829857" cy="2475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48566" y="1081313"/>
            <a:ext cx="2661883" cy="4771024"/>
            <a:chOff x="1105880" y="333828"/>
            <a:chExt cx="2661883" cy="4771024"/>
          </a:xfrm>
        </p:grpSpPr>
        <p:sp>
          <p:nvSpPr>
            <p:cNvPr id="3" name="文本框 2"/>
            <p:cNvSpPr txBox="1"/>
            <p:nvPr/>
          </p:nvSpPr>
          <p:spPr>
            <a:xfrm>
              <a:off x="1131145" y="333828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诗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05880" y="2446134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翻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965803" y="1618794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句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108334" y="3242804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译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210449" y="1421501"/>
            <a:ext cx="5727192" cy="3751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湖光秋月两相相，潭面无风镜未磨。 </a:t>
            </a:r>
            <a:endParaRPr lang="en-US" altLang="zh-CN" sz="200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译文：秋天的夜晚，洞庭湖水清澈透明，天空 的月亮银光闪闪，湖水和月亮交相辉映，显 得那么宁静、和谐，湖上一点风也没有，湖 面就像没有被磨拭的铜镜一样。 </a:t>
            </a:r>
            <a:endParaRPr lang="en-US" altLang="zh-CN" sz="1400">
              <a:solidFill>
                <a:schemeClr val="tx1">
                  <a:lumMod val="75000"/>
                  <a:lumOff val="25000"/>
                </a:schemeClr>
              </a:solidFill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endParaRPr lang="en-US" altLang="zh-CN" sz="110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遥望洞庭山水色，白银盘里一青螺。 </a:t>
            </a:r>
            <a:endParaRPr lang="en-US" altLang="zh-CN" sz="200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译文：远远望去，那在月亮光映照下的洞庭湖 就像一个白银做成的盘子，而那湖中青翠的 君山则像放在银盘里的一个小巧玲珑的青螺。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733053" y="1375738"/>
            <a:ext cx="3783083" cy="4106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523832" y="1610493"/>
            <a:ext cx="2883077" cy="3225879"/>
            <a:chOff x="4676232" y="1566952"/>
            <a:chExt cx="2883077" cy="3225879"/>
          </a:xfrm>
        </p:grpSpPr>
        <p:sp>
          <p:nvSpPr>
            <p:cNvPr id="2" name="矩形 1"/>
            <p:cNvSpPr/>
            <p:nvPr/>
          </p:nvSpPr>
          <p:spPr>
            <a:xfrm>
              <a:off x="4676233" y="1566952"/>
              <a:ext cx="1620957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诗</a:t>
              </a:r>
              <a:endParaRPr lang="en-US" altLang="zh-CN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676232" y="2930783"/>
              <a:ext cx="1620958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赏</a:t>
              </a:r>
              <a:endParaRPr lang="zh-CN" altLang="en-US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938352" y="1566952"/>
              <a:ext cx="1620957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文</a:t>
              </a:r>
              <a:endParaRPr lang="en-US" altLang="zh-CN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938351" y="2930783"/>
              <a:ext cx="1620958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析</a:t>
              </a:r>
              <a:endParaRPr lang="zh-CN" altLang="en-US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09925" y="1014275"/>
            <a:ext cx="2400713" cy="4134031"/>
            <a:chOff x="1590888" y="58386"/>
            <a:chExt cx="2796849" cy="4816178"/>
          </a:xfrm>
        </p:grpSpPr>
        <p:sp>
          <p:nvSpPr>
            <p:cNvPr id="3" name="文本框 2"/>
            <p:cNvSpPr txBox="1"/>
            <p:nvPr/>
          </p:nvSpPr>
          <p:spPr>
            <a:xfrm>
              <a:off x="1590888" y="58386"/>
              <a:ext cx="2276869" cy="2581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想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54489" y="2705264"/>
              <a:ext cx="1933248" cy="2169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想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590888" y="1764551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一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807490" y="2367851"/>
            <a:ext cx="4921569" cy="2197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·</a:t>
            </a:r>
            <a:r>
              <a:rPr lang="zh-CN" altLang="en-US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诗文运用了几次比喻手法？</a:t>
            </a:r>
            <a:endParaRPr lang="en-US" altLang="zh-CN" sz="24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·</a:t>
            </a:r>
            <a:r>
              <a:rPr lang="zh-CN" altLang="en-US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分别把什么比喻成什么？</a:t>
            </a:r>
            <a:endParaRPr lang="en-US" altLang="zh-CN" sz="24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·</a:t>
            </a:r>
            <a:r>
              <a:rPr lang="zh-CN" altLang="en-US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诗文表达了作者怎样的情感？</a:t>
            </a:r>
            <a:endParaRPr lang="en-US" altLang="zh-CN" sz="24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6858645" y="938492"/>
            <a:ext cx="3783083" cy="4106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95981" y="2345226"/>
            <a:ext cx="5654973" cy="2778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1</a:t>
            </a:r>
            <a:r>
              <a:rPr lang="zh-CN" altLang="en-US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、想一想，诗人描写的是什么时向洞庭湖的景色？</a:t>
            </a:r>
            <a:endParaRPr lang="en-US" altLang="zh-CN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2</a:t>
            </a:r>
            <a:r>
              <a:rPr lang="zh-CN" altLang="en-US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、找出诗中的比喻句，想一想，诗人看到了什么？联想到了什么？把什么比做什么？</a:t>
            </a:r>
            <a:endParaRPr lang="en-US" altLang="zh-CN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3</a:t>
            </a:r>
            <a:r>
              <a:rPr lang="zh-CN" altLang="en-US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、读了</a:t>
            </a:r>
            <a:r>
              <a:rPr lang="en-US" altLang="zh-CN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望洞庭</a:t>
            </a:r>
            <a:r>
              <a:rPr lang="en-US" altLang="zh-CN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这首古诗，你有什么想法和感受？同桌互相说一说。 </a:t>
            </a:r>
            <a:endParaRPr lang="zh-CN" altLang="en-US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00436" y="1432054"/>
            <a:ext cx="2784094" cy="3619632"/>
            <a:chOff x="1590888" y="58386"/>
            <a:chExt cx="3243491" cy="4216899"/>
          </a:xfrm>
        </p:grpSpPr>
        <p:sp>
          <p:nvSpPr>
            <p:cNvPr id="4" name="文本框 3"/>
            <p:cNvSpPr txBox="1"/>
            <p:nvPr/>
          </p:nvSpPr>
          <p:spPr>
            <a:xfrm>
              <a:off x="1590888" y="58386"/>
              <a:ext cx="2276869" cy="2581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想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901132" y="2105985"/>
              <a:ext cx="1933247" cy="2169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想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590888" y="1595610"/>
              <a:ext cx="1659429" cy="18620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5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一</a:t>
              </a:r>
              <a:endParaRPr lang="zh-CN" altLang="en-US" sz="115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51608" y="1519381"/>
            <a:ext cx="5442855" cy="3886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这首诗的妙处，全在于几个生动的比喻。他们不但表现了月下洞庭的迷人景色，而且映衬出诗人自己的形象：浩瀚无边的洞庭湖，在诗人艳丽不过是一面铜镜，一具银盘，美而神秘的君山，不过是一只小小的螺壳。</a:t>
            </a:r>
            <a:endParaRPr lang="en-US" altLang="zh-CN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 indent="457200">
              <a:lnSpc>
                <a:spcPct val="200000"/>
              </a:lnSpc>
            </a:pPr>
            <a:r>
              <a:rPr lang="zh-CN" altLang="en-US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如果不是站得高、看得远，如果没有宽广阔大的胸怀，要这样视大为小，举重若轻，那是不可能的。</a:t>
            </a:r>
            <a:endParaRPr lang="zh-CN" altLang="en-US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767246" y="622070"/>
            <a:ext cx="2533060" cy="4151674"/>
            <a:chOff x="1469097" y="898237"/>
            <a:chExt cx="2533060" cy="4151674"/>
          </a:xfrm>
        </p:grpSpPr>
        <p:sp>
          <p:nvSpPr>
            <p:cNvPr id="4" name="文本框 3"/>
            <p:cNvSpPr txBox="1"/>
            <p:nvPr/>
          </p:nvSpPr>
          <p:spPr>
            <a:xfrm>
              <a:off x="1688703" y="898237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总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69097" y="2833920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结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2706" y="1385820"/>
            <a:ext cx="2641917" cy="4086359"/>
            <a:chOff x="1360240" y="898237"/>
            <a:chExt cx="2641917" cy="4086359"/>
          </a:xfrm>
        </p:grpSpPr>
        <p:sp>
          <p:nvSpPr>
            <p:cNvPr id="3" name="文本框 2"/>
            <p:cNvSpPr txBox="1"/>
            <p:nvPr/>
          </p:nvSpPr>
          <p:spPr>
            <a:xfrm>
              <a:off x="1688703" y="898237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总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60240" y="2768605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结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215206" y="2709259"/>
            <a:ext cx="4856924" cy="2461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在诗人刘禹锡眼里，八百里洞庭不过是案上杯盘而已，诗人举重若轻，自然淡泊，把人与景的关系表现得这样亲切，这也是人与景的和谐之美啊。</a:t>
            </a:r>
            <a:endParaRPr lang="zh-CN" altLang="en-US" sz="20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1432123" y="1613195"/>
            <a:ext cx="3783083" cy="4106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523832" y="1610493"/>
            <a:ext cx="2883078" cy="3225879"/>
            <a:chOff x="4676232" y="1566952"/>
            <a:chExt cx="2883078" cy="3225879"/>
          </a:xfrm>
        </p:grpSpPr>
        <p:sp>
          <p:nvSpPr>
            <p:cNvPr id="2" name="矩形 1"/>
            <p:cNvSpPr/>
            <p:nvPr/>
          </p:nvSpPr>
          <p:spPr>
            <a:xfrm>
              <a:off x="4676233" y="1566952"/>
              <a:ext cx="1620957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拓</a:t>
              </a:r>
              <a:endParaRPr lang="en-US" altLang="zh-CN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676232" y="2930783"/>
              <a:ext cx="1620958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学</a:t>
              </a:r>
              <a:endParaRPr lang="zh-CN" altLang="en-US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938352" y="1566952"/>
              <a:ext cx="1620958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展</a:t>
              </a:r>
              <a:endParaRPr lang="en-US" altLang="zh-CN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938351" y="2930783"/>
              <a:ext cx="1620958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习</a:t>
              </a:r>
              <a:endParaRPr lang="zh-CN" altLang="en-US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30393" y="2578766"/>
            <a:ext cx="4963258" cy="2480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1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、能正确、流利、有感情地朗读古诗，背诵古诗。</a:t>
            </a:r>
            <a:endParaRPr lang="en-US" altLang="zh-CN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2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、能解释诗句中带点词和诗句的意思，并能写出本诗所描绘的景色。</a:t>
            </a:r>
            <a:endParaRPr lang="en-US" altLang="zh-CN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3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、理解这首诗的意思，感悟诗的意境，使学生从中受到美的熏陶。</a:t>
            </a:r>
            <a:endParaRPr lang="zh-CN" altLang="en-US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32503" y="1345100"/>
            <a:ext cx="3277866" cy="3581874"/>
            <a:chOff x="1083676" y="1071236"/>
            <a:chExt cx="3277866" cy="3581874"/>
          </a:xfrm>
        </p:grpSpPr>
        <p:sp>
          <p:nvSpPr>
            <p:cNvPr id="4" name="文本框 3"/>
            <p:cNvSpPr txBox="1"/>
            <p:nvPr/>
          </p:nvSpPr>
          <p:spPr>
            <a:xfrm>
              <a:off x="1083676" y="1071236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前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07161" y="2437119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言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808689" y="1116046"/>
            <a:ext cx="3783083" cy="4106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43085" y="4460299"/>
            <a:ext cx="6096000" cy="8745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洞庭湖是我国的名胜，许许多多有名的诗人都慕名而 去，写下了不少经典名篇，让我们一起来来欣赏一下吧。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27452" y="1523103"/>
            <a:ext cx="6096000" cy="2260175"/>
            <a:chOff x="4049484" y="1279917"/>
            <a:chExt cx="6096000" cy="2260175"/>
          </a:xfrm>
        </p:grpSpPr>
        <p:sp>
          <p:nvSpPr>
            <p:cNvPr id="4" name="矩形 3"/>
            <p:cNvSpPr/>
            <p:nvPr/>
          </p:nvSpPr>
          <p:spPr>
            <a:xfrm>
              <a:off x="4049484" y="2309306"/>
              <a:ext cx="6096000" cy="1230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000">
                  <a:solidFill>
                    <a:srgbClr val="C00000"/>
                  </a:solidFill>
                  <a:latin typeface="思源宋体 SemiBold" panose="02020600000000000000" pitchFamily="18" charset="-122"/>
                  <a:ea typeface="思源宋体 SemiBold" panose="02020600000000000000" pitchFamily="18" charset="-122"/>
                </a:rPr>
                <a:t>八月湖水平，涵虚混太清。气蒸云梦泽，波撼岳阳城。 </a:t>
              </a:r>
              <a:endParaRPr lang="en-US" altLang="zh-CN" sz="2000">
                <a:solidFill>
                  <a:srgbClr val="C00000"/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000">
                  <a:solidFill>
                    <a:srgbClr val="C00000"/>
                  </a:solidFill>
                  <a:latin typeface="思源宋体 SemiBold" panose="02020600000000000000" pitchFamily="18" charset="-122"/>
                  <a:ea typeface="思源宋体 SemiBold" panose="02020600000000000000" pitchFamily="18" charset="-122"/>
                </a:rPr>
                <a:t>欲济无舟楫，端居耻圣明。坐观垂钓者，徒有羡鱼情。</a:t>
              </a:r>
              <a:endParaRPr lang="zh-CN" altLang="en-US" sz="2000">
                <a:solidFill>
                  <a:srgbClr val="C00000"/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363676" y="1279917"/>
              <a:ext cx="34676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>
                  <a:solidFill>
                    <a:srgbClr val="C00000"/>
                  </a:solidFill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望洞庭湖赠张丞相</a:t>
              </a:r>
              <a:endParaRPr lang="zh-CN" altLang="en-US" sz="3200">
                <a:solidFill>
                  <a:srgbClr val="C0000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831292" y="1978265"/>
              <a:ext cx="1184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solidFill>
                    <a:srgbClr val="C00000"/>
                  </a:solidFill>
                  <a:latin typeface="思源宋体 SemiBold" panose="02020600000000000000" pitchFamily="18" charset="-122"/>
                  <a:ea typeface="思源宋体 SemiBold" panose="02020600000000000000" pitchFamily="18" charset="-122"/>
                </a:rPr>
                <a:t>唐</a:t>
              </a:r>
              <a:r>
                <a:rPr lang="en-US" altLang="zh-CN">
                  <a:solidFill>
                    <a:srgbClr val="C00000"/>
                  </a:solidFill>
                  <a:latin typeface="思源宋体 SemiBold" panose="02020600000000000000" pitchFamily="18" charset="-122"/>
                  <a:ea typeface="思源宋体 SemiBold" panose="02020600000000000000" pitchFamily="18" charset="-122"/>
                </a:rPr>
                <a:t>·</a:t>
              </a:r>
              <a:r>
                <a:rPr lang="zh-CN" altLang="en-US">
                  <a:solidFill>
                    <a:srgbClr val="C00000"/>
                  </a:solidFill>
                  <a:latin typeface="思源宋体 SemiBold" panose="02020600000000000000" pitchFamily="18" charset="-122"/>
                  <a:ea typeface="思源宋体 SemiBold" panose="02020600000000000000" pitchFamily="18" charset="-122"/>
                </a:rPr>
                <a:t>孟浩然</a:t>
              </a:r>
              <a:endParaRPr lang="zh-CN" altLang="en-US">
                <a:solidFill>
                  <a:srgbClr val="C00000"/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2188" y="594792"/>
            <a:ext cx="2600267" cy="4100872"/>
            <a:chOff x="1688703" y="898237"/>
            <a:chExt cx="2600267" cy="4100872"/>
          </a:xfrm>
        </p:grpSpPr>
        <p:sp>
          <p:nvSpPr>
            <p:cNvPr id="8" name="文本框 7"/>
            <p:cNvSpPr txBox="1"/>
            <p:nvPr/>
          </p:nvSpPr>
          <p:spPr>
            <a:xfrm>
              <a:off x="1688703" y="898237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延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334589" y="2783118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伸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228735" y="867471"/>
            <a:ext cx="3783083" cy="4106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66591" y="2198054"/>
            <a:ext cx="5259066" cy="2461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望洞庭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这首诗中，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“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白银盘里一青螺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”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中的 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“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白银盘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”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指的是（</a:t>
            </a:r>
            <a:r>
              <a:rPr lang="zh-CN" altLang="en-US" sz="2000">
                <a:solidFill>
                  <a:srgbClr val="C00000"/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洞庭湖的湖面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），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“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青螺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”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指的 是（</a:t>
            </a:r>
            <a:r>
              <a:rPr lang="zh-CN" altLang="en-US" sz="2000">
                <a:solidFill>
                  <a:srgbClr val="C00000"/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洞庭湖中的君山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）。这句诗形象地写出了洞庭湖 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(</a:t>
            </a:r>
            <a:r>
              <a:rPr lang="zh-CN" altLang="en-US" sz="2000">
                <a:solidFill>
                  <a:srgbClr val="C00000"/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山水的色彩美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）。</a:t>
            </a:r>
            <a:endParaRPr lang="zh-CN" altLang="en-US" sz="20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75421" y="776788"/>
            <a:ext cx="2699976" cy="3883158"/>
            <a:chOff x="1688703" y="898237"/>
            <a:chExt cx="2699976" cy="3883158"/>
          </a:xfrm>
        </p:grpSpPr>
        <p:sp>
          <p:nvSpPr>
            <p:cNvPr id="4" name="文本框 3"/>
            <p:cNvSpPr txBox="1"/>
            <p:nvPr/>
          </p:nvSpPr>
          <p:spPr>
            <a:xfrm>
              <a:off x="1688703" y="898237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小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34298" y="2565404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练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728132" y="529479"/>
            <a:ext cx="2699976" cy="3883158"/>
            <a:chOff x="1688703" y="898237"/>
            <a:chExt cx="2699976" cy="3883158"/>
          </a:xfrm>
        </p:grpSpPr>
        <p:sp>
          <p:nvSpPr>
            <p:cNvPr id="3" name="文本框 2"/>
            <p:cNvSpPr txBox="1"/>
            <p:nvPr/>
          </p:nvSpPr>
          <p:spPr>
            <a:xfrm>
              <a:off x="1688703" y="898237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小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34298" y="2565404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练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169636" y="1650478"/>
            <a:ext cx="5558496" cy="4062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"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遥望洞庭山水翠，白银盘里一青螺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"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运用的修辞方法是（</a:t>
            </a:r>
            <a:r>
              <a:rPr lang="zh-CN" altLang="en-US" sz="2000">
                <a:solidFill>
                  <a:srgbClr val="FF0000"/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比喻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）</a:t>
            </a:r>
            <a:endParaRPr lang="en-US" altLang="zh-CN" sz="20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endParaRPr lang="en-US" altLang="zh-CN" sz="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诗题为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望洞庭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，是（ </a:t>
            </a:r>
            <a:r>
              <a:rPr lang="en-US" altLang="zh-CN" sz="2000">
                <a:solidFill>
                  <a:srgbClr val="C00000"/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C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 )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时候望洞庭的？</a:t>
            </a:r>
            <a:endParaRPr lang="en-US" altLang="zh-CN" sz="20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A .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早晨    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B .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中午    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C .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夜晚</a:t>
            </a:r>
            <a:endParaRPr lang="en-US" altLang="zh-CN" sz="20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endParaRPr lang="en-US" altLang="zh-CN" sz="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诗中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"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翠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"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的意思是（ </a:t>
            </a:r>
            <a:r>
              <a:rPr lang="en-US" altLang="zh-CN" sz="2000">
                <a:solidFill>
                  <a:srgbClr val="C00000"/>
                </a:solidFill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C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 )</a:t>
            </a:r>
            <a:endParaRPr lang="en-US" altLang="zh-CN" sz="20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A .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翠鸟，鸟名    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B .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绿色的硬玉，翡翠    </a:t>
            </a:r>
            <a:r>
              <a:rPr lang="en-US" altLang="zh-CN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C .</a:t>
            </a:r>
            <a:r>
              <a:rPr lang="zh-CN" altLang="en-US" sz="20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绿</a:t>
            </a:r>
            <a:endParaRPr lang="zh-CN" altLang="en-US" sz="20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8383537" y="529479"/>
            <a:ext cx="3783083" cy="4106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52439" y="1408752"/>
            <a:ext cx="2699976" cy="3883158"/>
            <a:chOff x="1688703" y="898237"/>
            <a:chExt cx="2699976" cy="3883158"/>
          </a:xfrm>
        </p:grpSpPr>
        <p:sp>
          <p:nvSpPr>
            <p:cNvPr id="3" name="文本框 2"/>
            <p:cNvSpPr txBox="1"/>
            <p:nvPr/>
          </p:nvSpPr>
          <p:spPr>
            <a:xfrm>
              <a:off x="1688703" y="898237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作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34298" y="2565404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业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386787" y="2926263"/>
            <a:ext cx="5171188" cy="1309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想象</a:t>
            </a:r>
            <a:r>
              <a:rPr lang="en-US" altLang="zh-CN" sz="28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28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望洞庭</a:t>
            </a:r>
            <a:r>
              <a:rPr lang="en-US" altLang="zh-CN" sz="28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28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所描绘的景色，用几句话写下来。</a:t>
            </a:r>
            <a:endParaRPr lang="zh-CN" altLang="en-US" sz="28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0" t="67278" r="25570"/>
          <a:stretch>
            <a:fillRect/>
          </a:stretch>
        </p:blipFill>
        <p:spPr>
          <a:xfrm>
            <a:off x="6684597" y="4615192"/>
            <a:ext cx="2829857" cy="2475915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883900" y="11303000"/>
            <a:ext cx="317500" cy="2286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1626" y="1675494"/>
            <a:ext cx="3067566" cy="3457047"/>
            <a:chOff x="1736031" y="927264"/>
            <a:chExt cx="3067566" cy="3457047"/>
          </a:xfrm>
        </p:grpSpPr>
        <p:sp>
          <p:nvSpPr>
            <p:cNvPr id="3" name="文本框 2"/>
            <p:cNvSpPr txBox="1"/>
            <p:nvPr/>
          </p:nvSpPr>
          <p:spPr>
            <a:xfrm>
              <a:off x="1736031" y="927264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目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849216" y="2168320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录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03150" y="1080731"/>
            <a:ext cx="3609043" cy="923330"/>
            <a:chOff x="5699901" y="1436331"/>
            <a:chExt cx="3609043" cy="923330"/>
          </a:xfrm>
        </p:grpSpPr>
        <p:sp>
          <p:nvSpPr>
            <p:cNvPr id="6" name="矩形 5"/>
            <p:cNvSpPr/>
            <p:nvPr/>
          </p:nvSpPr>
          <p:spPr>
            <a:xfrm>
              <a:off x="6508177" y="1436331"/>
              <a:ext cx="2800767" cy="923330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54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诗文导读</a:t>
              </a:r>
              <a:endParaRPr lang="zh-CN" altLang="en-US" sz="54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699901" y="1653169"/>
              <a:ext cx="612184" cy="61218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壹</a:t>
              </a:r>
              <a:endParaRPr lang="zh-CN" altLang="en-US" sz="4000">
                <a:solidFill>
                  <a:schemeClr val="bg1"/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703150" y="2164588"/>
            <a:ext cx="3609043" cy="923330"/>
            <a:chOff x="5699901" y="2419242"/>
            <a:chExt cx="3609043" cy="923330"/>
          </a:xfrm>
        </p:grpSpPr>
        <p:sp>
          <p:nvSpPr>
            <p:cNvPr id="9" name="矩形 8"/>
            <p:cNvSpPr/>
            <p:nvPr/>
          </p:nvSpPr>
          <p:spPr>
            <a:xfrm>
              <a:off x="6508177" y="2419242"/>
              <a:ext cx="2800767" cy="923330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54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字词积累</a:t>
              </a:r>
              <a:endParaRPr lang="zh-CN" altLang="en-US" sz="54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699901" y="2593573"/>
              <a:ext cx="612184" cy="61218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贰</a:t>
              </a:r>
              <a:endParaRPr lang="zh-CN" altLang="en-US" sz="4000">
                <a:solidFill>
                  <a:schemeClr val="bg1"/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03150" y="3248445"/>
            <a:ext cx="3609043" cy="923330"/>
            <a:chOff x="5699901" y="3448319"/>
            <a:chExt cx="3609043" cy="923330"/>
          </a:xfrm>
        </p:grpSpPr>
        <p:sp>
          <p:nvSpPr>
            <p:cNvPr id="12" name="矩形 11"/>
            <p:cNvSpPr/>
            <p:nvPr/>
          </p:nvSpPr>
          <p:spPr>
            <a:xfrm>
              <a:off x="6508177" y="3448319"/>
              <a:ext cx="2800767" cy="923330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54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诗文赏析</a:t>
              </a:r>
              <a:endParaRPr lang="zh-CN" altLang="en-US" sz="54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5699901" y="3603892"/>
              <a:ext cx="612184" cy="61218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叁</a:t>
              </a:r>
              <a:endParaRPr lang="zh-CN" altLang="en-US" sz="4000">
                <a:solidFill>
                  <a:schemeClr val="bg1"/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03150" y="4332301"/>
            <a:ext cx="3609043" cy="923330"/>
            <a:chOff x="5699901" y="4385063"/>
            <a:chExt cx="3609043" cy="923330"/>
          </a:xfrm>
        </p:grpSpPr>
        <p:sp>
          <p:nvSpPr>
            <p:cNvPr id="15" name="矩形 14"/>
            <p:cNvSpPr/>
            <p:nvPr/>
          </p:nvSpPr>
          <p:spPr>
            <a:xfrm>
              <a:off x="6508177" y="4385063"/>
              <a:ext cx="2800767" cy="923330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54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拓展学习</a:t>
              </a:r>
              <a:endParaRPr lang="zh-CN" altLang="en-US" sz="54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5699901" y="4586802"/>
              <a:ext cx="612184" cy="61218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肆</a:t>
              </a:r>
              <a:endParaRPr lang="zh-CN" altLang="en-US" sz="4000">
                <a:solidFill>
                  <a:schemeClr val="bg1"/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523832" y="1610493"/>
            <a:ext cx="2883077" cy="3225879"/>
            <a:chOff x="4676232" y="1566952"/>
            <a:chExt cx="2883077" cy="3225879"/>
          </a:xfrm>
        </p:grpSpPr>
        <p:sp>
          <p:nvSpPr>
            <p:cNvPr id="2" name="矩形 1"/>
            <p:cNvSpPr/>
            <p:nvPr/>
          </p:nvSpPr>
          <p:spPr>
            <a:xfrm>
              <a:off x="4676233" y="1566952"/>
              <a:ext cx="1620957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诗</a:t>
              </a:r>
              <a:endParaRPr lang="en-US" altLang="zh-CN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676232" y="2930783"/>
              <a:ext cx="1620957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导</a:t>
              </a:r>
              <a:endParaRPr lang="zh-CN" altLang="en-US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938352" y="1566952"/>
              <a:ext cx="1620957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文</a:t>
              </a:r>
              <a:endParaRPr lang="en-US" altLang="zh-CN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938351" y="2930783"/>
              <a:ext cx="1620957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读</a:t>
              </a:r>
              <a:endParaRPr lang="zh-CN" altLang="en-US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6440" y="1668666"/>
            <a:ext cx="5440644" cy="4336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刘禹锡：（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772〜842)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字梦得，匈奴族后裔，唐代中期诗人、政治家、哲学家。政治上主张革新，是王叔文派政治革新活动的中心人物之一。后被贬为郎州司马、连州刺史，晚年任太子宾客，世称“刘宾客”。他的诗精炼含蓄，往往能以清新的语言表达自己对人生或历史的深刻理解， 因而被白居易推崇备至，誉为“诗豪”。 </a:t>
            </a:r>
            <a:endParaRPr lang="en-US" altLang="zh-CN" sz="14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 indent="457200">
              <a:lnSpc>
                <a:spcPct val="200000"/>
              </a:lnSpc>
            </a:pP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其代表作有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乌衣巷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秋词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竹 枝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（六）、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浪淘沙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（一）、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浪淘沙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 (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八）、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杨柳枝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（一）、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西塞山怀古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酬乐天扬州初逢席上见赠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等， 他在和白居易的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春词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时，曾注明“依 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《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忆江南</a:t>
            </a:r>
            <a:r>
              <a:rPr lang="en-US" altLang="zh-CN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》</a:t>
            </a:r>
            <a:r>
              <a:rPr lang="zh-CN" altLang="en-US" sz="1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曲拍为句”，这是中国文学史上依曲填词的最早记录。</a:t>
            </a:r>
            <a:endParaRPr lang="zh-CN" altLang="en-US" sz="14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63601" y="841352"/>
            <a:ext cx="2672839" cy="3754873"/>
            <a:chOff x="1688703" y="898237"/>
            <a:chExt cx="2672839" cy="3754873"/>
          </a:xfrm>
        </p:grpSpPr>
        <p:sp>
          <p:nvSpPr>
            <p:cNvPr id="4" name="文本框 3"/>
            <p:cNvSpPr txBox="1"/>
            <p:nvPr/>
          </p:nvSpPr>
          <p:spPr>
            <a:xfrm>
              <a:off x="1688703" y="898237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作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407161" y="2437119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者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13975" y="805146"/>
            <a:ext cx="3783083" cy="4106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363081" y="1484274"/>
            <a:ext cx="3783083" cy="410652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718166" y="1908418"/>
            <a:ext cx="5679375" cy="3465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洞庭湖在湖南省北部，长江南岸，为中国第二大淡水湖，古称“云梦泽”，号称“八百里洞庭，现水面被分割为东洞庭湖、南洞庭湖、西洞庭湖三部分。 </a:t>
            </a:r>
            <a:endParaRPr lang="en-US" altLang="zh-CN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 indent="457200">
              <a:lnSpc>
                <a:spcPct val="200000"/>
              </a:lnSpc>
            </a:pP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洞庭湖的风光极为秀丽，许多景点都是国家级的风景区，它位于湖南省岳阳市，包括岳阳楼古城区、君山、南湖、芭蕉湖、汨 罗江、铁山水库、福寿山、黄盖湖等</a:t>
            </a:r>
            <a:r>
              <a:rPr lang="en-US" altLang="zh-CN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9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个景区，总面积</a:t>
            </a:r>
            <a:r>
              <a:rPr lang="en-US" altLang="zh-CN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1300</a:t>
            </a:r>
            <a:r>
              <a:rPr lang="zh-CN" altLang="en-US" sz="16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多平方公里。</a:t>
            </a:r>
            <a:endParaRPr lang="zh-CN" altLang="en-US" sz="16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277432" y="883190"/>
            <a:ext cx="2369713" cy="5091619"/>
            <a:chOff x="1090114" y="212702"/>
            <a:chExt cx="2760733" cy="5931773"/>
          </a:xfrm>
        </p:grpSpPr>
        <p:sp>
          <p:nvSpPr>
            <p:cNvPr id="4" name="文本框 3"/>
            <p:cNvSpPr txBox="1"/>
            <p:nvPr/>
          </p:nvSpPr>
          <p:spPr>
            <a:xfrm>
              <a:off x="1090114" y="212702"/>
              <a:ext cx="2276869" cy="2581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洞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267601" y="3562828"/>
              <a:ext cx="2276869" cy="2581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湖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573979" y="1887766"/>
              <a:ext cx="2276868" cy="2581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庭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25099" y="2684428"/>
            <a:ext cx="5778583" cy="2051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250000"/>
              </a:lnSpc>
            </a:pPr>
            <a:r>
              <a:rPr lang="zh-CN" altLang="en-US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这首诗写的是千里洞庭 的秋夜景色，诗人选择了月 夜遥望的角度，通过丰富的想象和形象的比喻，独出心 裁的描写出湖</a:t>
            </a:r>
            <a:r>
              <a:rPr lang="en-US" altLang="zh-CN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4</a:t>
            </a:r>
            <a:r>
              <a:rPr lang="zh-CN" altLang="en-US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山色的优美 动人，俨如山水画一般。</a:t>
            </a:r>
            <a:endParaRPr lang="zh-CN" altLang="en-US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19757" y="1063472"/>
            <a:ext cx="2782015" cy="3856474"/>
            <a:chOff x="1688703" y="1014350"/>
            <a:chExt cx="2782015" cy="3856474"/>
          </a:xfrm>
        </p:grpSpPr>
        <p:sp>
          <p:nvSpPr>
            <p:cNvPr id="4" name="文本框 3"/>
            <p:cNvSpPr txBox="1"/>
            <p:nvPr/>
          </p:nvSpPr>
          <p:spPr>
            <a:xfrm>
              <a:off x="2157264" y="1014350"/>
              <a:ext cx="231345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6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内</a:t>
              </a:r>
              <a:endParaRPr lang="zh-CN" altLang="en-US" sz="166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688703" y="2654833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8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容</a:t>
              </a:r>
              <a:endParaRPr lang="zh-CN" altLang="en-US" sz="138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2" t="9966" r="16346" b="37696"/>
          <a:stretch>
            <a:fillRect/>
          </a:stretch>
        </p:blipFill>
        <p:spPr>
          <a:xfrm>
            <a:off x="910607" y="1024227"/>
            <a:ext cx="3783083" cy="41065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55159" y="1487713"/>
            <a:ext cx="7744428" cy="33051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360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自读古诗</a:t>
            </a:r>
            <a:endParaRPr lang="en-US" altLang="zh-CN" sz="360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1</a:t>
            </a:r>
            <a:r>
              <a:rPr lang="zh-CN" altLang="en-US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、四人一组，借助字典等辅助学习工具，自学生字词。</a:t>
            </a:r>
            <a:endParaRPr lang="en-US" altLang="zh-CN" sz="24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2</a:t>
            </a:r>
            <a:r>
              <a:rPr lang="zh-CN" altLang="en-US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、读诗，找出不理解的词语。</a:t>
            </a:r>
            <a:endParaRPr lang="en-US" altLang="zh-CN" sz="24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3</a:t>
            </a:r>
            <a:r>
              <a:rPr lang="zh-CN" altLang="en-US" sz="2400">
                <a:latin typeface="思源宋体 SemiBold" panose="02020600000000000000" pitchFamily="18" charset="-122"/>
                <a:ea typeface="思源宋体 SemiBold" panose="02020600000000000000" pitchFamily="18" charset="-122"/>
              </a:rPr>
              <a:t>、结合上下诗句理解词语。</a:t>
            </a:r>
            <a:endParaRPr lang="en-US" altLang="zh-CN" sz="2400">
              <a:latin typeface="思源宋体 SemiBold" panose="02020600000000000000" pitchFamily="18" charset="-122"/>
              <a:ea typeface="思源宋体 SemiBold" panose="020206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523832" y="1610493"/>
            <a:ext cx="2883078" cy="3225879"/>
            <a:chOff x="4676232" y="1566952"/>
            <a:chExt cx="2883078" cy="3225879"/>
          </a:xfrm>
        </p:grpSpPr>
        <p:sp>
          <p:nvSpPr>
            <p:cNvPr id="2" name="矩形 1"/>
            <p:cNvSpPr/>
            <p:nvPr/>
          </p:nvSpPr>
          <p:spPr>
            <a:xfrm>
              <a:off x="4676232" y="1566952"/>
              <a:ext cx="1620958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字</a:t>
              </a:r>
              <a:endParaRPr lang="en-US" altLang="zh-CN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676232" y="2930783"/>
              <a:ext cx="1620957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积</a:t>
              </a:r>
              <a:endParaRPr lang="zh-CN" altLang="en-US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938352" y="1566952"/>
              <a:ext cx="1620958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词</a:t>
              </a:r>
              <a:endParaRPr lang="en-US" altLang="zh-CN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938351" y="2930783"/>
              <a:ext cx="1620958" cy="1862048"/>
            </a:xfrm>
            <a:prstGeom prst="rect">
              <a:avLst/>
            </a:prstGeom>
          </p:spPr>
          <p:txBody>
            <a:bodyPr vert="horz" wrap="none" anchor="ctr">
              <a:spAutoFit/>
            </a:bodyPr>
            <a:lstStyle/>
            <a:p>
              <a:pPr algn="ctr"/>
              <a:r>
                <a:rPr lang="zh-CN" altLang="en-US" sz="11500" spc="-30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24号-镇魂手书" panose="00000500000000000000" pitchFamily="2" charset="-122"/>
                  <a:ea typeface="字魂24号-镇魂手书" panose="00000500000000000000" pitchFamily="2" charset="-122"/>
                </a:rPr>
                <a:t>累</a:t>
              </a:r>
              <a:endParaRPr lang="zh-CN" altLang="en-US" sz="11500" spc="-300">
                <a:solidFill>
                  <a:schemeClr val="tx1">
                    <a:lumMod val="95000"/>
                    <a:lumOff val="5000"/>
                  </a:schemeClr>
                </a:solidFill>
                <a:latin typeface="字魂24号-镇魂手书" panose="00000500000000000000" pitchFamily="2" charset="-122"/>
                <a:ea typeface="字魂24号-镇魂手书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1902</Words>
  <Application>WPS 演示</Application>
  <PresentationFormat/>
  <Paragraphs>285</Paragraphs>
  <Slides>23</Slides>
  <Notes>23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Wingdings</vt:lpstr>
      <vt:lpstr>字魂24号-镇魂手书</vt:lpstr>
      <vt:lpstr>思源宋体 Heavy</vt:lpstr>
      <vt:lpstr>思源宋体 SemiBold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2021-08-12T09:06:00Z</cp:lastPrinted>
  <dcterms:created xsi:type="dcterms:W3CDTF">2021-08-12T09:06:00Z</dcterms:created>
  <dcterms:modified xsi:type="dcterms:W3CDTF">2021-09-05T08:50:53Z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