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10" r:id="rId3"/>
    <p:sldId id="611" r:id="rId5"/>
    <p:sldId id="612" r:id="rId6"/>
    <p:sldId id="613" r:id="rId7"/>
    <p:sldId id="614" r:id="rId8"/>
    <p:sldId id="615" r:id="rId9"/>
    <p:sldId id="616" r:id="rId10"/>
    <p:sldId id="617" r:id="rId11"/>
    <p:sldId id="618" r:id="rId12"/>
    <p:sldId id="619" r:id="rId13"/>
    <p:sldId id="620" r:id="rId14"/>
    <p:sldId id="621" r:id="rId15"/>
    <p:sldId id="622" r:id="rId16"/>
    <p:sldId id="623" r:id="rId17"/>
    <p:sldId id="624" r:id="rId18"/>
    <p:sldId id="625" r:id="rId19"/>
  </p:sldIdLst>
  <p:sldSz cx="9144000" cy="5145405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FF"/>
    <a:srgbClr val="66CCFF"/>
    <a:srgbClr val="0099FF"/>
    <a:srgbClr val="008000"/>
    <a:srgbClr val="6600CC"/>
    <a:srgbClr val="FF0000"/>
    <a:srgbClr val="2D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43" d="100"/>
          <a:sy n="143" d="100"/>
        </p:scale>
        <p:origin x="-156" y="-96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页眉占位符 921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9219" name="日期占位符 921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Times New Roman" panose="02020603050405020304" pitchFamily="18" charset="0"/>
                <a:ea typeface="方正硬笔楷书简体" pitchFamily="65" charset="-122"/>
                <a:cs typeface="+mn-cs"/>
              </a:rPr>
            </a:fld>
            <a:endParaRPr lang="zh-CN" altLang="en-US" sz="1200" strike="noStrike" noProof="1" dirty="0">
              <a:latin typeface="Times New Roman" panose="02020603050405020304" pitchFamily="18" charset="0"/>
              <a:ea typeface="方正硬笔楷书简体" pitchFamily="65" charset="-122"/>
              <a:cs typeface="+mn-cs"/>
            </a:endParaRPr>
          </a:p>
        </p:txBody>
      </p:sp>
      <p:sp>
        <p:nvSpPr>
          <p:cNvPr id="3076" name="幻灯片图像占位符 9219"/>
          <p:cNvSpPr>
            <a:spLocks noRot="1" noTextEdi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922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222" name="页脚占位符 922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9223" name="灯片编号占位符 922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方正硬笔楷书简体" pitchFamily="65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02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122" name="文本占位符 10242"/>
          <p:cNvSpPr>
            <a:spLocks noGrp="1"/>
          </p:cNvSpPr>
          <p:nvPr>
            <p:ph type="body"/>
          </p:nvPr>
        </p:nvSpPr>
        <p:spPr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931841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3554" name="文本占位符 93184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93388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5602" name="文本占位符 93389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935937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7650" name="文本占位符 935938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937985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9698" name="文本占位符 937986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942081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31746" name="文本占位符 94208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94412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33794" name="文本占位符 94413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70860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7170" name="文本占位符 70861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81100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9218" name="文本占位符 81101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884737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1266" name="文本占位符 884738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92364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3314" name="文本占位符 92365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907265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5362" name="文本占位符 907266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927745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7410" name="文本占位符 927746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905217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9458" name="文本占位符 905218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911361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1506" name="文本占位符 91136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等腰三角形 5"/>
          <p:cNvSpPr/>
          <p:nvPr userDrawn="1"/>
        </p:nvSpPr>
        <p:spPr>
          <a:xfrm rot="-10800000" flipV="1">
            <a:off x="900113" y="3063875"/>
            <a:ext cx="4313237" cy="2081213"/>
          </a:xfrm>
          <a:prstGeom prst="triangle">
            <a:avLst>
              <a:gd name="adj" fmla="val 50000"/>
            </a:avLst>
          </a:prstGeom>
          <a:solidFill>
            <a:srgbClr val="8FAADC">
              <a:alpha val="39999"/>
            </a:srgbClr>
          </a:solidFill>
          <a:ln w="28575">
            <a:noFill/>
          </a:ln>
        </p:spPr>
        <p:txBody>
          <a:bodyPr lIns="68589" tIns="34295" rIns="68589" bIns="34295" anchor="ctr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2339975" y="2500313"/>
            <a:ext cx="5641975" cy="0"/>
          </a:xfrm>
          <a:prstGeom prst="line">
            <a:avLst/>
          </a:prstGeom>
          <a:ln>
            <a:solidFill>
              <a:srgbClr val="01A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945"/>
            <a:ext cx="1971675" cy="4360493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945"/>
            <a:ext cx="5800725" cy="436049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78"/>
            <a:ext cx="7886700" cy="2140345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3372"/>
            <a:ext cx="7886700" cy="11255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726"/>
            <a:ext cx="3886200" cy="326471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726"/>
            <a:ext cx="3886200" cy="326471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945"/>
            <a:ext cx="7886700" cy="99454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323"/>
            <a:ext cx="3655181" cy="618163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775"/>
            <a:ext cx="3655181" cy="264419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323"/>
            <a:ext cx="3673182" cy="618163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775"/>
            <a:ext cx="3673182" cy="264419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3027"/>
            <a:ext cx="2949178" cy="120059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843"/>
            <a:ext cx="4629150" cy="365657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622"/>
            <a:ext cx="2949178" cy="2859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3027"/>
            <a:ext cx="3124012" cy="120059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3028"/>
            <a:ext cx="4629150" cy="40543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622"/>
            <a:ext cx="3124012" cy="2859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NULL" TargetMode="Externa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NULL" TargetMode="Externa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NULL" TargetMode="Externa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emf"/><Relationship Id="rId1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NULL" TargetMode="Externa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7.xml"/><Relationship Id="rId4" Type="http://schemas.openxmlformats.org/officeDocument/2006/relationships/image" Target="C:/Users/qwe/AppData/Local/Temp/NULL" TargetMode="External"/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矩形 8211"/>
          <p:cNvSpPr/>
          <p:nvPr/>
        </p:nvSpPr>
        <p:spPr>
          <a:xfrm>
            <a:off x="3070225" y="1957388"/>
            <a:ext cx="3041650" cy="4762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en-US" sz="25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20　美丽的小兴安岭</a:t>
            </a:r>
            <a:endParaRPr lang="zh-CN" altLang="en-US" sz="25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矩形 930817"/>
          <p:cNvSpPr/>
          <p:nvPr/>
        </p:nvSpPr>
        <p:spPr>
          <a:xfrm>
            <a:off x="179388" y="1119188"/>
            <a:ext cx="8569325" cy="28606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．给语段中加点的字选择正确的读音，画“√”。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．冬天小兴安岭的树林里是怎样的景象？用“</a:t>
            </a:r>
            <a:r>
              <a:rPr lang="en-US" altLang="zh-CN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画出来。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．小兴安岭的动物是怎样过冬的？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请从文段中选择一种动物来自我介绍。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说：“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b="1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0830" name="矩形 930829"/>
          <p:cNvSpPr/>
          <p:nvPr/>
        </p:nvSpPr>
        <p:spPr>
          <a:xfrm>
            <a:off x="468313" y="3005138"/>
            <a:ext cx="949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小松鼠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0831" name="矩形 930830"/>
          <p:cNvSpPr/>
          <p:nvPr/>
        </p:nvSpPr>
        <p:spPr>
          <a:xfrm>
            <a:off x="2339975" y="3005138"/>
            <a:ext cx="4522788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冬天的时候，我一般都待在自己的窝里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0832" name="矩形 930831"/>
          <p:cNvSpPr/>
          <p:nvPr/>
        </p:nvSpPr>
        <p:spPr>
          <a:xfrm>
            <a:off x="684213" y="3436938"/>
            <a:ext cx="503237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吃秋天收藏的松子，有时也会到枝头散散步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0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0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0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0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0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0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830" grpId="0"/>
      <p:bldP spid="930831" grpId="0"/>
      <p:bldP spid="9308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932865"/>
          <p:cNvSpPr/>
          <p:nvPr/>
        </p:nvSpPr>
        <p:spPr>
          <a:xfrm>
            <a:off x="179388" y="898525"/>
            <a:ext cx="8569325" cy="33242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七、阅读短文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漓　江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桂林的漓江是一条美丽的江。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春天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漓江岸边的树木又换上了新衣裳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小草也从沉睡中醒来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伸展着嫩绿的叶儿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在春风的吹拂下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正朝漓江笑呢！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夏天的漓江给人们带来了欢乐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许多人在江里游泳。江面上有红色的小船和颜色各异的游泳圈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真是色彩斑斓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为夏日的漓江增添了光彩。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矩形 934913"/>
          <p:cNvSpPr/>
          <p:nvPr/>
        </p:nvSpPr>
        <p:spPr>
          <a:xfrm>
            <a:off x="179388" y="1130300"/>
            <a:ext cx="8569325" cy="28606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秋天的漓江更加美丽。岸边的一片片香蕉林虽然枯黄了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但树上却挂满了香蕉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这丰收的景象倒映在美丽的漓江里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真是美不胜收。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冬天的漓江也很美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虽然没有春天那么生机勃勃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没有夏天那么热闹非凡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没有秋天那么丰硕诱人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但它是那么纯洁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那么安静。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漓江就像一条翠绿的带子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由远到近环绕着象鼻山、伏波山</a:t>
            </a:r>
            <a:r>
              <a:rPr lang="en-US" altLang="zh-CN" b="1" u="sng">
                <a:solidFill>
                  <a:srgbClr val="000000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……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使桂林的山水永远那么清秀、隽美。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936961"/>
          <p:cNvSpPr/>
          <p:nvPr/>
        </p:nvSpPr>
        <p:spPr>
          <a:xfrm>
            <a:off x="395288" y="668338"/>
            <a:ext cx="8569325" cy="37846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自然段在文中的作用是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)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　　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．承上启下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．总领全文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．短文按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顺序描写了漓江的景色。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．漓江一年四季的景色各有特点，请选用文中的词语概括一下。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春天：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夏天：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秋天：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冬天：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．用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画出文中的一个比喻句，这句话把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表现了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6963" name="矩形 936962"/>
          <p:cNvSpPr/>
          <p:nvPr/>
        </p:nvSpPr>
        <p:spPr>
          <a:xfrm>
            <a:off x="3851275" y="844550"/>
            <a:ext cx="352425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B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64" name="矩形 936963"/>
          <p:cNvSpPr/>
          <p:nvPr/>
        </p:nvSpPr>
        <p:spPr>
          <a:xfrm>
            <a:off x="1692275" y="1708150"/>
            <a:ext cx="693738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时间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65" name="矩形 936964"/>
          <p:cNvSpPr/>
          <p:nvPr/>
        </p:nvSpPr>
        <p:spPr>
          <a:xfrm>
            <a:off x="1258888" y="2573338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生机勃勃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66" name="矩形 936965"/>
          <p:cNvSpPr/>
          <p:nvPr/>
        </p:nvSpPr>
        <p:spPr>
          <a:xfrm>
            <a:off x="3419475" y="2573338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热闹非凡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67" name="矩形 936966"/>
          <p:cNvSpPr/>
          <p:nvPr/>
        </p:nvSpPr>
        <p:spPr>
          <a:xfrm>
            <a:off x="1258888" y="3076575"/>
            <a:ext cx="1203325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丰硕诱人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68" name="矩形 936967"/>
          <p:cNvSpPr/>
          <p:nvPr/>
        </p:nvSpPr>
        <p:spPr>
          <a:xfrm>
            <a:off x="3492500" y="3076575"/>
            <a:ext cx="1203325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纯洁安静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69" name="矩形 936968"/>
          <p:cNvSpPr/>
          <p:nvPr/>
        </p:nvSpPr>
        <p:spPr>
          <a:xfrm>
            <a:off x="5653088" y="3506788"/>
            <a:ext cx="693737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漓江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70" name="矩形 936969"/>
          <p:cNvSpPr/>
          <p:nvPr/>
        </p:nvSpPr>
        <p:spPr>
          <a:xfrm>
            <a:off x="6732588" y="3508375"/>
            <a:ext cx="693737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带子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6971" name="矩形 936970"/>
          <p:cNvSpPr/>
          <p:nvPr/>
        </p:nvSpPr>
        <p:spPr>
          <a:xfrm>
            <a:off x="1411288" y="3940175"/>
            <a:ext cx="2225675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漓江的清秀、隽美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6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6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6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6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6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6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36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6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6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6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6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6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6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36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36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36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963" grpId="0"/>
      <p:bldP spid="936964" grpId="0"/>
      <p:bldP spid="936965" grpId="0"/>
      <p:bldP spid="936966" grpId="0"/>
      <p:bldP spid="936967" grpId="0"/>
      <p:bldP spid="936968" grpId="0"/>
      <p:bldP spid="936969" grpId="0"/>
      <p:bldP spid="936970" grpId="0"/>
      <p:bldP spid="9369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图片 941058" descr="C:/Users/Administrator/Desktop/三上语文（人教）百分（教用）/畅游知识园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1763713" y="1781175"/>
            <a:ext cx="5113337" cy="1249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矩形 943105"/>
          <p:cNvSpPr/>
          <p:nvPr/>
        </p:nvSpPr>
        <p:spPr>
          <a:xfrm>
            <a:off x="179388" y="338138"/>
            <a:ext cx="8569325" cy="5524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八、你知道这些风景名胜分别在哪些地方吗？连一连。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770" name="图片 943112" descr="C:/Users/Administrator/Desktop/三上语文（人教）百分（教用）/R10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395288" y="1060450"/>
            <a:ext cx="8424862" cy="1128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矩形 943114"/>
          <p:cNvSpPr/>
          <p:nvPr/>
        </p:nvSpPr>
        <p:spPr>
          <a:xfrm>
            <a:off x="679450" y="3435350"/>
            <a:ext cx="7329488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敦煌　　　　　拉萨　　　　　杭州　　　　　北京　　　武汉</a:t>
            </a:r>
            <a:endParaRPr lang="zh-CN" alt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43116" name="直接连接符 943115"/>
          <p:cNvSpPr/>
          <p:nvPr/>
        </p:nvSpPr>
        <p:spPr>
          <a:xfrm>
            <a:off x="1331913" y="1997075"/>
            <a:ext cx="1584325" cy="1439863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3117" name="直接连接符 943116"/>
          <p:cNvSpPr/>
          <p:nvPr/>
        </p:nvSpPr>
        <p:spPr>
          <a:xfrm flipV="1">
            <a:off x="1476375" y="2212975"/>
            <a:ext cx="1150938" cy="136842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3118" name="直接连接符 943117"/>
          <p:cNvSpPr/>
          <p:nvPr/>
        </p:nvSpPr>
        <p:spPr>
          <a:xfrm>
            <a:off x="4932363" y="2139950"/>
            <a:ext cx="2808287" cy="14414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3119" name="直接连接符 943118"/>
          <p:cNvSpPr/>
          <p:nvPr/>
        </p:nvSpPr>
        <p:spPr>
          <a:xfrm flipH="1">
            <a:off x="4859338" y="2139950"/>
            <a:ext cx="1441450" cy="14414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3120" name="直接连接符 943119"/>
          <p:cNvSpPr/>
          <p:nvPr/>
        </p:nvSpPr>
        <p:spPr>
          <a:xfrm flipV="1">
            <a:off x="6659563" y="2139950"/>
            <a:ext cx="1081087" cy="136842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3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3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43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43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3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3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3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文本框 1"/>
          <p:cNvSpPr txBox="1"/>
          <p:nvPr/>
        </p:nvSpPr>
        <p:spPr>
          <a:xfrm>
            <a:off x="2708275" y="1866900"/>
            <a:ext cx="4294188" cy="782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4500">
                <a:latin typeface="Times New Roman" panose="02020603050405020304" pitchFamily="18" charset="0"/>
                <a:ea typeface="华文新魏" panose="02010800040101010101" pitchFamily="2" charset="-122"/>
              </a:rPr>
              <a:t>谢谢观看</a:t>
            </a:r>
            <a:endParaRPr lang="zh-CN" altLang="en-US" sz="450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707604" descr="C:/Users/Administrator/Desktop/百分闯关人五语上教用/百分人五上正文教用/轻松演练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1476375" y="1781175"/>
            <a:ext cx="5786438" cy="1392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8193" name="对象 810022"/>
          <p:cNvGraphicFramePr/>
          <p:nvPr/>
        </p:nvGraphicFramePr>
        <p:xfrm>
          <a:off x="393700" y="842963"/>
          <a:ext cx="8056563" cy="229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124190" imgH="2313305" progId="Word.Document.8">
                  <p:embed/>
                </p:oleObj>
              </mc:Choice>
              <mc:Fallback>
                <p:oleObj name="" r:id="rId1" imgW="8124190" imgH="2313305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3700" y="842963"/>
                        <a:ext cx="8056563" cy="2293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0024" name="直接连接符 810023"/>
          <p:cNvSpPr/>
          <p:nvPr/>
        </p:nvSpPr>
        <p:spPr>
          <a:xfrm>
            <a:off x="1979613" y="1636713"/>
            <a:ext cx="288925" cy="50323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0025" name="直接连接符 810024"/>
          <p:cNvSpPr/>
          <p:nvPr/>
        </p:nvSpPr>
        <p:spPr>
          <a:xfrm>
            <a:off x="4859338" y="1563688"/>
            <a:ext cx="288925" cy="50323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0026" name="直接连接符 810025"/>
          <p:cNvSpPr/>
          <p:nvPr/>
        </p:nvSpPr>
        <p:spPr>
          <a:xfrm>
            <a:off x="7092950" y="1563688"/>
            <a:ext cx="288925" cy="50323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0027" name="直接连接符 810026"/>
          <p:cNvSpPr/>
          <p:nvPr/>
        </p:nvSpPr>
        <p:spPr>
          <a:xfrm>
            <a:off x="2339975" y="2500313"/>
            <a:ext cx="288925" cy="50323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0028" name="直接连接符 810027"/>
          <p:cNvSpPr/>
          <p:nvPr/>
        </p:nvSpPr>
        <p:spPr>
          <a:xfrm>
            <a:off x="4140200" y="2428875"/>
            <a:ext cx="288925" cy="5032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0029" name="直接连接符 810028"/>
          <p:cNvSpPr/>
          <p:nvPr/>
        </p:nvSpPr>
        <p:spPr>
          <a:xfrm>
            <a:off x="6588125" y="2500313"/>
            <a:ext cx="288925" cy="50323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0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0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0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0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0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0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0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0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0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0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0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0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88374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844550"/>
            <a:ext cx="8569325" cy="279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45" name="图片 8837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46" name="图片 8837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0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47" name="图片 8837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213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48" name="图片 8837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0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49" name="图片 8837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0" name="图片 8837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63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1" name="图片 8837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488" y="1708150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2" name="图片 8837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25" y="1781175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3" name="图片 8837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3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4" name="图片 8837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0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5" name="图片 8837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213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6" name="图片 8837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0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7" name="图片 8837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8" name="图片 8837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63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59" name="图片 8837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925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3760" name="图片 8837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25" y="3005138"/>
            <a:ext cx="542925" cy="44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83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83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83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83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83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83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83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83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83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83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883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83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883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883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3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3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83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83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83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83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88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88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883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883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83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83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88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88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883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883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883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883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2643" name="图片 9226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131888"/>
            <a:ext cx="4410075" cy="2400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644" name="图片 9226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1347788"/>
            <a:ext cx="3143250" cy="2305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906260"/>
          <p:cNvSpPr/>
          <p:nvPr/>
        </p:nvSpPr>
        <p:spPr>
          <a:xfrm>
            <a:off x="539750" y="819150"/>
            <a:ext cx="7002463" cy="19367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8605">
              <a:lnSpc>
                <a:spcPct val="15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四、下列句子不是比喻句的是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</a:rPr>
              <a:t>(    )</a:t>
            </a:r>
            <a:endParaRPr lang="en-US" altLang="zh-CN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．树木几百里连成一片，就像绿色的海洋。</a:t>
            </a:r>
            <a:endParaRPr lang="zh-CN" altLang="en-US" dirty="0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．草地上盛开着各种各样的野花，真像个美丽的大花坛。</a:t>
            </a:r>
            <a:endParaRPr lang="zh-CN" altLang="en-US" dirty="0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．秋天到了，松柏好像显得更苍翠了。</a:t>
            </a:r>
            <a:endParaRPr lang="zh-CN" alt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06262" name="矩形 906261"/>
          <p:cNvSpPr/>
          <p:nvPr/>
        </p:nvSpPr>
        <p:spPr>
          <a:xfrm>
            <a:off x="4284663" y="915988"/>
            <a:ext cx="366712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C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62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6385" name="对象 926737"/>
          <p:cNvGraphicFramePr/>
          <p:nvPr/>
        </p:nvGraphicFramePr>
        <p:xfrm>
          <a:off x="252413" y="481013"/>
          <a:ext cx="8615362" cy="353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8769350" imgH="3597910" progId="Word.Document.8">
                  <p:embed/>
                </p:oleObj>
              </mc:Choice>
              <mc:Fallback>
                <p:oleObj name="" r:id="rId1" imgW="8769350" imgH="3597910" progId="Word.Documen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2413" y="481013"/>
                        <a:ext cx="8615362" cy="3538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6739" name="矩形 926738"/>
          <p:cNvSpPr/>
          <p:nvPr/>
        </p:nvSpPr>
        <p:spPr>
          <a:xfrm>
            <a:off x="4381500" y="1346200"/>
            <a:ext cx="3244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枝条快速有力地生长的情态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6740" name="矩形 926739"/>
          <p:cNvSpPr/>
          <p:nvPr/>
        </p:nvSpPr>
        <p:spPr>
          <a:xfrm>
            <a:off x="4597400" y="2714625"/>
            <a:ext cx="2990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雾多而浓，弥漫在森林里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6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6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39" grpId="0"/>
      <p:bldP spid="9267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904197" descr="C:/Users/Administrator/Desktop/百分闯关人五语上教用/百分人五上正文教用/快乐闯关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1763713" y="1924050"/>
            <a:ext cx="5111750" cy="1230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481" name="对象 910354"/>
          <p:cNvGraphicFramePr/>
          <p:nvPr/>
        </p:nvGraphicFramePr>
        <p:xfrm>
          <a:off x="250825" y="412750"/>
          <a:ext cx="8591550" cy="386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8801100" imgH="3968750" progId="Word.Document.8">
                  <p:embed/>
                </p:oleObj>
              </mc:Choice>
              <mc:Fallback>
                <p:oleObj name="" r:id="rId1" imgW="8801100" imgH="3968750" progId="Word.Documen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0825" y="412750"/>
                        <a:ext cx="8591550" cy="3862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0356" name="矩形 910355"/>
          <p:cNvSpPr/>
          <p:nvPr/>
        </p:nvSpPr>
        <p:spPr>
          <a:xfrm>
            <a:off x="5092700" y="1635125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10357" name="矩形 910356"/>
          <p:cNvSpPr/>
          <p:nvPr/>
        </p:nvSpPr>
        <p:spPr>
          <a:xfrm>
            <a:off x="2644775" y="3362325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10358" name="矩形 910357"/>
          <p:cNvSpPr/>
          <p:nvPr/>
        </p:nvSpPr>
        <p:spPr>
          <a:xfrm>
            <a:off x="3508375" y="3938588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pic>
        <p:nvPicPr>
          <p:cNvPr id="20485" name="图片 910358" descr="C:/Users/Administrator/Desktop/三上语文（人教）百分（教用）/B49.tif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7308850" y="628650"/>
            <a:ext cx="1439863" cy="97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0356" grpId="0"/>
      <p:bldP spid="910357" grpId="0"/>
      <p:bldP spid="910358" grpId="0"/>
    </p:bldLst>
  </p:timing>
</p:sld>
</file>

<file path=ppt/theme/theme1.xml><?xml version="1.0" encoding="utf-8"?>
<a:theme xmlns:a="http://schemas.openxmlformats.org/drawingml/2006/main" name="第一课时">
  <a:themeElements>
    <a:clrScheme name="第一课时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第一课时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第一课时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944</Words>
  <Application>WPS 演示</Application>
  <PresentationFormat>自定义</PresentationFormat>
  <Paragraphs>74</Paragraphs>
  <Slides>16</Slides>
  <Notes>14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幼圆</vt:lpstr>
      <vt:lpstr>Times New Roman</vt:lpstr>
      <vt:lpstr>微软雅黑</vt:lpstr>
      <vt:lpstr>Courier New</vt:lpstr>
      <vt:lpstr>方正硬笔楷书简体</vt:lpstr>
      <vt:lpstr>楷体_GB2312</vt:lpstr>
      <vt:lpstr>新宋体</vt:lpstr>
      <vt:lpstr>方正粗宋简体</vt:lpstr>
      <vt:lpstr>Arial Unicode MS</vt:lpstr>
      <vt:lpstr>黑体</vt:lpstr>
      <vt:lpstr>隶书</vt:lpstr>
      <vt:lpstr>华文新魏</vt:lpstr>
      <vt:lpstr>第一课时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457</cp:revision>
  <dcterms:created xsi:type="dcterms:W3CDTF">2014-06-11T07:16:49Z</dcterms:created>
  <dcterms:modified xsi:type="dcterms:W3CDTF">2021-09-05T08:58:07Z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