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  <p:sldMasterId id="2147483679" r:id="rId4"/>
  </p:sldMasterIdLst>
  <p:notesMasterIdLst>
    <p:notesMasterId r:id="rId6"/>
  </p:notesMasterIdLst>
  <p:handoutMasterIdLst>
    <p:handoutMasterId r:id="rId20"/>
  </p:handoutMasterIdLst>
  <p:sldIdLst>
    <p:sldId id="363" r:id="rId5"/>
    <p:sldId id="439" r:id="rId7"/>
    <p:sldId id="492" r:id="rId8"/>
    <p:sldId id="511" r:id="rId9"/>
    <p:sldId id="495" r:id="rId10"/>
    <p:sldId id="413" r:id="rId11"/>
    <p:sldId id="468" r:id="rId12"/>
    <p:sldId id="488" r:id="rId13"/>
    <p:sldId id="489" r:id="rId14"/>
    <p:sldId id="513" r:id="rId15"/>
    <p:sldId id="514" r:id="rId16"/>
    <p:sldId id="515" r:id="rId17"/>
    <p:sldId id="510" r:id="rId18"/>
    <p:sldId id="377" r:id="rId1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FCDE8"/>
    <a:srgbClr val="0066FF"/>
    <a:srgbClr val="0033CC"/>
    <a:srgbClr val="0066CC"/>
    <a:srgbClr val="009900"/>
    <a:srgbClr val="99CC00"/>
    <a:srgbClr val="9E9A00"/>
    <a:srgbClr val="E7E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62"/>
    <p:restoredTop sz="93765"/>
  </p:normalViewPr>
  <p:slideViewPr>
    <p:cSldViewPr showGuides="1">
      <p:cViewPr varScale="1">
        <p:scale>
          <a:sx n="66" d="100"/>
          <a:sy n="66" d="100"/>
        </p:scale>
        <p:origin x="1460" y="44"/>
      </p:cViewPr>
      <p:guideLst>
        <p:guide orient="horz" pos="3919"/>
        <p:guide pos="5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5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0C8C9FB5-AF00-420F-8375-86425FED18B0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3DE1C597-045B-4484-9210-D34BC6B52F3A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>
                <a:latin typeface="Calibri" panose="020F0502020204030204" pitchFamily="34" charset="0"/>
              </a:rPr>
            </a:fld>
            <a:endParaRPr lang="zh-CN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F1E265B0-DCD4-4796-B75D-711F6AC2A922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0087019A-3CDA-445A-9687-17C2E4B5EC35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base" latinLnBrk="0" hangingPunct="1"/>
            <a:fld id="{11DF6C85-580E-49AA-8C0F-7282E851D184}" type="datetimeFigureOut">
              <a:rPr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fontAlgn="base" latinLnBrk="0" hangingPunct="1"/>
            <a:endParaRPr kumimoji="0" lang="zh-CN" altLang="en-US" sz="1100" strike="noStrike" noProof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fontAlgn="base" latinLnBrk="0" hangingPunct="1"/>
            <a:fld id="{6D95434A-1094-4C26-ADA4-1AB6210859AE}" type="slidenum">
              <a:rPr kumimoji="0" 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b="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>
    <p:pull dir="d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2055" name="Picture 2" descr="D:\做书人与自然\道德与法治资源\品德学科资源制作简介\背景\1小学课件2模板正文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257175" y="-228600"/>
            <a:ext cx="9658350" cy="7315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/>
            <a:fld id="{530820CF-B880-4189-942D-D702A7CBA730}" type="datetimeFigureOut">
              <a:rPr lang="zh-CN" altLang="en-US" strike="noStrike" noProof="1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rPr>
            </a:fld>
            <a:endParaRPr lang="zh-CN" altLang="en-US" strike="noStrike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>
              <a:solidFill>
                <a:prstClr val="black">
                  <a:tint val="75000"/>
                </a:prst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/>
            <a:fld id="{CBC0A169-56D1-4DF5-AE69-23A570C69ACF}" type="slidenum">
              <a:rPr lang="zh-CN" altLang="en-US" strike="noStrike" noProof="1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 pitchFamily="34" charset="0"/>
            </a:endParaRPr>
          </a:p>
        </p:txBody>
      </p:sp>
      <p:pic>
        <p:nvPicPr>
          <p:cNvPr id="3079" name="Picture 2" descr="D:\做书人与自然\道德与法治资源\品德学科资源制作简介\背景\1小学课件2模板正文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257175" y="-228600"/>
            <a:ext cx="9658350" cy="7315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16.jpe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9.emf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emf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emf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0.jpeg"/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emf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9.emf"/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7.emf"/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" name="矩形 15"/>
          <p:cNvSpPr/>
          <p:nvPr/>
        </p:nvSpPr>
        <p:spPr>
          <a:xfrm>
            <a:off x="0" y="5732463"/>
            <a:ext cx="9144000" cy="1125538"/>
          </a:xfrm>
          <a:prstGeom prst="rect">
            <a:avLst/>
          </a:prstGeom>
          <a:solidFill>
            <a:srgbClr val="FCF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/>
          </a:p>
        </p:txBody>
      </p:sp>
      <p:pic>
        <p:nvPicPr>
          <p:cNvPr id="13314" name="图片 6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3690938" y="5662613"/>
            <a:ext cx="2519362" cy="2390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1785917" y="2000240"/>
            <a:ext cx="5328592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itchFamily="65" charset="-122"/>
                <a:ea typeface="方正卡通简体" pitchFamily="65" charset="-122"/>
                <a:cs typeface="+mn-cs"/>
              </a:rPr>
              <a:t> </a:t>
            </a:r>
            <a:r>
              <a:rPr lang="zh-CN" altLang="en-US" sz="44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itchFamily="65" charset="-122"/>
                <a:ea typeface="方正卡通简体" pitchFamily="65" charset="-122"/>
                <a:cs typeface="+mn-cs"/>
              </a:rPr>
              <a:t>语文园地六</a:t>
            </a:r>
            <a:endParaRPr lang="en-US" altLang="zh-CN" sz="4400" b="1" strike="noStrike" noProof="1" dirty="0" smtClean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13316" name="图片 9"/>
          <p:cNvPicPr>
            <a:picLocks noChangeAspect="1"/>
          </p:cNvPicPr>
          <p:nvPr/>
        </p:nvPicPr>
        <p:blipFill>
          <a:blip r:embed="rId2"/>
          <a:srcRect r="33527" b="78349"/>
          <a:stretch>
            <a:fillRect/>
          </a:stretch>
        </p:blipFill>
        <p:spPr>
          <a:xfrm>
            <a:off x="5011738" y="5199063"/>
            <a:ext cx="4132262" cy="1658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063" y="2881313"/>
            <a:ext cx="4197350" cy="623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14"/>
          <p:cNvPicPr>
            <a:picLocks noChangeAspect="1"/>
          </p:cNvPicPr>
          <p:nvPr/>
        </p:nvPicPr>
        <p:blipFill>
          <a:blip r:embed="rId4"/>
          <a:srcRect l="33527" b="78349"/>
          <a:stretch>
            <a:fillRect/>
          </a:stretch>
        </p:blipFill>
        <p:spPr>
          <a:xfrm>
            <a:off x="0" y="5337175"/>
            <a:ext cx="3851275" cy="154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7325" y="6459538"/>
            <a:ext cx="596900" cy="436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5763" y="5662613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1" name="文本框 3"/>
          <p:cNvSpPr txBox="1"/>
          <p:nvPr/>
        </p:nvSpPr>
        <p:spPr>
          <a:xfrm>
            <a:off x="0" y="12700"/>
            <a:ext cx="3897313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>
                <a:latin typeface="Arial" panose="020B0604020202020204" pitchFamily="34" charset="0"/>
                <a:ea typeface="宋体" panose="02010600030101010101" pitchFamily="2" charset="-122"/>
              </a:rPr>
              <a:t>三年级语文上册</a:t>
            </a:r>
            <a:endParaRPr lang="zh-CN" altLang="en-US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0"/>
            <a:ext cx="6372225" cy="6742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TextBox 1"/>
          <p:cNvSpPr txBox="1"/>
          <p:nvPr/>
        </p:nvSpPr>
        <p:spPr>
          <a:xfrm>
            <a:off x="2124075" y="2024063"/>
            <a:ext cx="954088" cy="19383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人</a:t>
            </a:r>
            <a:br>
              <a:rPr lang="en-US" altLang="zh-CN" sz="6000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6000" dirty="0">
                <a:latin typeface="Arial" panose="020B0604020202020204" pitchFamily="34" charset="0"/>
                <a:ea typeface="宋体" panose="02010600030101010101" pitchFamily="2" charset="-122"/>
              </a:rPr>
              <a:t>物</a:t>
            </a:r>
            <a:endParaRPr lang="zh-CN" altLang="en-US" sz="6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0" y="1624013"/>
            <a:ext cx="5181600" cy="4757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33425" y="2063750"/>
            <a:ext cx="2951163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动</a:t>
            </a:r>
            <a:br>
              <a:rPr lang="en-US" altLang="zh-CN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br>
            <a:r>
              <a:rPr lang="zh-CN" altLang="en-US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物</a:t>
            </a:r>
            <a:endParaRPr lang="zh-CN" altLang="en-US" sz="6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4579" name="Picture 2" descr="C:\Users\Administrator.USER-20180111PW\Desktop\动物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213" y="-100012"/>
            <a:ext cx="5719762" cy="6958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7000" y="1624013"/>
            <a:ext cx="5181600" cy="4757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258888" y="2420938"/>
            <a:ext cx="2951162" cy="1938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风</a:t>
            </a:r>
            <a:br>
              <a:rPr lang="en-US" altLang="zh-CN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</a:br>
            <a:r>
              <a:rPr lang="zh-CN" altLang="en-US" sz="6000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景</a:t>
            </a:r>
            <a:endParaRPr lang="zh-CN" altLang="en-US" sz="6000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5603" name="Picture 2" descr="C:\Users\Administrator.USER-20180111PW\Desktop\853a87f99dce97eee93e86b045535e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0" y="0"/>
            <a:ext cx="5207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8675" name="Group 3"/>
          <p:cNvGrpSpPr/>
          <p:nvPr/>
        </p:nvGrpSpPr>
        <p:grpSpPr>
          <a:xfrm>
            <a:off x="328613" y="582613"/>
            <a:ext cx="6103937" cy="6151562"/>
            <a:chOff x="0" y="0"/>
            <a:chExt cx="3493" cy="3558"/>
          </a:xfrm>
        </p:grpSpPr>
        <p:sp>
          <p:nvSpPr>
            <p:cNvPr id="26626" name="Oval 4"/>
            <p:cNvSpPr/>
            <p:nvPr/>
          </p:nvSpPr>
          <p:spPr>
            <a:xfrm>
              <a:off x="0" y="0"/>
              <a:ext cx="3493" cy="3493"/>
            </a:xfrm>
            <a:prstGeom prst="ellipse">
              <a:avLst/>
            </a:prstGeom>
            <a:solidFill>
              <a:srgbClr val="FF0000"/>
            </a:solidFill>
            <a:ln w="127000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27" name="Line 5"/>
            <p:cNvSpPr/>
            <p:nvPr/>
          </p:nvSpPr>
          <p:spPr>
            <a:xfrm flipH="1">
              <a:off x="1089" y="182"/>
              <a:ext cx="1315" cy="312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28" name="Line 6"/>
            <p:cNvSpPr/>
            <p:nvPr/>
          </p:nvSpPr>
          <p:spPr>
            <a:xfrm>
              <a:off x="182" y="1089"/>
              <a:ext cx="3130" cy="131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29" name="Line 7"/>
            <p:cNvSpPr/>
            <p:nvPr/>
          </p:nvSpPr>
          <p:spPr>
            <a:xfrm flipV="1">
              <a:off x="182" y="1089"/>
              <a:ext cx="3130" cy="127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0" name="Line 8"/>
            <p:cNvSpPr/>
            <p:nvPr/>
          </p:nvSpPr>
          <p:spPr>
            <a:xfrm>
              <a:off x="1089" y="182"/>
              <a:ext cx="1315" cy="3129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1" name="Text Box 9"/>
            <p:cNvSpPr txBox="1"/>
            <p:nvPr/>
          </p:nvSpPr>
          <p:spPr>
            <a:xfrm rot="10620000">
              <a:off x="123" y="1559"/>
              <a:ext cx="875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6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632" name="Text Box 10"/>
            <p:cNvSpPr txBox="1"/>
            <p:nvPr/>
          </p:nvSpPr>
          <p:spPr>
            <a:xfrm rot="-5400000">
              <a:off x="1219" y="509"/>
              <a:ext cx="1054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1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633" name="Text Box 11"/>
            <p:cNvSpPr txBox="1"/>
            <p:nvPr/>
          </p:nvSpPr>
          <p:spPr>
            <a:xfrm rot="-8040000">
              <a:off x="358" y="688"/>
              <a:ext cx="1054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 7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634" name="Text Box 12"/>
            <p:cNvSpPr txBox="1"/>
            <p:nvPr/>
          </p:nvSpPr>
          <p:spPr>
            <a:xfrm rot="-3180000">
              <a:off x="2031" y="640"/>
              <a:ext cx="1054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  2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635" name="Text Box 13"/>
            <p:cNvSpPr txBox="1"/>
            <p:nvPr/>
          </p:nvSpPr>
          <p:spPr>
            <a:xfrm rot="8460000">
              <a:off x="571" y="2291"/>
              <a:ext cx="822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 5</a:t>
              </a:r>
              <a:endParaRPr lang="en-US" altLang="zh-CN" sz="5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36" name="Text Box 14"/>
            <p:cNvSpPr txBox="1"/>
            <p:nvPr/>
          </p:nvSpPr>
          <p:spPr>
            <a:xfrm rot="5400000">
              <a:off x="1132" y="2679"/>
              <a:ext cx="1230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  </a:t>
              </a: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5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637" name="Text Box 15"/>
            <p:cNvSpPr txBox="1"/>
            <p:nvPr/>
          </p:nvSpPr>
          <p:spPr>
            <a:xfrm>
              <a:off x="2356" y="1577"/>
              <a:ext cx="1043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  3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638" name="Text Box 16"/>
            <p:cNvSpPr txBox="1"/>
            <p:nvPr/>
          </p:nvSpPr>
          <p:spPr>
            <a:xfrm rot="2220000">
              <a:off x="2036" y="2347"/>
              <a:ext cx="1043" cy="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5400" b="1" dirty="0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  <a:sym typeface="Arial" panose="020B0604020202020204" pitchFamily="34" charset="0"/>
                </a:rPr>
                <a:t>  4</a:t>
              </a:r>
              <a:endPara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639" name="AutoShape 17"/>
          <p:cNvSpPr/>
          <p:nvPr/>
        </p:nvSpPr>
        <p:spPr>
          <a:xfrm rot="235443">
            <a:off x="3351213" y="3500438"/>
            <a:ext cx="1438275" cy="430212"/>
          </a:xfrm>
          <a:prstGeom prst="rightArrow">
            <a:avLst>
              <a:gd name="adj1" fmla="val 50000"/>
              <a:gd name="adj2" fmla="val 83409"/>
            </a:avLst>
          </a:prstGeom>
          <a:solidFill>
            <a:srgbClr val="FFFF05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0" name="TextBox 17"/>
          <p:cNvSpPr txBox="1"/>
          <p:nvPr/>
        </p:nvSpPr>
        <p:spPr>
          <a:xfrm>
            <a:off x="7515225" y="1025525"/>
            <a:ext cx="703263" cy="3168650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幸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运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大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转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盘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100000">
                                      <p:cBhvr>
                                        <p:cTn id="6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10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100000">
                                      <p:cBhvr>
                                        <p:cTn id="14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500000">
                                      <p:cBhvr>
                                        <p:cTn id="18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49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5292725" y="6096000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0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896938" y="6096000"/>
            <a:ext cx="1265237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63" y="6096000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013" y="6365875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6" name="矩形 355"/>
          <p:cNvSpPr/>
          <p:nvPr/>
        </p:nvSpPr>
        <p:spPr>
          <a:xfrm>
            <a:off x="1528994" y="2005279"/>
            <a:ext cx="5388479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strike="noStrike" noProof="1" dirty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itchFamily="65" charset="-122"/>
                <a:ea typeface="方正卡通简体" pitchFamily="65" charset="-122"/>
                <a:cs typeface="+mn-cs"/>
              </a:rPr>
              <a:t>谢谢您的观看和支持</a:t>
            </a:r>
            <a:endParaRPr lang="en-US" altLang="zh-CN" sz="4400" b="1" strike="noStrike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57" name="图片 3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7925" y="2909888"/>
            <a:ext cx="4195763" cy="62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1" name="矩形 5"/>
          <p:cNvSpPr/>
          <p:nvPr/>
        </p:nvSpPr>
        <p:spPr>
          <a:xfrm>
            <a:off x="611188" y="981075"/>
            <a:ext cx="8216900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读一读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想想每行加点的字有什么共同的特点。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852738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endParaRPr lang="en-US" altLang="zh-CN" sz="40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流程图: 联系 6"/>
          <p:cNvSpPr/>
          <p:nvPr/>
        </p:nvSpPr>
        <p:spPr>
          <a:xfrm>
            <a:off x="827583" y="1088784"/>
            <a:ext cx="396000" cy="395998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grpSp>
        <p:nvGrpSpPr>
          <p:cNvPr id="11" name="组合 10"/>
          <p:cNvGrpSpPr/>
          <p:nvPr/>
        </p:nvGrpSpPr>
        <p:grpSpPr>
          <a:xfrm>
            <a:off x="1444625" y="1995488"/>
            <a:ext cx="6948488" cy="1077912"/>
            <a:chOff x="1223461" y="1941215"/>
            <a:chExt cx="6948766" cy="1077803"/>
          </a:xfrm>
        </p:grpSpPr>
        <p:grpSp>
          <p:nvGrpSpPr>
            <p:cNvPr id="15369" name="组合 9"/>
            <p:cNvGrpSpPr/>
            <p:nvPr/>
          </p:nvGrpSpPr>
          <p:grpSpPr>
            <a:xfrm>
              <a:off x="1223461" y="1941215"/>
              <a:ext cx="6948766" cy="1077709"/>
              <a:chOff x="1223461" y="1941215"/>
              <a:chExt cx="6948766" cy="1077709"/>
            </a:xfrm>
          </p:grpSpPr>
          <p:grpSp>
            <p:nvGrpSpPr>
              <p:cNvPr id="15370" name="组合 8"/>
              <p:cNvGrpSpPr/>
              <p:nvPr/>
            </p:nvGrpSpPr>
            <p:grpSpPr>
              <a:xfrm>
                <a:off x="1223461" y="1941215"/>
                <a:ext cx="3683627" cy="454338"/>
                <a:chOff x="1223461" y="1941215"/>
                <a:chExt cx="3683627" cy="454338"/>
              </a:xfrm>
            </p:grpSpPr>
            <p:sp>
              <p:nvSpPr>
                <p:cNvPr id="15371" name="矩形 34"/>
                <p:cNvSpPr/>
                <p:nvPr/>
              </p:nvSpPr>
              <p:spPr>
                <a:xfrm>
                  <a:off x="4531212" y="1941215"/>
                  <a:ext cx="375876" cy="3987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zh-CN" altLang="zh-CN" sz="20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 é</a:t>
                  </a:r>
                  <a:endParaRPr lang="en-US" altLang="zh-CN" sz="20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5372" name="矩形 35"/>
                <p:cNvSpPr/>
                <p:nvPr/>
              </p:nvSpPr>
              <p:spPr>
                <a:xfrm>
                  <a:off x="1223461" y="1995443"/>
                  <a:ext cx="1095172" cy="40011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anchor="t">
                  <a:spAutoFit/>
                </a:bodyPr>
                <a:p>
                  <a:r>
                    <a:rPr lang="zh-CN" altLang="zh-CN" sz="20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 </a:t>
                  </a:r>
                  <a:r>
                    <a:rPr lang="en-US" altLang="zh-CN" sz="2000" dirty="0" err="1">
                      <a:latin typeface="Arial" panose="020B0604020202020204" pitchFamily="34" charset="0"/>
                      <a:ea typeface="宋体" panose="02010600030101010101" pitchFamily="2" charset="-122"/>
                    </a:rPr>
                    <a:t>kē</a:t>
                  </a:r>
                  <a:r>
                    <a:rPr lang="en-US" altLang="zh-CN" sz="20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  d</a:t>
                  </a:r>
                  <a:r>
                    <a:rPr lang="zh-CN" altLang="zh-CN" sz="20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ǒ</a:t>
                  </a:r>
                  <a:r>
                    <a:rPr lang="en-US" altLang="zh-CN" sz="2000" dirty="0">
                      <a:latin typeface="Arial" panose="020B0604020202020204" pitchFamily="34" charset="0"/>
                      <a:ea typeface="宋体" panose="02010600030101010101" pitchFamily="2" charset="-122"/>
                    </a:rPr>
                    <a:t>u</a:t>
                  </a:r>
                  <a:endParaRPr lang="en-US" altLang="zh-CN" sz="20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  <p:grpSp>
            <p:nvGrpSpPr>
              <p:cNvPr id="15373" name="组合 7"/>
              <p:cNvGrpSpPr/>
              <p:nvPr/>
            </p:nvGrpSpPr>
            <p:grpSpPr>
              <a:xfrm>
                <a:off x="1259721" y="2340169"/>
                <a:ext cx="6912506" cy="678755"/>
                <a:chOff x="1259721" y="2340169"/>
                <a:chExt cx="6912506" cy="678755"/>
              </a:xfrm>
            </p:grpSpPr>
            <p:sp>
              <p:nvSpPr>
                <p:cNvPr id="15374" name="矩形 4"/>
                <p:cNvSpPr/>
                <p:nvPr/>
              </p:nvSpPr>
              <p:spPr>
                <a:xfrm>
                  <a:off x="7092107" y="2434149"/>
                  <a:ext cx="1080120" cy="5847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r>
                    <a:rPr lang="zh-CN" altLang="en-US" sz="3200" dirty="0">
                      <a:solidFill>
                        <a:srgbClr val="3333FF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螃蟹</a:t>
                  </a:r>
                  <a:r>
                    <a:rPr lang="zh-CN" altLang="en-US" sz="3200" dirty="0">
                      <a:solidFill>
                        <a:srgbClr val="000000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          </a:t>
                  </a:r>
                  <a:endParaRPr lang="en-US" altLang="zh-CN" sz="3200" dirty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5375" name="矩形 31"/>
                <p:cNvSpPr/>
                <p:nvPr/>
              </p:nvSpPr>
              <p:spPr>
                <a:xfrm>
                  <a:off x="1259721" y="2340169"/>
                  <a:ext cx="1080120" cy="5847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r>
                    <a:rPr lang="zh-CN" altLang="en-US" sz="3200" dirty="0">
                      <a:solidFill>
                        <a:srgbClr val="3333FF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蝌蚪</a:t>
                  </a:r>
                  <a:endParaRPr lang="en-US" altLang="zh-CN" sz="32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5376" name="矩形 32"/>
                <p:cNvSpPr/>
                <p:nvPr/>
              </p:nvSpPr>
              <p:spPr>
                <a:xfrm>
                  <a:off x="3995767" y="2340169"/>
                  <a:ext cx="1080120" cy="5847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p>
                  <a:r>
                    <a:rPr lang="zh-CN" altLang="en-US" sz="3200" dirty="0">
                      <a:solidFill>
                        <a:srgbClr val="3333FF"/>
                      </a:solidFill>
                      <a:latin typeface="楷体" panose="02010609060101010101" pitchFamily="49" charset="-122"/>
                      <a:ea typeface="楷体" panose="02010609060101010101" pitchFamily="49" charset="-122"/>
                    </a:rPr>
                    <a:t>飞蛾  </a:t>
                  </a:r>
                  <a:endParaRPr lang="en-US" altLang="zh-CN" sz="32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</p:grpSp>
        </p:grpSp>
        <p:grpSp>
          <p:nvGrpSpPr>
            <p:cNvPr id="15377" name="组合 2"/>
            <p:cNvGrpSpPr/>
            <p:nvPr/>
          </p:nvGrpSpPr>
          <p:grpSpPr>
            <a:xfrm>
              <a:off x="1525598" y="2924944"/>
              <a:ext cx="6308828" cy="94074"/>
              <a:chOff x="1525598" y="2924944"/>
              <a:chExt cx="6308828" cy="9407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348250" y="292494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4672494" y="292494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7740352" y="292494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525598" y="292494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885638" y="292494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444625" y="3783013"/>
            <a:ext cx="6908800" cy="1103312"/>
            <a:chOff x="1259632" y="1556792"/>
            <a:chExt cx="6909340" cy="1102186"/>
          </a:xfrm>
        </p:grpSpPr>
        <p:grpSp>
          <p:nvGrpSpPr>
            <p:cNvPr id="15384" name="组合 12"/>
            <p:cNvGrpSpPr/>
            <p:nvPr/>
          </p:nvGrpSpPr>
          <p:grpSpPr>
            <a:xfrm>
              <a:off x="1259632" y="1957269"/>
              <a:ext cx="6909340" cy="607635"/>
              <a:chOff x="1259632" y="1957269"/>
              <a:chExt cx="6909340" cy="607635"/>
            </a:xfrm>
          </p:grpSpPr>
          <p:sp>
            <p:nvSpPr>
              <p:cNvPr id="15385" name="矩形 13"/>
              <p:cNvSpPr/>
              <p:nvPr/>
            </p:nvSpPr>
            <p:spPr>
              <a:xfrm>
                <a:off x="1259632" y="1980129"/>
                <a:ext cx="108012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zh-CN" altLang="en-US" sz="32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鲤鱼</a:t>
                </a:r>
                <a:endParaRPr lang="en-US" altLang="zh-CN" sz="3200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86" name="矩形 14"/>
              <p:cNvSpPr/>
              <p:nvPr/>
            </p:nvSpPr>
            <p:spPr>
              <a:xfrm>
                <a:off x="3995936" y="1980129"/>
                <a:ext cx="108012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zh-CN" altLang="en-US" sz="32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鲫鱼</a:t>
                </a:r>
                <a:endParaRPr lang="en-US" altLang="zh-CN" sz="3200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87" name="矩形 15"/>
              <p:cNvSpPr/>
              <p:nvPr/>
            </p:nvSpPr>
            <p:spPr>
              <a:xfrm>
                <a:off x="7088852" y="1957269"/>
                <a:ext cx="1080120" cy="5847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p>
                <a:r>
                  <a:rPr lang="zh-CN" altLang="en-US" sz="3200" dirty="0">
                    <a:solidFill>
                      <a:srgbClr val="3333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鲨鱼</a:t>
                </a:r>
                <a:endParaRPr lang="en-US" altLang="zh-CN" sz="3200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5388" name="组合 16"/>
            <p:cNvGrpSpPr/>
            <p:nvPr/>
          </p:nvGrpSpPr>
          <p:grpSpPr>
            <a:xfrm>
              <a:off x="1403648" y="1556792"/>
              <a:ext cx="6184535" cy="1102186"/>
              <a:chOff x="1403648" y="1556792"/>
              <a:chExt cx="6184535" cy="1102186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7308304" y="256490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15390" name="矩形 18"/>
              <p:cNvSpPr/>
              <p:nvPr/>
            </p:nvSpPr>
            <p:spPr>
              <a:xfrm>
                <a:off x="6948264" y="1628800"/>
                <a:ext cx="639919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zh-CN" sz="2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000" dirty="0" err="1">
                    <a:latin typeface="宋体" panose="02010600030101010101" pitchFamily="2" charset="-122"/>
                    <a:ea typeface="宋体" panose="02010600030101010101" pitchFamily="2" charset="-122"/>
                  </a:rPr>
                  <a:t>shā</a:t>
                </a:r>
                <a:endParaRPr lang="en-US" altLang="zh-CN" sz="2000" dirty="0">
                  <a:solidFill>
                    <a:srgbClr val="3333FF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5391" name="矩形 19"/>
              <p:cNvSpPr/>
              <p:nvPr/>
            </p:nvSpPr>
            <p:spPr>
              <a:xfrm>
                <a:off x="4067944" y="1556792"/>
                <a:ext cx="383438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zh-CN" sz="2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000" dirty="0" err="1">
                    <a:latin typeface="Arial" panose="020B0604020202020204" pitchFamily="34" charset="0"/>
                    <a:ea typeface="宋体" panose="02010600030101010101" pitchFamily="2" charset="-122"/>
                  </a:rPr>
                  <a:t>jì</a:t>
                </a:r>
                <a:endParaRPr lang="en-US" altLang="zh-CN" sz="2000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92" name="矩形 38"/>
              <p:cNvSpPr/>
              <p:nvPr/>
            </p:nvSpPr>
            <p:spPr>
              <a:xfrm>
                <a:off x="1403648" y="1628800"/>
                <a:ext cx="370614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zh-CN" sz="2000" dirty="0">
                    <a:latin typeface="Arial" panose="020B0604020202020204" pitchFamily="34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000" dirty="0" err="1">
                    <a:latin typeface="Arial" panose="020B0604020202020204" pitchFamily="34" charset="0"/>
                    <a:ea typeface="宋体" panose="02010600030101010101" pitchFamily="2" charset="-122"/>
                  </a:rPr>
                  <a:t>lǐ</a:t>
                </a:r>
                <a:endParaRPr lang="en-US" altLang="zh-CN" sz="2000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4211960" y="256490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547664" y="2564904"/>
                <a:ext cx="94074" cy="9407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</p:grp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" name="椭圆形标注 19"/>
          <p:cNvSpPr/>
          <p:nvPr/>
        </p:nvSpPr>
        <p:spPr>
          <a:xfrm>
            <a:off x="1763713" y="1444625"/>
            <a:ext cx="6551613" cy="3917950"/>
          </a:xfrm>
          <a:prstGeom prst="wedgeEllipseCallout">
            <a:avLst>
              <a:gd name="adj1" fmla="val -49522"/>
              <a:gd name="adj2" fmla="val 45623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6386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852738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endParaRPr lang="en-US" altLang="zh-CN" sz="40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矩形 39"/>
          <p:cNvSpPr/>
          <p:nvPr/>
        </p:nvSpPr>
        <p:spPr>
          <a:xfrm>
            <a:off x="2268538" y="1905000"/>
            <a:ext cx="5327650" cy="3048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/>
            <a:r>
              <a:rPr lang="en-US" altLang="zh-CN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形声字：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都是由两个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组成的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，其中的一个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汉字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表示事物的类别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，也叫形旁。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另一个表示事物的读音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，也叫声旁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。这样的</a:t>
            </a: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</a:t>
            </a:r>
            <a:r>
              <a:rPr lang="zh-CN" altLang="zh-CN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字叫做形声字。</a:t>
            </a:r>
            <a:endParaRPr lang="zh-CN" altLang="zh-CN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09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60325" y="0"/>
            <a:ext cx="3573463" cy="742950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 strike="noStrike" noProof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 strike="noStrike" noProof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strike="noStrike" noProof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左形右声</a:t>
            </a:r>
            <a:b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en-US" altLang="zh-CN" sz="40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9813" y="2555875"/>
            <a:ext cx="6750050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蝌    蚪    鲤     鲫    蛾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63713" y="4868863"/>
            <a:ext cx="1146175" cy="554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</a:t>
            </a:r>
            <a:endParaRPr lang="en-US" altLang="zh-CN" sz="30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059113" y="3716338"/>
            <a:ext cx="1147762" cy="554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endParaRPr lang="en-US" altLang="zh-CN" sz="30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356100" y="4868863"/>
            <a:ext cx="1146175" cy="554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r>
              <a:rPr lang="en-US" altLang="zh-CN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endParaRPr lang="en-US" altLang="zh-CN" sz="30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24525" y="3716338"/>
            <a:ext cx="1146175" cy="554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r>
              <a:rPr lang="en-US" altLang="zh-CN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</a:t>
            </a:r>
            <a:endParaRPr lang="en-US" altLang="zh-CN" sz="30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48488" y="4868863"/>
            <a:ext cx="1146175" cy="554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0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endParaRPr lang="en-US" altLang="zh-CN" sz="30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-323850" y="1341438"/>
            <a:ext cx="2447925" cy="2060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/>
            <a:b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螃</a:t>
            </a:r>
            <a:b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虫</a:t>
            </a:r>
            <a:r>
              <a:rPr lang="en-US" altLang="zh-CN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旁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AutoShape 2"/>
          <p:cNvSpPr/>
          <p:nvPr/>
        </p:nvSpPr>
        <p:spPr>
          <a:xfrm>
            <a:off x="2268538" y="3213100"/>
            <a:ext cx="215900" cy="1547813"/>
          </a:xfrm>
          <a:prstGeom prst="downArrow">
            <a:avLst>
              <a:gd name="adj1" fmla="val 50000"/>
              <a:gd name="adj2" fmla="val 50217"/>
            </a:avLst>
          </a:prstGeom>
          <a:solidFill>
            <a:srgbClr val="7030A0"/>
          </a:solidFill>
          <a:ln w="9525">
            <a:noFill/>
          </a:ln>
        </p:spPr>
        <p:txBody>
          <a:bodyPr vert="eaVert" wrap="square" lIns="91440" tIns="45720" rIns="91440" bIns="45720" anchor="t"/>
          <a:p>
            <a:endParaRPr lang="zh-CN" altLang="en-US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AutoShape 2"/>
          <p:cNvSpPr/>
          <p:nvPr/>
        </p:nvSpPr>
        <p:spPr>
          <a:xfrm>
            <a:off x="4716463" y="3213100"/>
            <a:ext cx="215900" cy="1547813"/>
          </a:xfrm>
          <a:prstGeom prst="downArrow">
            <a:avLst>
              <a:gd name="adj1" fmla="val 50000"/>
              <a:gd name="adj2" fmla="val 50217"/>
            </a:avLst>
          </a:prstGeom>
          <a:solidFill>
            <a:srgbClr val="7030A0"/>
          </a:solidFill>
          <a:ln w="9525">
            <a:noFill/>
          </a:ln>
        </p:spPr>
        <p:txBody>
          <a:bodyPr vert="eaVert" wrap="square" lIns="91440" tIns="45720" rIns="91440" bIns="45720" anchor="t"/>
          <a:p>
            <a:endParaRPr lang="zh-CN" altLang="en-US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AutoShape 2"/>
          <p:cNvSpPr/>
          <p:nvPr/>
        </p:nvSpPr>
        <p:spPr>
          <a:xfrm>
            <a:off x="7308850" y="3213100"/>
            <a:ext cx="215900" cy="1547813"/>
          </a:xfrm>
          <a:prstGeom prst="downArrow">
            <a:avLst>
              <a:gd name="adj1" fmla="val 50000"/>
              <a:gd name="adj2" fmla="val 50217"/>
            </a:avLst>
          </a:prstGeom>
          <a:solidFill>
            <a:srgbClr val="7030A0"/>
          </a:solidFill>
          <a:ln w="9525">
            <a:noFill/>
          </a:ln>
        </p:spPr>
        <p:txBody>
          <a:bodyPr vert="eaVert" wrap="square" lIns="91440" tIns="45720" rIns="91440" bIns="45720" anchor="t"/>
          <a:p>
            <a:endParaRPr lang="zh-CN" altLang="en-US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AutoShape 2"/>
          <p:cNvSpPr/>
          <p:nvPr/>
        </p:nvSpPr>
        <p:spPr>
          <a:xfrm>
            <a:off x="3492500" y="3141663"/>
            <a:ext cx="215900" cy="719137"/>
          </a:xfrm>
          <a:prstGeom prst="downArrow">
            <a:avLst>
              <a:gd name="adj1" fmla="val 50000"/>
              <a:gd name="adj2" fmla="val 50179"/>
            </a:avLst>
          </a:prstGeom>
          <a:solidFill>
            <a:srgbClr val="7030A0"/>
          </a:solidFill>
          <a:ln w="9525">
            <a:noFill/>
          </a:ln>
        </p:spPr>
        <p:txBody>
          <a:bodyPr vert="eaVert" wrap="square" lIns="91440" tIns="45720" rIns="91440" bIns="45720" anchor="t"/>
          <a:p>
            <a:endParaRPr lang="zh-CN" altLang="en-US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AutoShape 2"/>
          <p:cNvSpPr/>
          <p:nvPr/>
        </p:nvSpPr>
        <p:spPr>
          <a:xfrm>
            <a:off x="6156325" y="3141663"/>
            <a:ext cx="215900" cy="719137"/>
          </a:xfrm>
          <a:prstGeom prst="downArrow">
            <a:avLst>
              <a:gd name="adj1" fmla="val 50000"/>
              <a:gd name="adj2" fmla="val 50179"/>
            </a:avLst>
          </a:prstGeom>
          <a:solidFill>
            <a:srgbClr val="7030A0"/>
          </a:solidFill>
          <a:ln w="9525">
            <a:noFill/>
          </a:ln>
        </p:spPr>
        <p:txBody>
          <a:bodyPr vert="eaVert" wrap="square" lIns="91440" tIns="45720" rIns="91440" bIns="45720" anchor="t"/>
          <a:p>
            <a:endParaRPr lang="zh-CN" altLang="en-US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30" grpId="0"/>
      <p:bldP spid="31" grpId="0"/>
      <p:bldP spid="32" grpId="0"/>
      <p:bldP spid="34" grpId="0"/>
      <p:bldP spid="40" grpId="0"/>
      <p:bldP spid="4" grpId="0" animBg="1"/>
      <p:bldP spid="42" grpId="0" animBg="1"/>
      <p:bldP spid="43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3" name="矩形 5"/>
          <p:cNvSpPr/>
          <p:nvPr/>
        </p:nvSpPr>
        <p:spPr>
          <a:xfrm>
            <a:off x="611188" y="981075"/>
            <a:ext cx="8216900" cy="5540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4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2277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63563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9050" y="0"/>
            <a:ext cx="3563938" cy="792163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br>
              <a:rPr lang="en-US" altLang="zh-CN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en-US" altLang="zh-CN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 strike="noStrike" noProof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识字加油站</a:t>
            </a:r>
            <a:br>
              <a:rPr lang="en-US" altLang="zh-CN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 strike="noStrike" noProof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b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4000" b="1" strike="noStrike" noProof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r>
              <a:rPr lang="zh-CN" altLang="en-US" sz="4000" b="1" strike="noStrike" noProof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形上声</a:t>
            </a:r>
            <a:endParaRPr lang="en-US" altLang="zh-CN" sz="4000" b="1" strike="noStrike" noProof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188" y="2771775"/>
            <a:ext cx="2236787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蟹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78000" y="2328863"/>
            <a:ext cx="12096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解</a:t>
            </a:r>
            <a:endParaRPr lang="en-US" altLang="zh-CN" sz="32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987675" y="2682875"/>
            <a:ext cx="3775075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鲨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endParaRPr lang="en-US" altLang="zh-CN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AutoShape 2"/>
          <p:cNvSpPr/>
          <p:nvPr/>
        </p:nvSpPr>
        <p:spPr>
          <a:xfrm>
            <a:off x="2327275" y="2620963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517650" y="3209925"/>
            <a:ext cx="141446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虫</a:t>
            </a:r>
            <a:endParaRPr lang="en-US" altLang="zh-CN" sz="32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03575" y="2255838"/>
            <a:ext cx="1416050" cy="5857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沙</a:t>
            </a:r>
            <a:endParaRPr lang="zh-CN" altLang="zh-CN" sz="32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AutoShape 2"/>
          <p:cNvSpPr/>
          <p:nvPr/>
        </p:nvSpPr>
        <p:spPr>
          <a:xfrm>
            <a:off x="3935413" y="260667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40" tIns="45720" rIns="91440" bIns="45720" anchor="t"/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956050" y="2735263"/>
            <a:ext cx="735013" cy="10779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鱼</a:t>
            </a:r>
            <a:endParaRPr lang="zh-CN" altLang="en-US" sz="3200" dirty="0">
              <a:solidFill>
                <a:srgbClr val="3333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46" name="Picture 2" descr="c:\documents and settings\administrator\application data\360se6\User Data\temp\u=908114941,87015411&amp;fm=21&amp;gp=0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450" y="4249738"/>
            <a:ext cx="6070600" cy="259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标注 18"/>
          <p:cNvSpPr/>
          <p:nvPr/>
        </p:nvSpPr>
        <p:spPr bwMode="auto">
          <a:xfrm>
            <a:off x="4849813" y="2133600"/>
            <a:ext cx="3457575" cy="3167063"/>
          </a:xfrm>
          <a:prstGeom prst="wedgeRoundRectCallout">
            <a:avLst>
              <a:gd name="adj1" fmla="val 31775"/>
              <a:gd name="adj2" fmla="val 6467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base"/>
            <a:r>
              <a:rPr lang="zh-CN" altLang="en-US" sz="2800" b="1" strike="noStrike" noProof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我知道：</a:t>
            </a:r>
            <a:r>
              <a:rPr lang="zh-CN" altLang="en-US" sz="2800" strike="noStrike" noProof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还有</a:t>
            </a:r>
            <a:r>
              <a:rPr lang="zh-CN" altLang="zh-CN" sz="2800" strike="noStrike" noProof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右形左声、上形下声、外形内声、内形外声、形在一角、声在一角。</a:t>
            </a:r>
            <a:r>
              <a:rPr lang="zh-CN" altLang="en-US" sz="2800" strike="noStrike" noProof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同学们在课下找找吧！</a:t>
            </a:r>
            <a:endParaRPr lang="en-US" altLang="zh-CN" sz="2800" strike="noStrike" noProof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6" grpId="0"/>
      <p:bldP spid="3" grpId="0" animBg="1"/>
      <p:bldP spid="35" grpId="0"/>
      <p:bldP spid="36" grpId="0"/>
      <p:bldP spid="37" grpId="0" animBg="1"/>
      <p:bldP spid="38" grpId="0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7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2411413" y="608647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8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349500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en-US" altLang="zh-CN" sz="40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31913" y="4483100"/>
            <a:ext cx="6119812" cy="1692275"/>
            <a:chOff x="698500" y="3429000"/>
            <a:chExt cx="5521203" cy="1313903"/>
          </a:xfrm>
        </p:grpSpPr>
        <p:sp>
          <p:nvSpPr>
            <p:cNvPr id="5" name="圆角矩形标注 4"/>
            <p:cNvSpPr/>
            <p:nvPr/>
          </p:nvSpPr>
          <p:spPr>
            <a:xfrm>
              <a:off x="698500" y="3429000"/>
              <a:ext cx="5521203" cy="1224136"/>
            </a:xfrm>
            <a:prstGeom prst="wedgeRoundRectCallout">
              <a:avLst>
                <a:gd name="adj1" fmla="val 45342"/>
                <a:gd name="adj2" fmla="val 70660"/>
                <a:gd name="adj3" fmla="val 16667"/>
              </a:avLst>
            </a:prstGeom>
            <a:solidFill>
              <a:srgbClr val="08CD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9463" name="矩形 12"/>
            <p:cNvSpPr/>
            <p:nvPr/>
          </p:nvSpPr>
          <p:spPr>
            <a:xfrm>
              <a:off x="698500" y="3429000"/>
              <a:ext cx="5472608" cy="13139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6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这段话中开头一句表达了这段话的主要意思，后面的内容都是围绕这句话写的。一般在开头的中心句起概括和总述作用。</a:t>
              </a:r>
              <a:endParaRPr lang="en-US" altLang="zh-CN" sz="2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900113" y="2420938"/>
            <a:ext cx="7545387" cy="16922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</a:rPr>
              <a:t>    我喜欢的小动物是一只小狗。它全身长满白色的毛，像一团棉花糖，眼睛是圆溜溜的，像两颗大宝石镶嵌在一对弯弯的眉毛下，耳朵是半圆形，鼻子是黑色，尾巴短短的，很可爱</a:t>
            </a:r>
            <a:r>
              <a:rPr lang="zh-CN" altLang="zh-CN" sz="26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27" name="AutoShape 3"/>
          <p:cNvCxnSpPr/>
          <p:nvPr/>
        </p:nvCxnSpPr>
        <p:spPr>
          <a:xfrm>
            <a:off x="1692275" y="2852738"/>
            <a:ext cx="4032250" cy="0"/>
          </a:xfrm>
          <a:prstGeom prst="straightConnector1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1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2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349500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en-US" altLang="zh-CN" sz="4000" b="1" strike="noStrike" noProof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单圆角矩形 2"/>
          <p:cNvSpPr/>
          <p:nvPr/>
        </p:nvSpPr>
        <p:spPr>
          <a:xfrm>
            <a:off x="1619250" y="4940300"/>
            <a:ext cx="6481763" cy="1857375"/>
          </a:xfrm>
          <a:prstGeom prst="snipRoundRect">
            <a:avLst/>
          </a:prstGeom>
          <a:solidFill>
            <a:srgbClr val="08CD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3" name="矩形 12"/>
          <p:cNvSpPr/>
          <p:nvPr/>
        </p:nvSpPr>
        <p:spPr>
          <a:xfrm>
            <a:off x="1042988" y="1916113"/>
            <a:ext cx="7561262" cy="2555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校园的东墙边，有一张乒乓球台，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球台的四周围满了同学，不时传来喝彩声和欢笑声。乒乓小将们打得多认真啊！他们你追我挡，一个球常常打了几十个回合还不分胜负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AutoShape 3"/>
          <p:cNvCxnSpPr/>
          <p:nvPr/>
        </p:nvCxnSpPr>
        <p:spPr>
          <a:xfrm>
            <a:off x="2700338" y="3429000"/>
            <a:ext cx="4751387" cy="0"/>
          </a:xfrm>
          <a:prstGeom prst="straightConnector1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矩形 7"/>
          <p:cNvSpPr/>
          <p:nvPr/>
        </p:nvSpPr>
        <p:spPr>
          <a:xfrm>
            <a:off x="1692275" y="5229225"/>
            <a:ext cx="6278563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这段话是围绕中间这句话来写的。</a:t>
            </a:r>
            <a:b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一般在段的中间的中心句起承上启</a:t>
            </a:r>
            <a:b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下做用。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3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5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6583363" y="604202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6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349500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en-US" altLang="zh-CN" sz="4000" b="1" strike="noStrike" noProof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单圆角矩形 2"/>
          <p:cNvSpPr/>
          <p:nvPr/>
        </p:nvSpPr>
        <p:spPr>
          <a:xfrm>
            <a:off x="1619250" y="5229225"/>
            <a:ext cx="6481763" cy="1614488"/>
          </a:xfrm>
          <a:prstGeom prst="snipRoundRect">
            <a:avLst/>
          </a:prstGeom>
          <a:solidFill>
            <a:srgbClr val="08CD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8800" y="1557338"/>
            <a:ext cx="7993063" cy="2492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/>
            <a:r>
              <a:rPr lang="zh-CN" altLang="en-US" sz="26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清晨，我来到南京长江大桥。今天的天气格外好，万里碧空飘着朵朵白云。大桥在明媚的阳光下，显得十分壮丽。波涛滚滚的江水中，九个巨大的桥墩稳稳地托住桥身。正桥连着二十二孔引桥，仿佛一条钢铁巨龙卧在大江上面。桥上，行人车辆穿梭似的来来往往。南京长江大桥真是太雄伟壮观了，我爱南京大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AutoShape 3"/>
          <p:cNvCxnSpPr/>
          <p:nvPr/>
        </p:nvCxnSpPr>
        <p:spPr>
          <a:xfrm>
            <a:off x="1333500" y="4044950"/>
            <a:ext cx="7194550" cy="0"/>
          </a:xfrm>
          <a:prstGeom prst="straightConnector1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矩形 7"/>
          <p:cNvSpPr/>
          <p:nvPr/>
        </p:nvSpPr>
        <p:spPr>
          <a:xfrm>
            <a:off x="1835150" y="5229225"/>
            <a:ext cx="6049963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这段话都是围绕这句话来写的。一般在段的末尾的中心句起归纳和总结做用。</a:t>
            </a:r>
            <a:endParaRPr lang="zh-CN" altLang="en-US" sz="32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19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888" y="1196975"/>
            <a:ext cx="979487" cy="742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995363" y="1384300"/>
            <a:ext cx="2640012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6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我的仿写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1" name="图片 9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6084888" y="6086475"/>
            <a:ext cx="1624012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图片 12"/>
          <p:cNvPicPr>
            <a:picLocks noChangeAspect="1"/>
          </p:cNvPicPr>
          <p:nvPr/>
        </p:nvPicPr>
        <p:blipFill>
          <a:blip r:embed="rId3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对角圆角矩形 11"/>
          <p:cNvSpPr/>
          <p:nvPr/>
        </p:nvSpPr>
        <p:spPr>
          <a:xfrm>
            <a:off x="1143000" y="166688"/>
            <a:ext cx="2349500" cy="598488"/>
          </a:xfrm>
          <a:prstGeom prst="round2DiagRect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4000" b="1" strike="noStrike" noProof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交流平台</a:t>
            </a:r>
            <a:endParaRPr lang="en-US" altLang="zh-CN" sz="4000" b="1" strike="noStrike" noProof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088" y="2133600"/>
            <a:ext cx="403225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/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池塘中央有许多碧绿的荷叶，像一个个碧绿的大圆盘，荷花都开了，一朵朵含苞欲放像一位仙女。池塘里游着许多可爱的小鱼，这些小鱼就像一群调皮的小朋友，它们有的跃出水面像是在鲤鱼跳龙门；有的在水中窜来窜去；有的正在睡懒觉呢！多么美丽的池塘！</a:t>
            </a:r>
            <a:endParaRPr lang="zh-CN" altLang="zh-CN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700" y="2205038"/>
            <a:ext cx="3560763" cy="295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1" name="AutoShape 3"/>
          <p:cNvCxnSpPr/>
          <p:nvPr/>
        </p:nvCxnSpPr>
        <p:spPr>
          <a:xfrm>
            <a:off x="698500" y="5910263"/>
            <a:ext cx="2649538" cy="0"/>
          </a:xfrm>
          <a:prstGeom prst="straightConnector1">
            <a:avLst/>
          </a:prstGeom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 cmpd="sng">
          <a:gradFill flip="none" rotWithShape="1">
            <a:gsLst>
              <a:gs pos="0">
                <a:srgbClr val="A603AB"/>
              </a:gs>
              <a:gs pos="0">
                <a:srgbClr val="0819FB"/>
              </a:gs>
              <a:gs pos="0">
                <a:srgbClr val="1A8D48"/>
              </a:gs>
              <a:gs pos="100000">
                <a:srgbClr val="FFFF00"/>
              </a:gs>
              <a:gs pos="100000">
                <a:srgbClr val="EE3F17"/>
              </a:gs>
              <a:gs pos="100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  <a:prstDash val="solid"/>
          <a:round/>
          <a:headEnd type="none" w="sm" len="sm"/>
          <a:tailEnd type="diamond"/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983</Words>
  <Application>WPS 演示</Application>
  <PresentationFormat>全屏显示(4:3)</PresentationFormat>
  <Paragraphs>124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方正卡通简体</vt:lpstr>
      <vt:lpstr>楷体</vt:lpstr>
      <vt:lpstr>黑体</vt:lpstr>
      <vt:lpstr>微软雅黑</vt:lpstr>
      <vt:lpstr>Arial Unicode MS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1258</cp:revision>
  <dcterms:created xsi:type="dcterms:W3CDTF">2017-05-17T10:13:00Z</dcterms:created>
  <dcterms:modified xsi:type="dcterms:W3CDTF">2021-09-05T09:06:33Z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