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handoutMasterIdLst>
    <p:handoutMasterId r:id="rId21"/>
  </p:handoutMasterIdLst>
  <p:sldIdLst>
    <p:sldId id="270" r:id="rId4"/>
    <p:sldId id="359" r:id="rId5"/>
    <p:sldId id="406" r:id="rId7"/>
    <p:sldId id="371" r:id="rId8"/>
    <p:sldId id="362" r:id="rId9"/>
    <p:sldId id="363" r:id="rId10"/>
    <p:sldId id="366" r:id="rId11"/>
    <p:sldId id="365" r:id="rId12"/>
    <p:sldId id="364" r:id="rId13"/>
    <p:sldId id="369" r:id="rId14"/>
    <p:sldId id="368" r:id="rId15"/>
    <p:sldId id="441" r:id="rId16"/>
    <p:sldId id="374" r:id="rId17"/>
    <p:sldId id="367" r:id="rId18"/>
    <p:sldId id="376" r:id="rId19"/>
    <p:sldId id="379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1D41D5"/>
    <a:srgbClr val="F7FD9D"/>
    <a:srgbClr val="1552D1"/>
    <a:srgbClr val="0484B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38" d="100"/>
          <a:sy n="38" d="100"/>
        </p:scale>
        <p:origin x="-355" y="-77"/>
      </p:cViewPr>
      <p:guideLst>
        <p:guide orient="horz" pos="2102"/>
        <p:guide pos="27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7171" name="页眉占位符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endParaRPr lang="zh-CN" altLang="en-US" sz="1200" dirty="0"/>
          </a:p>
        </p:txBody>
      </p:sp>
      <p:sp>
        <p:nvSpPr>
          <p:cNvPr id="7172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/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19.GIF"/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2"/>
          <p:cNvPicPr>
            <a:picLocks noChangeAspect="1"/>
          </p:cNvPicPr>
          <p:nvPr/>
        </p:nvPicPr>
        <p:blipFill>
          <a:blip r:embed="rId1"/>
          <a:srcRect r="-851" b="8931"/>
          <a:stretch>
            <a:fillRect/>
          </a:stretch>
        </p:blipFill>
        <p:spPr>
          <a:xfrm>
            <a:off x="323850" y="1336675"/>
            <a:ext cx="8569325" cy="4397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Text Box 5"/>
          <p:cNvSpPr txBox="1"/>
          <p:nvPr/>
        </p:nvSpPr>
        <p:spPr>
          <a:xfrm>
            <a:off x="1258888" y="2565400"/>
            <a:ext cx="6697662" cy="1006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21 </a:t>
            </a:r>
            <a:r>
              <a:rPr lang="en-US" altLang="zh-CN" sz="60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en-US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大自然的声音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24429" b="19383"/>
          <a:stretch>
            <a:fillRect/>
          </a:stretch>
        </p:blipFill>
        <p:spPr>
          <a:xfrm>
            <a:off x="2355850" y="68580"/>
            <a:ext cx="4177665" cy="1563370"/>
          </a:xfrm>
          <a:prstGeom prst="ellipse">
            <a:avLst/>
          </a:prstGeom>
        </p:spPr>
      </p:pic>
      <p:pic>
        <p:nvPicPr>
          <p:cNvPr id="15362" name="Picture 6" descr="o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5" y="1000125"/>
            <a:ext cx="2919413" cy="1997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WordArt 5"/>
          <p:cNvSpPr>
            <a:spLocks noTextEdit="1"/>
          </p:cNvSpPr>
          <p:nvPr/>
        </p:nvSpPr>
        <p:spPr>
          <a:xfrm>
            <a:off x="684213" y="1989138"/>
            <a:ext cx="2357438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0000" lnSpcReduction="10000"/>
          </a:bodyPr>
          <a:p>
            <a:pPr algn="ctr" eaLnBrk="0" fontAlgn="base" hangingPunct="0"/>
            <a:r>
              <a:rPr lang="zh-CN" altLang="en-US" sz="3600" b="1" strike="noStrike" noProof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找一找 圈一圈</a:t>
            </a:r>
            <a:endParaRPr lang="zh-CN" altLang="en-US" sz="3600" b="1" strike="noStrike" noProof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364" name="Picture 6" descr="a0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388" y="4724400"/>
            <a:ext cx="1433512" cy="1433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Picture 7" descr="u=1389319471,1027198821&amp;fm=15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724132">
            <a:off x="7812088" y="4221163"/>
            <a:ext cx="714375" cy="657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270510" y="191769"/>
            <a:ext cx="8230235" cy="1316356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r>
              <a:rPr lang="zh-CN" altLang="en-US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ea"/>
                <a:cs typeface="+mj-cs"/>
              </a:rPr>
              <a:t>动物合唱团</a:t>
            </a:r>
            <a:endParaRPr lang="zh-CN" altLang="en-US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5367" name="文本框 3"/>
          <p:cNvSpPr txBox="1"/>
          <p:nvPr/>
        </p:nvSpPr>
        <p:spPr>
          <a:xfrm>
            <a:off x="525463" y="2636838"/>
            <a:ext cx="7839075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solidFill>
                  <a:srgbClr val="1D41D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同桌互读第</a:t>
            </a:r>
            <a:r>
              <a:rPr lang="en-US" altLang="zh-CN" sz="3200">
                <a:solidFill>
                  <a:srgbClr val="1D41D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3200">
                <a:solidFill>
                  <a:srgbClr val="1D41D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自然段，圈出听到的动物之声。</a:t>
            </a:r>
            <a:endParaRPr lang="zh-CN" altLang="en-US" sz="3200">
              <a:solidFill>
                <a:srgbClr val="1D41D5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31900" y="3297238"/>
            <a:ext cx="5157788" cy="2552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叽叽喳喳的鸟叫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唧哩哩唧哩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哩的虫鸣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蝈蝈的歌唱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62250" y="68263"/>
            <a:ext cx="4179888" cy="1571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1"/>
          <p:cNvSpPr>
            <a:spLocks noGrp="1"/>
          </p:cNvSpPr>
          <p:nvPr/>
        </p:nvSpPr>
        <p:spPr>
          <a:xfrm>
            <a:off x="456565" y="68573"/>
            <a:ext cx="8230235" cy="131636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r>
              <a:rPr lang="zh-CN" altLang="en-US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ea"/>
                <a:cs typeface="+mj-cs"/>
              </a:rPr>
              <a:t>动物合唱团</a:t>
            </a:r>
            <a:endParaRPr lang="zh-CN" altLang="en-US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7369" y="1544942"/>
            <a:ext cx="467360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p>
            <a:pPr algn="ctr" fontAlgn="base"/>
            <a:r>
              <a:rPr lang="zh-CN" altLang="en-US" sz="4400" strike="noStrike" noProof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演一演，猜一猜！</a:t>
            </a:r>
            <a:endParaRPr lang="zh-CN" altLang="en-US" sz="4400" strike="noStrike" noProof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r="-2267" b="4877"/>
          <a:stretch>
            <a:fillRect/>
          </a:stretch>
        </p:blipFill>
        <p:spPr>
          <a:xfrm>
            <a:off x="1214119" y="2986405"/>
            <a:ext cx="4869816" cy="3034665"/>
          </a:xfrm>
          <a:prstGeom prst="ellipse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69900" y="2220913"/>
            <a:ext cx="7529513" cy="64452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3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模仿小动物的声音，请同学猜一猜。</a:t>
            </a:r>
            <a:endParaRPr lang="zh-CN" altLang="en-US" sz="7200" strike="noStrike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矩形 1"/>
          <p:cNvSpPr/>
          <p:nvPr/>
        </p:nvSpPr>
        <p:spPr>
          <a:xfrm>
            <a:off x="714375" y="1143000"/>
            <a:ext cx="7948613" cy="2400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 动物是大自然的歌手。走在</a:t>
            </a:r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，听听树上</a:t>
            </a:r>
            <a:r>
              <a:rPr lang="zh-CN" altLang="en-US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；坐在</a:t>
            </a:r>
            <a:r>
              <a:rPr lang="zh-CN" altLang="en-US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，听听</a:t>
            </a:r>
            <a:r>
              <a:rPr lang="zh-CN" altLang="en-US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；在</a:t>
            </a:r>
            <a:r>
              <a:rPr lang="zh-CN" altLang="en-US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散步，听听</a:t>
            </a:r>
            <a:r>
              <a:rPr lang="zh-CN" altLang="en-US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。你知道他们唱的是什么吗？</a:t>
            </a:r>
            <a:r>
              <a:rPr lang="zh-CN" altLang="en-US" sz="24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他们的歌声好像告诉我们：“我在歌唱，我很快乐！”</a:t>
            </a:r>
            <a:endParaRPr lang="zh-CN" altLang="en-US" sz="240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143634" y="4071940"/>
            <a:ext cx="2590109" cy="18287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098" y="3929066"/>
            <a:ext cx="2571768" cy="19294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6" y="3857628"/>
            <a:ext cx="2430334" cy="18224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矩形 1"/>
          <p:cNvSpPr/>
          <p:nvPr/>
        </p:nvSpPr>
        <p:spPr>
          <a:xfrm>
            <a:off x="2411730" y="-55895"/>
            <a:ext cx="2937510" cy="119889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7200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读一读</a:t>
            </a:r>
            <a:endParaRPr lang="zh-CN" altLang="en-US" sz="7200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00" y="1393825"/>
            <a:ext cx="8494713" cy="4827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166619" y="293369"/>
            <a:ext cx="5288280" cy="706756"/>
          </a:xfrm>
          <a:prstGeom prst="rect">
            <a:avLst/>
          </a:prstGeom>
          <a:solidFill>
            <a:srgbClr val="F7FD9D"/>
          </a:solidFill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p>
            <a:pPr algn="ctr" fontAlgn="base"/>
            <a:r>
              <a:rPr lang="zh-CN" altLang="en-US" sz="4000" strike="noStrike" noProof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大自然艺术团招新啦！</a:t>
            </a:r>
            <a:endParaRPr lang="zh-CN" altLang="en-US" sz="4000" strike="noStrike" noProof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969963" y="1082675"/>
            <a:ext cx="8010525" cy="3108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2800">
                <a:solidFill>
                  <a:srgbClr val="1D41D5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你知道下面的歌手会唱哪些曲子吗？请连线。</a:t>
            </a:r>
            <a:endParaRPr lang="zh-CN" altLang="zh-CN" sz="2800">
              <a:solidFill>
                <a:srgbClr val="1D41D5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zh-CN" sz="2800">
                <a:solidFill>
                  <a:srgbClr val="1D41D5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再想想你在哪里听到过这些声音？</a:t>
            </a:r>
            <a:endParaRPr lang="zh-CN" altLang="zh-CN" sz="2800">
              <a:solidFill>
                <a:srgbClr val="1D41D5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endParaRPr lang="zh-CN" altLang="zh-CN" sz="280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咩嘿嘿</a:t>
            </a:r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  </a:t>
            </a:r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呱呱呱</a:t>
            </a:r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</a:t>
            </a:r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知了知了</a:t>
            </a:r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  </a:t>
            </a:r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咯咯嗒</a:t>
            </a:r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    </a:t>
            </a:r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哒哒哒</a:t>
            </a:r>
            <a:endParaRPr lang="en-US" altLang="zh-CN" sz="280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  </a:t>
            </a:r>
            <a:endParaRPr lang="en-US" altLang="zh-CN" sz="280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   </a:t>
            </a:r>
            <a:endParaRPr lang="en-US" altLang="zh-CN" sz="280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知了</a:t>
            </a:r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   </a:t>
            </a:r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青蛙</a:t>
            </a:r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        </a:t>
            </a:r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羊</a:t>
            </a:r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                 </a:t>
            </a:r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马儿</a:t>
            </a:r>
            <a:r>
              <a:rPr lang="en-US" altLang="zh-CN" sz="2800">
                <a:latin typeface="Calibri" panose="020F0502020204030204" pitchFamily="34" charset="0"/>
                <a:ea typeface="宋体" panose="02010600030101010101" pitchFamily="2" charset="-122"/>
              </a:rPr>
              <a:t>          </a:t>
            </a:r>
            <a:r>
              <a:rPr lang="zh-CN" altLang="zh-CN" sz="2800">
                <a:latin typeface="Calibri" panose="020F0502020204030204" pitchFamily="34" charset="0"/>
                <a:ea typeface="宋体" panose="02010600030101010101" pitchFamily="2" charset="-122"/>
              </a:rPr>
              <a:t>母鸡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645" y="3606800"/>
            <a:ext cx="1104900" cy="5835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p>
            <a:pPr algn="ctr" fontAlgn="base"/>
            <a:r>
              <a:rPr lang="zh-CN" altLang="en-US" sz="3200" strike="noStrike" noProof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歌手： </a:t>
            </a:r>
            <a:endParaRPr lang="zh-CN" altLang="en-US" sz="3200" strike="noStrike" noProof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  <p:sp>
        <p:nvSpPr>
          <p:cNvPr id="24581" name="Line 7"/>
          <p:cNvSpPr/>
          <p:nvPr/>
        </p:nvSpPr>
        <p:spPr>
          <a:xfrm flipH="1">
            <a:off x="1662113" y="2817813"/>
            <a:ext cx="2667000" cy="838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Line 7"/>
          <p:cNvSpPr/>
          <p:nvPr/>
        </p:nvSpPr>
        <p:spPr>
          <a:xfrm flipH="1" flipV="1">
            <a:off x="1747838" y="2878138"/>
            <a:ext cx="2581275" cy="7794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Line 7"/>
          <p:cNvSpPr/>
          <p:nvPr/>
        </p:nvSpPr>
        <p:spPr>
          <a:xfrm flipH="1">
            <a:off x="2932113" y="2817813"/>
            <a:ext cx="17462" cy="9080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Line 7"/>
          <p:cNvSpPr/>
          <p:nvPr/>
        </p:nvSpPr>
        <p:spPr>
          <a:xfrm flipH="1">
            <a:off x="6619875" y="2878138"/>
            <a:ext cx="1539875" cy="7794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" name="Line 7"/>
          <p:cNvSpPr/>
          <p:nvPr/>
        </p:nvSpPr>
        <p:spPr>
          <a:xfrm flipH="1" flipV="1">
            <a:off x="6619875" y="2819400"/>
            <a:ext cx="1384300" cy="9064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429894" y="1017898"/>
            <a:ext cx="3756661" cy="706762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4000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说一说，写一写</a:t>
            </a:r>
            <a:endParaRPr lang="zh-CN" altLang="en-US" sz="4000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0482" name="文本框 2"/>
          <p:cNvSpPr txBox="1"/>
          <p:nvPr/>
        </p:nvSpPr>
        <p:spPr>
          <a:xfrm>
            <a:off x="987425" y="1778000"/>
            <a:ext cx="727392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、仿照课文句式</a:t>
            </a:r>
            <a:r>
              <a:rPr lang="zh-CN" altLang="en-US" sz="320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“在……,听听……</a:t>
            </a:r>
            <a:r>
              <a:rPr lang="en-US" altLang="zh-CN" sz="320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endParaRPr lang="en-US" altLang="zh-CN" sz="3200">
              <a:solidFill>
                <a:srgbClr val="FF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说一说。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8213" y="2811463"/>
            <a:ext cx="65659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、仿照第四自然段，把动物们的声音写成一段话。</a:t>
            </a:r>
            <a:endParaRPr lang="en-US" altLang="zh-CN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484" name="图片 2"/>
          <p:cNvPicPr>
            <a:picLocks noChangeAspect="1"/>
          </p:cNvPicPr>
          <p:nvPr/>
        </p:nvPicPr>
        <p:blipFill>
          <a:blip r:embed="rId1"/>
          <a:srcRect b="10097"/>
          <a:stretch>
            <a:fillRect/>
          </a:stretch>
        </p:blipFill>
        <p:spPr>
          <a:xfrm>
            <a:off x="1908175" y="3887788"/>
            <a:ext cx="4949825" cy="2582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2170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6" name="文本框 2"/>
          <p:cNvSpPr txBox="1"/>
          <p:nvPr/>
        </p:nvSpPr>
        <p:spPr>
          <a:xfrm>
            <a:off x="3197225" y="2714625"/>
            <a:ext cx="3616325" cy="15541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9600" dirty="0">
                <a:solidFill>
                  <a:srgbClr val="FF66FF"/>
                </a:solidFill>
                <a:latin typeface="方正喵呜体" charset="-122"/>
                <a:ea typeface="方正喵呜体" charset="-122"/>
              </a:rPr>
              <a:t>再见</a:t>
            </a:r>
            <a:endParaRPr lang="zh-CN" altLang="en-US" sz="9600" dirty="0">
              <a:solidFill>
                <a:srgbClr val="FF66FF"/>
              </a:solidFill>
              <a:latin typeface="方正喵呜体" charset="-122"/>
              <a:ea typeface="方正喵呜体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文本框 32"/>
          <p:cNvSpPr txBox="1"/>
          <p:nvPr/>
        </p:nvSpPr>
        <p:spPr>
          <a:xfrm>
            <a:off x="4475163" y="3783013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6" name="文本框 37"/>
          <p:cNvSpPr txBox="1"/>
          <p:nvPr/>
        </p:nvSpPr>
        <p:spPr>
          <a:xfrm rot="-4150866">
            <a:off x="5329238" y="257968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文本框 47"/>
          <p:cNvSpPr txBox="1"/>
          <p:nvPr/>
        </p:nvSpPr>
        <p:spPr>
          <a:xfrm rot="-4150866">
            <a:off x="7653338" y="335438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8" name="文本框 51"/>
          <p:cNvSpPr txBox="1"/>
          <p:nvPr/>
        </p:nvSpPr>
        <p:spPr>
          <a:xfrm rot="-5350866">
            <a:off x="5980113" y="303371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9" name="文本框 35"/>
          <p:cNvSpPr txBox="1"/>
          <p:nvPr/>
        </p:nvSpPr>
        <p:spPr>
          <a:xfrm>
            <a:off x="3262313" y="4418013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0" name="文本框 34"/>
          <p:cNvSpPr txBox="1"/>
          <p:nvPr/>
        </p:nvSpPr>
        <p:spPr>
          <a:xfrm rot="4149897">
            <a:off x="4464050" y="4356100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1" name="文本框 37"/>
          <p:cNvSpPr txBox="1"/>
          <p:nvPr/>
        </p:nvSpPr>
        <p:spPr>
          <a:xfrm rot="-180000">
            <a:off x="4130675" y="2911475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2" name="文本框 47"/>
          <p:cNvSpPr txBox="1"/>
          <p:nvPr/>
        </p:nvSpPr>
        <p:spPr>
          <a:xfrm rot="-180000">
            <a:off x="5064125" y="3092450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3" name="文本框 49"/>
          <p:cNvSpPr txBox="1"/>
          <p:nvPr/>
        </p:nvSpPr>
        <p:spPr>
          <a:xfrm rot="-5350866">
            <a:off x="6310313" y="29670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4" name="文本框 50"/>
          <p:cNvSpPr txBox="1"/>
          <p:nvPr/>
        </p:nvSpPr>
        <p:spPr>
          <a:xfrm rot="-170103">
            <a:off x="5589588" y="3448050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5" name="文本框 51"/>
          <p:cNvSpPr txBox="1"/>
          <p:nvPr/>
        </p:nvSpPr>
        <p:spPr>
          <a:xfrm rot="-5350866">
            <a:off x="5843588" y="4289425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6" name="文本框 32"/>
          <p:cNvSpPr txBox="1"/>
          <p:nvPr/>
        </p:nvSpPr>
        <p:spPr>
          <a:xfrm rot="1209897">
            <a:off x="1500188" y="3749675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7" name="文本框 34"/>
          <p:cNvSpPr txBox="1"/>
          <p:nvPr/>
        </p:nvSpPr>
        <p:spPr>
          <a:xfrm rot="4149897">
            <a:off x="2143125" y="43132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8" name="文本框 36"/>
          <p:cNvSpPr txBox="1"/>
          <p:nvPr/>
        </p:nvSpPr>
        <p:spPr>
          <a:xfrm rot="-1380000">
            <a:off x="1604963" y="4086225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9" name="文本框 37"/>
          <p:cNvSpPr txBox="1"/>
          <p:nvPr/>
        </p:nvSpPr>
        <p:spPr>
          <a:xfrm rot="1029897">
            <a:off x="2486025" y="3611563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0" name="文本框 49"/>
          <p:cNvSpPr txBox="1"/>
          <p:nvPr/>
        </p:nvSpPr>
        <p:spPr>
          <a:xfrm rot="-1380000">
            <a:off x="3162300" y="4003675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1" name="文本框 51"/>
          <p:cNvSpPr txBox="1"/>
          <p:nvPr/>
        </p:nvSpPr>
        <p:spPr>
          <a:xfrm rot="1029897">
            <a:off x="828675" y="4257675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2" name="文本框 52"/>
          <p:cNvSpPr txBox="1"/>
          <p:nvPr/>
        </p:nvSpPr>
        <p:spPr>
          <a:xfrm rot="-170103">
            <a:off x="3009900" y="4694238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3" name="文本框 53"/>
          <p:cNvSpPr txBox="1"/>
          <p:nvPr/>
        </p:nvSpPr>
        <p:spPr>
          <a:xfrm rot="-170103">
            <a:off x="4157663" y="4027488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4" name="文本框 54"/>
          <p:cNvSpPr txBox="1"/>
          <p:nvPr/>
        </p:nvSpPr>
        <p:spPr>
          <a:xfrm rot="-170103">
            <a:off x="4324350" y="4786313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5" name="文本框 55"/>
          <p:cNvSpPr txBox="1"/>
          <p:nvPr/>
        </p:nvSpPr>
        <p:spPr>
          <a:xfrm rot="-5070842">
            <a:off x="320675" y="289718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6" name="文本框 56"/>
          <p:cNvSpPr txBox="1"/>
          <p:nvPr/>
        </p:nvSpPr>
        <p:spPr>
          <a:xfrm rot="4149897">
            <a:off x="1339850" y="3016250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7" name="文本框 58"/>
          <p:cNvSpPr txBox="1"/>
          <p:nvPr/>
        </p:nvSpPr>
        <p:spPr>
          <a:xfrm rot="1029897">
            <a:off x="1338263" y="2541588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8" name="文本框 47"/>
          <p:cNvSpPr txBox="1"/>
          <p:nvPr/>
        </p:nvSpPr>
        <p:spPr>
          <a:xfrm rot="-180000">
            <a:off x="2416175" y="2736850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9" name="文本框 50"/>
          <p:cNvSpPr txBox="1"/>
          <p:nvPr/>
        </p:nvSpPr>
        <p:spPr>
          <a:xfrm rot="-1380000">
            <a:off x="2849563" y="2976563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0" name="文本框 51"/>
          <p:cNvSpPr txBox="1"/>
          <p:nvPr/>
        </p:nvSpPr>
        <p:spPr>
          <a:xfrm rot="-1380000">
            <a:off x="3484563" y="3113088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1" name="文本框 32"/>
          <p:cNvSpPr txBox="1"/>
          <p:nvPr/>
        </p:nvSpPr>
        <p:spPr>
          <a:xfrm rot="1209897">
            <a:off x="5114925" y="4395788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2" name="文本框 34"/>
          <p:cNvSpPr txBox="1"/>
          <p:nvPr/>
        </p:nvSpPr>
        <p:spPr>
          <a:xfrm rot="-1030866">
            <a:off x="6313488" y="4751388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3" name="文本框 36"/>
          <p:cNvSpPr txBox="1"/>
          <p:nvPr/>
        </p:nvSpPr>
        <p:spPr>
          <a:xfrm rot="368503">
            <a:off x="5773738" y="3716338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4" name="文本框 37"/>
          <p:cNvSpPr txBox="1"/>
          <p:nvPr/>
        </p:nvSpPr>
        <p:spPr>
          <a:xfrm rot="829244">
            <a:off x="5284788" y="4830763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5" name="文本框 45"/>
          <p:cNvSpPr txBox="1"/>
          <p:nvPr/>
        </p:nvSpPr>
        <p:spPr>
          <a:xfrm rot="-4502722">
            <a:off x="6777038" y="3355975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6" name="文本框 46"/>
          <p:cNvSpPr txBox="1"/>
          <p:nvPr/>
        </p:nvSpPr>
        <p:spPr>
          <a:xfrm rot="2702238">
            <a:off x="7567613" y="39195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7" name="文本框 47"/>
          <p:cNvSpPr txBox="1"/>
          <p:nvPr/>
        </p:nvSpPr>
        <p:spPr>
          <a:xfrm rot="-3456638">
            <a:off x="6742113" y="425926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8" name="文本框 72"/>
          <p:cNvSpPr txBox="1"/>
          <p:nvPr/>
        </p:nvSpPr>
        <p:spPr>
          <a:xfrm rot="-3180423">
            <a:off x="1962150" y="317976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9" name="文本框 73"/>
          <p:cNvSpPr txBox="1"/>
          <p:nvPr/>
        </p:nvSpPr>
        <p:spPr>
          <a:xfrm rot="-3640556">
            <a:off x="7237413" y="444658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0" name="文本框 74"/>
          <p:cNvSpPr txBox="1"/>
          <p:nvPr/>
        </p:nvSpPr>
        <p:spPr>
          <a:xfrm rot="1549510">
            <a:off x="7754938" y="3032125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1" name="文本框 32"/>
          <p:cNvSpPr txBox="1"/>
          <p:nvPr/>
        </p:nvSpPr>
        <p:spPr>
          <a:xfrm rot="4190103">
            <a:off x="4287838" y="336391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2" name="文本框 34"/>
          <p:cNvSpPr txBox="1"/>
          <p:nvPr/>
        </p:nvSpPr>
        <p:spPr>
          <a:xfrm rot="8340000">
            <a:off x="4922838" y="3995738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3" name="文本框 36"/>
          <p:cNvSpPr txBox="1"/>
          <p:nvPr/>
        </p:nvSpPr>
        <p:spPr>
          <a:xfrm rot="-1160763">
            <a:off x="5773738" y="2608263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4" name="文本框 37"/>
          <p:cNvSpPr txBox="1"/>
          <p:nvPr/>
        </p:nvSpPr>
        <p:spPr>
          <a:xfrm rot="39237">
            <a:off x="5649913" y="3130550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5" name="文本框 45"/>
          <p:cNvSpPr txBox="1"/>
          <p:nvPr/>
        </p:nvSpPr>
        <p:spPr>
          <a:xfrm rot="-1160763">
            <a:off x="6334125" y="2630488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6" name="文本框 46"/>
          <p:cNvSpPr txBox="1"/>
          <p:nvPr/>
        </p:nvSpPr>
        <p:spPr>
          <a:xfrm rot="-1160763">
            <a:off x="6704013" y="2844800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7" name="文本框 47"/>
          <p:cNvSpPr txBox="1"/>
          <p:nvPr/>
        </p:nvSpPr>
        <p:spPr>
          <a:xfrm rot="39237">
            <a:off x="7185025" y="3314700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8" name="文本框 49"/>
          <p:cNvSpPr txBox="1"/>
          <p:nvPr/>
        </p:nvSpPr>
        <p:spPr>
          <a:xfrm rot="-1160763">
            <a:off x="7038975" y="3016250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9" name="文本框 50"/>
          <p:cNvSpPr txBox="1"/>
          <p:nvPr/>
        </p:nvSpPr>
        <p:spPr>
          <a:xfrm rot="-1160763">
            <a:off x="7488238" y="2790825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0" name="文本框 51"/>
          <p:cNvSpPr txBox="1"/>
          <p:nvPr/>
        </p:nvSpPr>
        <p:spPr>
          <a:xfrm rot="-1160763">
            <a:off x="7289800" y="3651250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1" name="文本框 32"/>
          <p:cNvSpPr txBox="1"/>
          <p:nvPr/>
        </p:nvSpPr>
        <p:spPr>
          <a:xfrm rot="4190103">
            <a:off x="2763838" y="419576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2" name="文本框 34"/>
          <p:cNvSpPr txBox="1"/>
          <p:nvPr/>
        </p:nvSpPr>
        <p:spPr>
          <a:xfrm rot="8340000">
            <a:off x="3924300" y="3673475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3" name="文本框 36"/>
          <p:cNvSpPr txBox="1"/>
          <p:nvPr/>
        </p:nvSpPr>
        <p:spPr>
          <a:xfrm rot="2810103">
            <a:off x="3811588" y="2590800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4" name="文本框 37"/>
          <p:cNvSpPr txBox="1"/>
          <p:nvPr/>
        </p:nvSpPr>
        <p:spPr>
          <a:xfrm rot="4010103">
            <a:off x="3811588" y="3133725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5" name="文本框 45"/>
          <p:cNvSpPr txBox="1"/>
          <p:nvPr/>
        </p:nvSpPr>
        <p:spPr>
          <a:xfrm rot="2810103">
            <a:off x="4373563" y="261461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6" name="文本框 46"/>
          <p:cNvSpPr txBox="1"/>
          <p:nvPr/>
        </p:nvSpPr>
        <p:spPr>
          <a:xfrm rot="2810103">
            <a:off x="4741863" y="28273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7" name="文本框 47"/>
          <p:cNvSpPr txBox="1"/>
          <p:nvPr/>
        </p:nvSpPr>
        <p:spPr>
          <a:xfrm rot="4010103">
            <a:off x="4741863" y="337026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8" name="文本框 49"/>
          <p:cNvSpPr txBox="1"/>
          <p:nvPr/>
        </p:nvSpPr>
        <p:spPr>
          <a:xfrm rot="-1160763">
            <a:off x="6224588" y="3402013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99" name="文本框 50"/>
          <p:cNvSpPr txBox="1"/>
          <p:nvPr/>
        </p:nvSpPr>
        <p:spPr>
          <a:xfrm rot="4020000">
            <a:off x="5218113" y="34877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0" name="文本框 51"/>
          <p:cNvSpPr txBox="1"/>
          <p:nvPr/>
        </p:nvSpPr>
        <p:spPr>
          <a:xfrm rot="-1160763">
            <a:off x="5599113" y="4076700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1" name="文本框 32"/>
          <p:cNvSpPr txBox="1"/>
          <p:nvPr/>
        </p:nvSpPr>
        <p:spPr>
          <a:xfrm rot="5400000">
            <a:off x="1139825" y="40846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2" name="文本框 34"/>
          <p:cNvSpPr txBox="1"/>
          <p:nvPr/>
        </p:nvSpPr>
        <p:spPr>
          <a:xfrm rot="8340000">
            <a:off x="1881188" y="4410075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3" name="文本框 36"/>
          <p:cNvSpPr txBox="1"/>
          <p:nvPr/>
        </p:nvSpPr>
        <p:spPr>
          <a:xfrm rot="2810103">
            <a:off x="1862138" y="35893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4" name="文本框 37"/>
          <p:cNvSpPr txBox="1"/>
          <p:nvPr/>
        </p:nvSpPr>
        <p:spPr>
          <a:xfrm rot="5220000">
            <a:off x="2297113" y="387191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5" name="文本框 45"/>
          <p:cNvSpPr txBox="1"/>
          <p:nvPr/>
        </p:nvSpPr>
        <p:spPr>
          <a:xfrm rot="2810103">
            <a:off x="2808288" y="36020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6" name="文本框 46"/>
          <p:cNvSpPr txBox="1"/>
          <p:nvPr/>
        </p:nvSpPr>
        <p:spPr>
          <a:xfrm rot="4020000">
            <a:off x="700088" y="282098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7" name="文本框 47"/>
          <p:cNvSpPr txBox="1"/>
          <p:nvPr/>
        </p:nvSpPr>
        <p:spPr>
          <a:xfrm rot="5220000">
            <a:off x="700088" y="3752850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8" name="文本框 49"/>
          <p:cNvSpPr txBox="1"/>
          <p:nvPr/>
        </p:nvSpPr>
        <p:spPr>
          <a:xfrm rot="4020000">
            <a:off x="2462213" y="459581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09" name="文本框 50"/>
          <p:cNvSpPr txBox="1"/>
          <p:nvPr/>
        </p:nvSpPr>
        <p:spPr>
          <a:xfrm rot="4020000">
            <a:off x="3700463" y="4222750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0" name="文本框 51"/>
          <p:cNvSpPr txBox="1"/>
          <p:nvPr/>
        </p:nvSpPr>
        <p:spPr>
          <a:xfrm rot="4020000">
            <a:off x="4070350" y="443706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1" name="文本框 32"/>
          <p:cNvSpPr txBox="1"/>
          <p:nvPr/>
        </p:nvSpPr>
        <p:spPr>
          <a:xfrm rot="-880739">
            <a:off x="514350" y="3371850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2" name="文本框 34"/>
          <p:cNvSpPr txBox="1"/>
          <p:nvPr/>
        </p:nvSpPr>
        <p:spPr>
          <a:xfrm rot="8340000">
            <a:off x="1254125" y="3449638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3" name="文本框 37"/>
          <p:cNvSpPr txBox="1"/>
          <p:nvPr/>
        </p:nvSpPr>
        <p:spPr>
          <a:xfrm rot="5220000">
            <a:off x="1668463" y="290988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4" name="文本框 46"/>
          <p:cNvSpPr txBox="1"/>
          <p:nvPr/>
        </p:nvSpPr>
        <p:spPr>
          <a:xfrm rot="2810103">
            <a:off x="2598738" y="2603500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5" name="文本框 47"/>
          <p:cNvSpPr txBox="1"/>
          <p:nvPr/>
        </p:nvSpPr>
        <p:spPr>
          <a:xfrm rot="4010103">
            <a:off x="2328863" y="31702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6" name="文本框 49"/>
          <p:cNvSpPr txBox="1"/>
          <p:nvPr/>
        </p:nvSpPr>
        <p:spPr>
          <a:xfrm rot="2810103">
            <a:off x="3186113" y="2827338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7" name="文本框 50"/>
          <p:cNvSpPr txBox="1"/>
          <p:nvPr/>
        </p:nvSpPr>
        <p:spPr>
          <a:xfrm rot="2810103">
            <a:off x="3073400" y="326231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8" name="文本框 51"/>
          <p:cNvSpPr txBox="1"/>
          <p:nvPr/>
        </p:nvSpPr>
        <p:spPr>
          <a:xfrm rot="2810103">
            <a:off x="3443288" y="3476625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19" name="文本框 32"/>
          <p:cNvSpPr txBox="1"/>
          <p:nvPr/>
        </p:nvSpPr>
        <p:spPr>
          <a:xfrm rot="5400000">
            <a:off x="4749800" y="4538663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20" name="文本框 34"/>
          <p:cNvSpPr txBox="1"/>
          <p:nvPr/>
        </p:nvSpPr>
        <p:spPr>
          <a:xfrm rot="3159237">
            <a:off x="5819775" y="4864100"/>
            <a:ext cx="3111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21" name="文本框 36"/>
          <p:cNvSpPr txBox="1"/>
          <p:nvPr/>
        </p:nvSpPr>
        <p:spPr>
          <a:xfrm rot="-1160763">
            <a:off x="6237288" y="3783013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22" name="文本框 37"/>
          <p:cNvSpPr txBox="1"/>
          <p:nvPr/>
        </p:nvSpPr>
        <p:spPr>
          <a:xfrm rot="39237">
            <a:off x="6237288" y="4325938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23" name="文本框 45"/>
          <p:cNvSpPr txBox="1"/>
          <p:nvPr/>
        </p:nvSpPr>
        <p:spPr>
          <a:xfrm rot="-1160763">
            <a:off x="6797675" y="3805238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24" name="文本框 46"/>
          <p:cNvSpPr txBox="1"/>
          <p:nvPr/>
        </p:nvSpPr>
        <p:spPr>
          <a:xfrm rot="-1160763">
            <a:off x="7167563" y="4019550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25" name="文本框 47"/>
          <p:cNvSpPr txBox="1"/>
          <p:nvPr/>
        </p:nvSpPr>
        <p:spPr>
          <a:xfrm rot="39237">
            <a:off x="6854825" y="4587875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26" name="文本框 49"/>
          <p:cNvSpPr txBox="1"/>
          <p:nvPr/>
        </p:nvSpPr>
        <p:spPr>
          <a:xfrm rot="-1160763">
            <a:off x="7688263" y="4310063"/>
            <a:ext cx="30956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27" name="文本框 50"/>
          <p:cNvSpPr txBox="1"/>
          <p:nvPr/>
        </p:nvSpPr>
        <p:spPr>
          <a:xfrm rot="-1160763">
            <a:off x="7642225" y="4678363"/>
            <a:ext cx="30956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zh-CN" sz="500" dirty="0">
              <a:solidFill>
                <a:srgbClr val="C8F6F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28" name="矩形 3"/>
          <p:cNvSpPr/>
          <p:nvPr/>
        </p:nvSpPr>
        <p:spPr>
          <a:xfrm>
            <a:off x="420688" y="2538413"/>
            <a:ext cx="8310562" cy="2749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8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美妙   演奏   手风琴   轻轻柔柔   呢喃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感受   激动   雄伟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打击乐器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雨滴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敲敲打打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汇聚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叽叽喳喳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虫鸣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29" name="矩形 3"/>
          <p:cNvSpPr/>
          <p:nvPr/>
        </p:nvSpPr>
        <p:spPr>
          <a:xfrm>
            <a:off x="420688" y="2541588"/>
            <a:ext cx="8310562" cy="27495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8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美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妙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演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奏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手风琴   轻轻柔柔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虫鸣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激动   雄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伟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击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乐器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聚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叽叽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喳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喳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滴滴答答 叮叮咚咚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呢喃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细语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30" name="组合 4"/>
          <p:cNvGrpSpPr/>
          <p:nvPr/>
        </p:nvGrpSpPr>
        <p:grpSpPr>
          <a:xfrm>
            <a:off x="160338" y="1042988"/>
            <a:ext cx="2562225" cy="766762"/>
            <a:chOff x="190451" y="315803"/>
            <a:chExt cx="2561852" cy="767407"/>
          </a:xfrm>
        </p:grpSpPr>
        <p:pic>
          <p:nvPicPr>
            <p:cNvPr id="6231" name="Picture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0451" y="315803"/>
              <a:ext cx="739387" cy="7674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32" name="TextBox 3"/>
            <p:cNvSpPr txBox="1"/>
            <p:nvPr/>
          </p:nvSpPr>
          <p:spPr>
            <a:xfrm>
              <a:off x="835094" y="471998"/>
              <a:ext cx="1917209" cy="5840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2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字词过关</a:t>
              </a:r>
              <a:endPara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233" name="TextBox 12"/>
          <p:cNvSpPr/>
          <p:nvPr/>
        </p:nvSpPr>
        <p:spPr>
          <a:xfrm>
            <a:off x="2022475" y="2366963"/>
            <a:ext cx="1066800" cy="522287"/>
          </a:xfrm>
          <a:prstGeom prst="flowChartPredefinedProcess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zòu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34" name="TextBox 51"/>
          <p:cNvSpPr txBox="1"/>
          <p:nvPr/>
        </p:nvSpPr>
        <p:spPr>
          <a:xfrm>
            <a:off x="2198688" y="3371850"/>
            <a:ext cx="1063625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wěi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35" name="TextBox 51"/>
          <p:cNvSpPr txBox="1"/>
          <p:nvPr/>
        </p:nvSpPr>
        <p:spPr>
          <a:xfrm>
            <a:off x="3484563" y="3328988"/>
            <a:ext cx="1063625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jī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36" name="TextBox 49"/>
          <p:cNvSpPr txBox="1"/>
          <p:nvPr/>
        </p:nvSpPr>
        <p:spPr>
          <a:xfrm>
            <a:off x="5411788" y="3324225"/>
            <a:ext cx="1127125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huì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37" name="TextBox 49"/>
          <p:cNvSpPr txBox="1"/>
          <p:nvPr/>
        </p:nvSpPr>
        <p:spPr>
          <a:xfrm>
            <a:off x="642938" y="2454275"/>
            <a:ext cx="1179512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miào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38" name="TextBox 49"/>
          <p:cNvSpPr txBox="1"/>
          <p:nvPr/>
        </p:nvSpPr>
        <p:spPr>
          <a:xfrm>
            <a:off x="1200150" y="4237038"/>
            <a:ext cx="1127125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zhā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39" name="TextBox 49"/>
          <p:cNvSpPr txBox="1"/>
          <p:nvPr/>
        </p:nvSpPr>
        <p:spPr>
          <a:xfrm>
            <a:off x="6573838" y="4211638"/>
            <a:ext cx="1500187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ní nán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5"/>
          <p:cNvPicPr>
            <a:picLocks noChangeAspect="1"/>
          </p:cNvPicPr>
          <p:nvPr/>
        </p:nvPicPr>
        <p:blipFill>
          <a:blip r:embed="rId1"/>
          <a:srcRect b="6535"/>
          <a:stretch>
            <a:fillRect/>
          </a:stretch>
        </p:blipFill>
        <p:spPr>
          <a:xfrm>
            <a:off x="0" y="850900"/>
            <a:ext cx="9144000" cy="51546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3"/>
          <p:cNvGrpSpPr/>
          <p:nvPr/>
        </p:nvGrpSpPr>
        <p:grpSpPr>
          <a:xfrm rot="-816049">
            <a:off x="4902200" y="2978150"/>
            <a:ext cx="1338263" cy="787400"/>
            <a:chOff x="3101378" y="1616078"/>
            <a:chExt cx="1337629" cy="786060"/>
          </a:xfrm>
        </p:grpSpPr>
        <p:pic>
          <p:nvPicPr>
            <p:cNvPr id="8195" name="图片 2"/>
            <p:cNvPicPr>
              <a:picLocks noChangeAspect="1"/>
            </p:cNvPicPr>
            <p:nvPr/>
          </p:nvPicPr>
          <p:blipFill>
            <a:blip r:embed="rId2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6" name="文本框 143"/>
            <p:cNvSpPr txBox="1"/>
            <p:nvPr/>
          </p:nvSpPr>
          <p:spPr>
            <a:xfrm rot="320718">
              <a:off x="3364815" y="1616078"/>
              <a:ext cx="1074192" cy="58361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32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激动</a:t>
              </a:r>
              <a:endParaRPr lang="zh-CN" altLang="en-US" sz="32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9"/>
          <p:cNvGrpSpPr/>
          <p:nvPr/>
        </p:nvGrpSpPr>
        <p:grpSpPr>
          <a:xfrm rot="-156645">
            <a:off x="1804988" y="2913063"/>
            <a:ext cx="1284287" cy="725487"/>
            <a:chOff x="3101378" y="1641662"/>
            <a:chExt cx="1231278" cy="760476"/>
          </a:xfrm>
        </p:grpSpPr>
        <p:pic>
          <p:nvPicPr>
            <p:cNvPr id="8198" name="图片 70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9" name="文本框 143"/>
            <p:cNvSpPr txBox="1"/>
            <p:nvPr/>
          </p:nvSpPr>
          <p:spPr>
            <a:xfrm rot="320718">
              <a:off x="3336338" y="1686592"/>
              <a:ext cx="996318" cy="61251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zh-CN" sz="32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美妙</a:t>
              </a:r>
              <a:endParaRPr lang="zh-CN" altLang="zh-CN" sz="32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21"/>
          <p:cNvGrpSpPr/>
          <p:nvPr/>
        </p:nvGrpSpPr>
        <p:grpSpPr>
          <a:xfrm rot="-1415547">
            <a:off x="3478213" y="2759075"/>
            <a:ext cx="1344612" cy="760413"/>
            <a:chOff x="3101378" y="1641662"/>
            <a:chExt cx="1344181" cy="760476"/>
          </a:xfrm>
        </p:grpSpPr>
        <p:pic>
          <p:nvPicPr>
            <p:cNvPr id="8201" name="图片 86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2" name="文本框 143"/>
            <p:cNvSpPr txBox="1"/>
            <p:nvPr/>
          </p:nvSpPr>
          <p:spPr>
            <a:xfrm rot="320718">
              <a:off x="3431680" y="1783612"/>
              <a:ext cx="1013879" cy="58361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32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演奏</a:t>
              </a:r>
              <a:endParaRPr lang="zh-CN" altLang="en-US" sz="32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24"/>
          <p:cNvGrpSpPr/>
          <p:nvPr/>
        </p:nvGrpSpPr>
        <p:grpSpPr>
          <a:xfrm rot="658418">
            <a:off x="693738" y="4540250"/>
            <a:ext cx="1846262" cy="952500"/>
            <a:chOff x="3101378" y="1636575"/>
            <a:chExt cx="1180849" cy="807891"/>
          </a:xfrm>
        </p:grpSpPr>
        <p:pic>
          <p:nvPicPr>
            <p:cNvPr id="8204" name="图片 90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5" name="文本框 143"/>
            <p:cNvSpPr txBox="1"/>
            <p:nvPr/>
          </p:nvSpPr>
          <p:spPr>
            <a:xfrm rot="320718">
              <a:off x="3383859" y="1636575"/>
              <a:ext cx="621060" cy="80789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28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叮叮</a:t>
              </a:r>
              <a:endParaRPr lang="zh-CN" altLang="en-US" sz="28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/>
              <a:r>
                <a:rPr lang="zh-CN" altLang="en-US" sz="28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咚咚</a:t>
              </a:r>
              <a:endParaRPr lang="zh-CN" altLang="en-US" sz="28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27"/>
          <p:cNvGrpSpPr/>
          <p:nvPr/>
        </p:nvGrpSpPr>
        <p:grpSpPr>
          <a:xfrm rot="-763097">
            <a:off x="2627313" y="4613275"/>
            <a:ext cx="1535112" cy="973138"/>
            <a:chOff x="3101378" y="1641662"/>
            <a:chExt cx="1180849" cy="826912"/>
          </a:xfrm>
        </p:grpSpPr>
        <p:pic>
          <p:nvPicPr>
            <p:cNvPr id="8207" name="图片 93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8" name="文本框 143"/>
            <p:cNvSpPr txBox="1"/>
            <p:nvPr/>
          </p:nvSpPr>
          <p:spPr>
            <a:xfrm rot="320718">
              <a:off x="3419579" y="1658395"/>
              <a:ext cx="827517" cy="81017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28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叽叽喳喳</a:t>
              </a:r>
              <a:endParaRPr lang="zh-CN" altLang="en-US" sz="28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30"/>
          <p:cNvGrpSpPr/>
          <p:nvPr/>
        </p:nvGrpSpPr>
        <p:grpSpPr>
          <a:xfrm rot="-917481">
            <a:off x="6180138" y="2957513"/>
            <a:ext cx="1365250" cy="760412"/>
            <a:chOff x="3101378" y="1641662"/>
            <a:chExt cx="1364960" cy="760476"/>
          </a:xfrm>
        </p:grpSpPr>
        <p:pic>
          <p:nvPicPr>
            <p:cNvPr id="8210" name="图片 96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11" name="文本框 143"/>
            <p:cNvSpPr txBox="1"/>
            <p:nvPr/>
          </p:nvSpPr>
          <p:spPr>
            <a:xfrm rot="320718">
              <a:off x="3375005" y="1682305"/>
              <a:ext cx="1091333" cy="58361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32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虫鸣</a:t>
              </a:r>
              <a:endParaRPr lang="zh-CN" altLang="en-US" sz="32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33"/>
          <p:cNvGrpSpPr/>
          <p:nvPr/>
        </p:nvGrpSpPr>
        <p:grpSpPr>
          <a:xfrm>
            <a:off x="4746625" y="3944938"/>
            <a:ext cx="1563688" cy="760412"/>
            <a:chOff x="3101378" y="1641662"/>
            <a:chExt cx="1565141" cy="760476"/>
          </a:xfrm>
        </p:grpSpPr>
        <p:pic>
          <p:nvPicPr>
            <p:cNvPr id="8213" name="图片 99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14" name="文本框 143"/>
            <p:cNvSpPr txBox="1"/>
            <p:nvPr/>
          </p:nvSpPr>
          <p:spPr>
            <a:xfrm rot="320718">
              <a:off x="3395716" y="1789630"/>
              <a:ext cx="1270803" cy="52201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28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手风琴</a:t>
              </a:r>
              <a:endParaRPr lang="zh-CN" altLang="en-US" sz="28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36"/>
          <p:cNvGrpSpPr/>
          <p:nvPr/>
        </p:nvGrpSpPr>
        <p:grpSpPr>
          <a:xfrm rot="-1485814">
            <a:off x="6678613" y="3833813"/>
            <a:ext cx="1376362" cy="760412"/>
            <a:chOff x="3101378" y="1641662"/>
            <a:chExt cx="1375753" cy="760476"/>
          </a:xfrm>
        </p:grpSpPr>
        <p:pic>
          <p:nvPicPr>
            <p:cNvPr id="8216" name="图片 102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17" name="文本框 143"/>
            <p:cNvSpPr txBox="1"/>
            <p:nvPr/>
          </p:nvSpPr>
          <p:spPr>
            <a:xfrm rot="320718">
              <a:off x="3402939" y="1742000"/>
              <a:ext cx="1074192" cy="58361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32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打击</a:t>
              </a:r>
              <a:endParaRPr lang="zh-CN" altLang="en-US" sz="32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39"/>
          <p:cNvGrpSpPr/>
          <p:nvPr/>
        </p:nvGrpSpPr>
        <p:grpSpPr>
          <a:xfrm>
            <a:off x="4233863" y="4687888"/>
            <a:ext cx="1389062" cy="976312"/>
            <a:chOff x="3101378" y="1641662"/>
            <a:chExt cx="1180849" cy="779279"/>
          </a:xfrm>
        </p:grpSpPr>
        <p:pic>
          <p:nvPicPr>
            <p:cNvPr id="8219" name="图片 105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20" name="文本框 143"/>
            <p:cNvSpPr txBox="1"/>
            <p:nvPr/>
          </p:nvSpPr>
          <p:spPr>
            <a:xfrm rot="320718">
              <a:off x="3396590" y="1659080"/>
              <a:ext cx="768523" cy="76186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28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滴滴答答</a:t>
              </a:r>
              <a:endParaRPr lang="zh-CN" altLang="en-US" sz="28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45"/>
          <p:cNvGrpSpPr/>
          <p:nvPr/>
        </p:nvGrpSpPr>
        <p:grpSpPr>
          <a:xfrm rot="-599874">
            <a:off x="5913438" y="4891088"/>
            <a:ext cx="1892300" cy="1093787"/>
            <a:chOff x="3101378" y="1641662"/>
            <a:chExt cx="1180849" cy="878243"/>
          </a:xfrm>
        </p:grpSpPr>
        <p:pic>
          <p:nvPicPr>
            <p:cNvPr id="8222" name="图片 111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23" name="文本框 143"/>
            <p:cNvSpPr txBox="1"/>
            <p:nvPr/>
          </p:nvSpPr>
          <p:spPr>
            <a:xfrm rot="320718">
              <a:off x="3425626" y="1754375"/>
              <a:ext cx="623523" cy="76553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28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呢喃细语</a:t>
              </a:r>
              <a:endParaRPr lang="zh-CN" altLang="en-US" sz="28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48"/>
          <p:cNvGrpSpPr/>
          <p:nvPr/>
        </p:nvGrpSpPr>
        <p:grpSpPr>
          <a:xfrm>
            <a:off x="2836863" y="3813175"/>
            <a:ext cx="1289050" cy="760413"/>
            <a:chOff x="2838544" y="1704532"/>
            <a:chExt cx="1288776" cy="760476"/>
          </a:xfrm>
        </p:grpSpPr>
        <p:pic>
          <p:nvPicPr>
            <p:cNvPr id="8225" name="图片 114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2838544" y="170453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26" name="文本框 143"/>
            <p:cNvSpPr txBox="1"/>
            <p:nvPr/>
          </p:nvSpPr>
          <p:spPr>
            <a:xfrm rot="320718">
              <a:off x="3126773" y="1822017"/>
              <a:ext cx="1000547" cy="58361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32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汇聚</a:t>
              </a:r>
              <a:endParaRPr lang="zh-CN" altLang="en-US" sz="32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227" name="文本框 38"/>
          <p:cNvSpPr txBox="1"/>
          <p:nvPr/>
        </p:nvSpPr>
        <p:spPr>
          <a:xfrm>
            <a:off x="3817938" y="1258888"/>
            <a:ext cx="2598737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海底抓鱼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54"/>
          <p:cNvGrpSpPr/>
          <p:nvPr/>
        </p:nvGrpSpPr>
        <p:grpSpPr>
          <a:xfrm rot="305806">
            <a:off x="722313" y="3614738"/>
            <a:ext cx="1292225" cy="760412"/>
            <a:chOff x="3101378" y="1641662"/>
            <a:chExt cx="1291315" cy="760476"/>
          </a:xfrm>
        </p:grpSpPr>
        <p:pic>
          <p:nvPicPr>
            <p:cNvPr id="8229" name="图片 67"/>
            <p:cNvPicPr>
              <a:picLocks noChangeAspect="1"/>
            </p:cNvPicPr>
            <p:nvPr/>
          </p:nvPicPr>
          <p:blipFill>
            <a:blip r:embed="rId3"/>
            <a:srcRect l="48032" t="20470" b="37695"/>
            <a:stretch>
              <a:fillRect/>
            </a:stretch>
          </p:blipFill>
          <p:spPr>
            <a:xfrm>
              <a:off x="3101378" y="1641662"/>
              <a:ext cx="1180849" cy="7604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30" name="文本框 143"/>
            <p:cNvSpPr txBox="1"/>
            <p:nvPr/>
          </p:nvSpPr>
          <p:spPr>
            <a:xfrm rot="320718">
              <a:off x="3348975" y="1755972"/>
              <a:ext cx="1043718" cy="58361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32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雄伟</a:t>
              </a:r>
              <a:endParaRPr lang="zh-CN" altLang="en-US" sz="32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4"/>
          <p:cNvPicPr>
            <a:picLocks noChangeAspect="1"/>
          </p:cNvPicPr>
          <p:nvPr/>
        </p:nvPicPr>
        <p:blipFill>
          <a:blip r:embed="rId1"/>
          <a:srcRect b="5711"/>
          <a:stretch>
            <a:fillRect/>
          </a:stretch>
        </p:blipFill>
        <p:spPr>
          <a:xfrm>
            <a:off x="57150" y="773113"/>
            <a:ext cx="9144000" cy="51450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18" name="组合 18"/>
          <p:cNvGrpSpPr/>
          <p:nvPr/>
        </p:nvGrpSpPr>
        <p:grpSpPr>
          <a:xfrm>
            <a:off x="2146300" y="2409825"/>
            <a:ext cx="4789488" cy="603250"/>
            <a:chOff x="1649729" y="1498600"/>
            <a:chExt cx="4789275" cy="603250"/>
          </a:xfrm>
        </p:grpSpPr>
        <p:sp>
          <p:nvSpPr>
            <p:cNvPr id="6" name="矩形 5"/>
            <p:cNvSpPr/>
            <p:nvPr/>
          </p:nvSpPr>
          <p:spPr>
            <a:xfrm>
              <a:off x="1649729" y="1498600"/>
              <a:ext cx="4789275" cy="60325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0" name="TextBox 3"/>
            <p:cNvSpPr txBox="1"/>
            <p:nvPr/>
          </p:nvSpPr>
          <p:spPr>
            <a:xfrm>
              <a:off x="1716086" y="1516453"/>
              <a:ext cx="4718051" cy="5530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000" dirty="0">
                  <a:latin typeface="楷体" panose="02010609060101010101" pitchFamily="49" charset="-122"/>
                  <a:ea typeface="楷体" panose="02010609060101010101" pitchFamily="49" charset="-122"/>
                </a:rPr>
                <a:t>大自然有许多美妙的声音。</a:t>
              </a:r>
              <a:endPara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221" name="组合 11"/>
          <p:cNvGrpSpPr/>
          <p:nvPr/>
        </p:nvGrpSpPr>
        <p:grpSpPr>
          <a:xfrm>
            <a:off x="347663" y="3514725"/>
            <a:ext cx="2605087" cy="1135063"/>
            <a:chOff x="391372" y="2914650"/>
            <a:chExt cx="2605827" cy="1134278"/>
          </a:xfrm>
        </p:grpSpPr>
        <p:sp>
          <p:nvSpPr>
            <p:cNvPr id="7" name="矩形 6"/>
            <p:cNvSpPr/>
            <p:nvPr/>
          </p:nvSpPr>
          <p:spPr>
            <a:xfrm>
              <a:off x="507292" y="2914650"/>
              <a:ext cx="2450209" cy="113427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3" name="TextBox 3"/>
            <p:cNvSpPr txBox="1"/>
            <p:nvPr/>
          </p:nvSpPr>
          <p:spPr>
            <a:xfrm>
              <a:off x="391372" y="2977660"/>
              <a:ext cx="2605827" cy="10140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000" dirty="0">
                  <a:latin typeface="楷体" panose="02010609060101010101" pitchFamily="49" charset="-122"/>
                  <a:ea typeface="楷体" panose="02010609060101010101" pitchFamily="49" charset="-122"/>
                </a:rPr>
                <a:t>    风，是大自然的音乐家。</a:t>
              </a:r>
              <a:endPara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205163" y="3514725"/>
            <a:ext cx="2667000" cy="1135063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53150" y="3514725"/>
            <a:ext cx="2505075" cy="1135063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1" name="直接连接符 20"/>
          <p:cNvCxnSpPr>
            <a:stCxn id="6" idx="2"/>
            <a:endCxn id="7" idx="0"/>
          </p:cNvCxnSpPr>
          <p:nvPr/>
        </p:nvCxnSpPr>
        <p:spPr>
          <a:xfrm flipH="1">
            <a:off x="1687513" y="3013075"/>
            <a:ext cx="2854325" cy="5016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6" idx="2"/>
            <a:endCxn id="14" idx="0"/>
          </p:cNvCxnSpPr>
          <p:nvPr/>
        </p:nvCxnSpPr>
        <p:spPr>
          <a:xfrm flipH="1">
            <a:off x="4538663" y="3013075"/>
            <a:ext cx="3175" cy="5016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6" idx="2"/>
            <a:endCxn id="17" idx="0"/>
          </p:cNvCxnSpPr>
          <p:nvPr/>
        </p:nvCxnSpPr>
        <p:spPr>
          <a:xfrm>
            <a:off x="4541838" y="3013075"/>
            <a:ext cx="2863850" cy="5016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0" name="TextBox 3"/>
          <p:cNvSpPr txBox="1"/>
          <p:nvPr/>
        </p:nvSpPr>
        <p:spPr>
          <a:xfrm>
            <a:off x="3070225" y="3581400"/>
            <a:ext cx="2879725" cy="1014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水，也是大自然的音乐家。</a:t>
            </a:r>
            <a:endParaRPr lang="zh-CN" altLang="en-US" sz="3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3"/>
          <p:cNvSpPr txBox="1"/>
          <p:nvPr/>
        </p:nvSpPr>
        <p:spPr>
          <a:xfrm>
            <a:off x="6088063" y="3563938"/>
            <a:ext cx="2536825" cy="10144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动物是大自然的歌手。</a:t>
            </a:r>
            <a:endParaRPr lang="zh-CN" altLang="en-US" sz="3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3"/>
          <p:cNvSpPr txBox="1"/>
          <p:nvPr/>
        </p:nvSpPr>
        <p:spPr>
          <a:xfrm>
            <a:off x="469900" y="4710113"/>
            <a:ext cx="8139113" cy="12731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课文写了大自然中的风声、水声和动物的声音。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32" name="TextBox 5"/>
          <p:cNvSpPr txBox="1"/>
          <p:nvPr/>
        </p:nvSpPr>
        <p:spPr>
          <a:xfrm>
            <a:off x="503238" y="1006475"/>
            <a:ext cx="6577012" cy="730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zh-CN" sz="3200" dirty="0">
                <a:solidFill>
                  <a:srgbClr val="1552D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课文描绘了大自然的哪些声音？</a:t>
            </a:r>
            <a:endParaRPr lang="zh-CN" altLang="zh-CN" sz="3200" dirty="0">
              <a:solidFill>
                <a:srgbClr val="1552D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0"/>
      <p:bldP spid="28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t="10002" b="10219"/>
          <a:stretch>
            <a:fillRect/>
          </a:stretch>
        </p:blipFill>
        <p:spPr>
          <a:xfrm>
            <a:off x="1933575" y="-6350"/>
            <a:ext cx="5044440" cy="1277620"/>
          </a:xfrm>
          <a:prstGeom prst="ellipse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565" y="101600"/>
            <a:ext cx="8230235" cy="131634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fontAlgn="base"/>
            <a:r>
              <a:rPr lang="zh-CN" altLang="en-US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水之形乐团</a:t>
            </a:r>
            <a:endParaRPr lang="zh-CN" altLang="en-US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>
          <a:xfrm>
            <a:off x="457200" y="1271588"/>
            <a:ext cx="8229600" cy="4854575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/>
              <a:t>  </a:t>
            </a:r>
            <a:r>
              <a:rPr lang="zh-CN" altLang="en-US" b="1">
                <a:solidFill>
                  <a:srgbClr val="1D41D5"/>
                </a:solidFill>
              </a:rPr>
              <a:t>自由读文段，</a:t>
            </a:r>
            <a:r>
              <a:rPr lang="zh-CN" altLang="en-US" sz="3600" b="1">
                <a:solidFill>
                  <a:srgbClr val="1D41D5"/>
                </a:solidFill>
              </a:rPr>
              <a:t>小组合作</a:t>
            </a:r>
            <a:r>
              <a:rPr lang="zh-CN" altLang="en-US" b="1">
                <a:solidFill>
                  <a:srgbClr val="1D41D5"/>
                </a:solidFill>
              </a:rPr>
              <a:t>完成音乐家名片！</a:t>
            </a:r>
            <a:endParaRPr lang="en-US" altLang="zh-CN" b="1">
              <a:solidFill>
                <a:srgbClr val="1552D1"/>
              </a:solidFill>
            </a:endParaRPr>
          </a:p>
          <a:p>
            <a:pPr marL="0" indent="0">
              <a:buNone/>
            </a:pPr>
            <a:endParaRPr lang="en-US" altLang="zh-CN" b="1">
              <a:solidFill>
                <a:srgbClr val="1552D1"/>
              </a:solidFill>
            </a:endParaRPr>
          </a:p>
          <a:p>
            <a:pPr marL="0" indent="0">
              <a:buNone/>
            </a:pPr>
            <a:r>
              <a:rPr lang="en-US" altLang="zh-CN"/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是大自然的音乐家。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下雨的时候，他喜欢玩打击乐器。小雨滴敲敲打打，一场热闹的音乐会便开始了。滴滴答答……叮叮咚咚……所有的树林，树林里的每片树叶；所有的房子，房子的屋顶和窗户，都发出不同的声音。当小雨滴汇聚起来，他们便一起唱着歌：小溪淙淙地流向河流，河流潺潺地流向大海，大海哗啦啦地汹涌澎湃。从一首轻快的山中小曲，唱到波澜壮阔的海洋大合唱。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42"/>
            <a:ext cx="5130800" cy="114300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fontAlgn="base"/>
            <a:r>
              <a:rPr lang="zh-CN" altLang="en-US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音乐家名片</a:t>
            </a:r>
            <a:endParaRPr lang="zh-CN" altLang="en-US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1266" name="图片 3" descr="timg"/>
          <p:cNvPicPr>
            <a:picLocks noGrp="1" noChangeAspect="1"/>
          </p:cNvPicPr>
          <p:nvPr>
            <p:ph idx="1"/>
          </p:nvPr>
        </p:nvPicPr>
        <p:blipFill>
          <a:blip r:embed="rId1"/>
          <a:srcRect b="4861"/>
          <a:stretch>
            <a:fillRect/>
          </a:stretch>
        </p:blipFill>
        <p:spPr>
          <a:xfrm>
            <a:off x="365125" y="2011363"/>
            <a:ext cx="3913188" cy="3638550"/>
          </a:xfrm>
          <a:ln/>
        </p:spPr>
      </p:pic>
      <p:graphicFrame>
        <p:nvGraphicFramePr>
          <p:cNvPr id="5" name="表格 4"/>
          <p:cNvGraphicFramePr/>
          <p:nvPr/>
        </p:nvGraphicFramePr>
        <p:xfrm>
          <a:off x="923925" y="2628900"/>
          <a:ext cx="2609850" cy="2654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4925"/>
                <a:gridCol w="1304925"/>
              </a:tblGrid>
              <a:tr h="426720"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1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水之声乐团</a:t>
                      </a:r>
                      <a:endParaRPr lang="en-US" altLang="en-US" sz="2800" b="1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团员</a:t>
                      </a:r>
                      <a:endParaRPr lang="en-US" altLang="en-US" sz="2000" b="1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600" b="1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声音词</a:t>
                      </a:r>
                      <a:endParaRPr lang="zh-CN" altLang="en-US" sz="1600" b="1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8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5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5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9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5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5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9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5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5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9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5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5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5011738" y="1417638"/>
            <a:ext cx="4103687" cy="35385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小雨滴敲敲打打，一场热闹的音乐会便开始了。滴滴答答……叮叮咚咚……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小溪淙淙地流向河流，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河流潺潺地流向大海，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大海哗啦啦地汹涌澎湃。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90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338" y="4899025"/>
            <a:ext cx="954087" cy="1354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91" name="文本框 3"/>
          <p:cNvSpPr txBox="1"/>
          <p:nvPr/>
        </p:nvSpPr>
        <p:spPr>
          <a:xfrm>
            <a:off x="371475" y="1365250"/>
            <a:ext cx="21113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solidFill>
                  <a:srgbClr val="1D41D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小组合作</a:t>
            </a:r>
            <a:endParaRPr lang="zh-CN" altLang="en-US" sz="3200">
              <a:solidFill>
                <a:srgbClr val="1D41D5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42"/>
            <a:ext cx="5130800" cy="114300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fontAlgn="base"/>
            <a:r>
              <a:rPr lang="en-US" altLang="zh-CN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  </a:t>
            </a:r>
            <a:r>
              <a:rPr lang="zh-CN" altLang="en-US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音乐家名片</a:t>
            </a:r>
            <a:endParaRPr lang="zh-CN" altLang="en-US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2290" name="图片 3" descr="timg"/>
          <p:cNvPicPr>
            <a:picLocks noGrp="1" noChangeAspect="1"/>
          </p:cNvPicPr>
          <p:nvPr>
            <p:ph idx="1"/>
          </p:nvPr>
        </p:nvPicPr>
        <p:blipFill>
          <a:blip r:embed="rId1"/>
          <a:srcRect b="4861"/>
          <a:stretch>
            <a:fillRect/>
          </a:stretch>
        </p:blipFill>
        <p:spPr>
          <a:xfrm>
            <a:off x="719138" y="1279525"/>
            <a:ext cx="4868862" cy="4525963"/>
          </a:xfrm>
          <a:ln/>
        </p:spPr>
      </p:pic>
      <p:graphicFrame>
        <p:nvGraphicFramePr>
          <p:cNvPr id="5" name="表格 4"/>
          <p:cNvGraphicFramePr/>
          <p:nvPr/>
        </p:nvGraphicFramePr>
        <p:xfrm>
          <a:off x="1450975" y="2035175"/>
          <a:ext cx="3406775" cy="31829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3705"/>
                <a:gridCol w="1703705"/>
              </a:tblGrid>
              <a:tr h="393700"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1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水之声乐团</a:t>
                      </a:r>
                      <a:endParaRPr lang="en-US" altLang="en-US" sz="2800" b="1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937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团员</a:t>
                      </a:r>
                      <a:endParaRPr lang="en-US" altLang="en-US" sz="2000" b="1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600" b="1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声音词</a:t>
                      </a:r>
                      <a:endParaRPr lang="zh-CN" altLang="en-US" sz="1600" b="1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zh-CN" alt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小雨滴</a:t>
                      </a:r>
                      <a:endParaRPr lang="zh-CN" altLang="en-US" sz="18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滴滴答答</a:t>
                      </a:r>
                      <a:endParaRPr lang="zh-CN" altLang="en-US" sz="1800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zh-CN" alt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叮叮咚咚</a:t>
                      </a:r>
                      <a:r>
                        <a:rPr 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endParaRPr lang="en-US" altLang="en-US" sz="18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zh-CN" alt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小溪</a:t>
                      </a:r>
                      <a:endParaRPr lang="zh-CN" altLang="en-US" sz="18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zh-CN" alt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淙淙</a:t>
                      </a:r>
                      <a:endParaRPr lang="zh-CN" altLang="en-US" sz="18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zh-CN" alt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河流</a:t>
                      </a:r>
                      <a:endParaRPr lang="zh-CN" altLang="en-US" sz="18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zh-CN" alt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潺潺</a:t>
                      </a:r>
                      <a:endParaRPr lang="zh-CN" altLang="en-US" sz="18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zh-CN" alt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大海</a:t>
                      </a:r>
                      <a:endParaRPr lang="zh-CN" altLang="en-US" sz="18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zh-CN" altLang="en-US" sz="18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哗啦啦</a:t>
                      </a:r>
                      <a:endParaRPr lang="zh-CN" altLang="en-US" sz="18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5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5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132138" y="2708275"/>
            <a:ext cx="1512887" cy="2089150"/>
          </a:xfrm>
          <a:prstGeom prst="rect">
            <a:avLst/>
          </a:prstGeom>
          <a:noFill/>
          <a:ln w="412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86424" y="2533003"/>
            <a:ext cx="3550920" cy="15995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p>
            <a:pPr algn="ctr" fontAlgn="base"/>
            <a:r>
              <a:rPr lang="zh-CN" altLang="en-US" sz="3200" strike="noStrike" noProof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你还知道哪些</a:t>
            </a:r>
            <a:endParaRPr lang="zh-CN" altLang="en-US" sz="3200" strike="noStrike" noProof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algn="ctr" fontAlgn="base"/>
            <a:r>
              <a:rPr lang="zh-CN" altLang="en-US" sz="6600" strike="noStrike" noProof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拟声词？</a:t>
            </a:r>
            <a:endParaRPr lang="zh-CN" altLang="en-US" sz="6600" strike="noStrike" noProof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  <p:pic>
        <p:nvPicPr>
          <p:cNvPr id="12318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338" y="4899025"/>
            <a:ext cx="954087" cy="1354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矩形 1"/>
          <p:cNvSpPr/>
          <p:nvPr/>
        </p:nvSpPr>
        <p:spPr>
          <a:xfrm>
            <a:off x="642938" y="1143000"/>
            <a:ext cx="8072437" cy="23066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水，也是大自然的音乐家。下雨的时候，他喜欢玩打击乐器。小雨滴敲敲打打，一场热闹的音乐会便开始了。</a:t>
            </a:r>
            <a:r>
              <a:rPr lang="zh-CN" altLang="en-US" sz="24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滴滴答答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叮叮咚咚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所有的树林，树林里的每片树叶；所有的房子，房子的屋顶和窗户，都发出不同的声音。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19849" y="4102089"/>
            <a:ext cx="3241675" cy="2232660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2411730" y="-55895"/>
            <a:ext cx="2937510" cy="119889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7200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读一读</a:t>
            </a:r>
            <a:endParaRPr lang="zh-CN" altLang="en-US" sz="7200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 r="6816" b="22200"/>
          <a:stretch>
            <a:fillRect/>
          </a:stretch>
        </p:blipFill>
        <p:spPr>
          <a:xfrm>
            <a:off x="4906644" y="4031615"/>
            <a:ext cx="3315335" cy="2373630"/>
          </a:xfrm>
          <a:prstGeom prst="round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矩形 1"/>
          <p:cNvSpPr/>
          <p:nvPr/>
        </p:nvSpPr>
        <p:spPr>
          <a:xfrm>
            <a:off x="692150" y="671513"/>
            <a:ext cx="7942263" cy="2860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当小雨滴汇聚起来，他们便一起唱着歌：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小溪</a:t>
            </a:r>
            <a:r>
              <a:rPr lang="zh-CN" altLang="en-US" sz="2400" dirty="0">
                <a:solidFill>
                  <a:srgbClr val="0484B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淙淙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地流向河流，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河流</a:t>
            </a:r>
            <a:r>
              <a:rPr lang="zh-CN" altLang="en-US" sz="2400" dirty="0">
                <a:solidFill>
                  <a:srgbClr val="1552D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潺潺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地流向大海，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大海</a:t>
            </a:r>
            <a:r>
              <a:rPr lang="zh-CN" altLang="en-US" sz="2400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哗啦啦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地汹涌澎湃。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从一首</a:t>
            </a:r>
            <a:r>
              <a:rPr lang="zh-CN" altLang="en-US" sz="24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轻快的山中小曲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，唱到</a:t>
            </a:r>
            <a:r>
              <a:rPr lang="zh-CN" altLang="en-US" sz="24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波澜壮阔的海洋大合唱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8579" y="3857611"/>
            <a:ext cx="2438400" cy="1828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print"/>
          <a:srcRect t="12155" r="7813"/>
          <a:stretch>
            <a:fillRect/>
          </a:stretch>
        </p:blipFill>
        <p:spPr bwMode="auto">
          <a:xfrm>
            <a:off x="3247390" y="3787140"/>
            <a:ext cx="2607945" cy="17837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3" cstate="print"/>
          <a:srcRect b="5923"/>
          <a:stretch>
            <a:fillRect/>
          </a:stretch>
        </p:blipFill>
        <p:spPr bwMode="auto">
          <a:xfrm>
            <a:off x="6261100" y="3893185"/>
            <a:ext cx="2606040" cy="17576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341" name="TextBox 9"/>
          <p:cNvSpPr txBox="1"/>
          <p:nvPr/>
        </p:nvSpPr>
        <p:spPr>
          <a:xfrm>
            <a:off x="1143000" y="5786438"/>
            <a:ext cx="882650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淙淙地</a:t>
            </a:r>
            <a:endParaRPr lang="zh-CN" altLang="en-US" b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2" name="TextBox 10"/>
          <p:cNvSpPr txBox="1"/>
          <p:nvPr/>
        </p:nvSpPr>
        <p:spPr>
          <a:xfrm>
            <a:off x="4110038" y="5834063"/>
            <a:ext cx="882650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潺潺地</a:t>
            </a:r>
            <a:endParaRPr lang="zh-CN" altLang="en-US" b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3" name="TextBox 11"/>
          <p:cNvSpPr txBox="1"/>
          <p:nvPr/>
        </p:nvSpPr>
        <p:spPr>
          <a:xfrm>
            <a:off x="7081838" y="5834063"/>
            <a:ext cx="1114425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哗啦啦地</a:t>
            </a:r>
            <a:endParaRPr lang="zh-CN" altLang="en-US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1302</Words>
  <Application>WPS 演示</Application>
  <PresentationFormat>全屏显示(4:3)</PresentationFormat>
  <Paragraphs>196</Paragraphs>
  <Slides>16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楷体</vt:lpstr>
      <vt:lpstr>黑体</vt:lpstr>
      <vt:lpstr>Calibri</vt:lpstr>
      <vt:lpstr>方正喵呜体</vt:lpstr>
      <vt:lpstr>微软雅黑</vt:lpstr>
      <vt:lpstr>Arial Unicode MS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155</cp:revision>
  <dcterms:created xsi:type="dcterms:W3CDTF">2015-03-28T16:48:00Z</dcterms:created>
  <dcterms:modified xsi:type="dcterms:W3CDTF">2021-09-05T09:13:00Z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