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25"/>
  </p:handoutMasterIdLst>
  <p:sldIdLst>
    <p:sldId id="483" r:id="rId4"/>
    <p:sldId id="485" r:id="rId5"/>
    <p:sldId id="484" r:id="rId7"/>
    <p:sldId id="486" r:id="rId8"/>
    <p:sldId id="494" r:id="rId9"/>
    <p:sldId id="441" r:id="rId10"/>
    <p:sldId id="493" r:id="rId11"/>
    <p:sldId id="444" r:id="rId12"/>
    <p:sldId id="445" r:id="rId13"/>
    <p:sldId id="407" r:id="rId14"/>
    <p:sldId id="451" r:id="rId15"/>
    <p:sldId id="588" r:id="rId16"/>
    <p:sldId id="612" r:id="rId17"/>
    <p:sldId id="592" r:id="rId18"/>
    <p:sldId id="591" r:id="rId19"/>
    <p:sldId id="595" r:id="rId20"/>
    <p:sldId id="613" r:id="rId21"/>
    <p:sldId id="600" r:id="rId22"/>
    <p:sldId id="601" r:id="rId23"/>
    <p:sldId id="602" r:id="rId24"/>
  </p:sldIdLst>
  <p:sldSz cx="12192000" cy="6858000"/>
  <p:notesSz cx="6858000" cy="9144000"/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5pPr>
    <a:lvl6pPr marL="22860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6pPr>
    <a:lvl7pPr marL="27432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7pPr>
    <a:lvl8pPr marL="32004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8pPr>
    <a:lvl9pPr marL="36576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2CFBC"/>
    <a:srgbClr val="E5472E"/>
    <a:srgbClr val="FF3300"/>
    <a:srgbClr val="EA2D49"/>
    <a:srgbClr val="232227"/>
    <a:srgbClr val="2D3E52"/>
    <a:srgbClr val="3A506A"/>
    <a:srgbClr val="F83F08"/>
    <a:srgbClr val="3D6C6D"/>
    <a:srgbClr val="E44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89" d="100"/>
          <a:sy n="89" d="100"/>
        </p:scale>
        <p:origin x="-570" y="-96"/>
      </p:cViewPr>
      <p:guideLst>
        <p:guide orient="horz" pos="211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2" cy="72002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415B87AE-1E68-401F-B095-6EC937D9C84D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685800"/>
            <a:r>
              <a:rPr lang="zh-CN" altLang="en-US"/>
              <a:t>第二级</a:t>
            </a:r>
            <a:endParaRPr lang="zh-CN" altLang="en-US"/>
          </a:p>
          <a:p>
            <a:pPr lvl="2" indent="1371600"/>
            <a:r>
              <a:rPr lang="zh-CN" altLang="en-US"/>
              <a:t>第三级</a:t>
            </a:r>
            <a:endParaRPr lang="zh-CN" altLang="en-US"/>
          </a:p>
          <a:p>
            <a:pPr lvl="3" indent="2057400"/>
            <a:r>
              <a:rPr lang="zh-CN" altLang="en-US"/>
              <a:t>第四级</a:t>
            </a:r>
            <a:endParaRPr lang="zh-CN" altLang="en-US"/>
          </a:p>
          <a:p>
            <a:pPr lvl="4" indent="27432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5ADBB0C9-B4B5-4981-8185-40C817E1AF7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 Light" panose="020B0502040204020203" pitchFamily="34" charset="-122"/>
              </a:rPr>
            </a:fld>
            <a:endParaRPr lang="zh-CN" altLang="en-US" sz="1200">
              <a:latin typeface="Arial" panose="020B060402020202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800" y="111125"/>
            <a:ext cx="960438" cy="687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2E2571EF-282A-47A1-AFBD-85FF57F4AD5F}" type="datetimeFigureOut">
              <a:rPr lang="zh-CN" altLang="en-US" strike="noStrike" noProof="1">
                <a:latin typeface="+mn-lt"/>
                <a:ea typeface="+mn-ea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993D1EFB-0EDD-4D06-9F51-78CC25D1BFCC}" type="slidenum">
              <a:rPr lang="zh-CN" altLang="en-US" strike="noStrike" noProof="1">
                <a:latin typeface="+mn-lt"/>
                <a:ea typeface="+mn-ea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</p:spTree>
  </p:cSld>
  <p:clrMapOvr>
    <a:masterClrMapping/>
  </p:clrMapOvr>
  <p:transition spd="slow" advTm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1229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3662" y="-7937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9985375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5" y="136525"/>
            <a:ext cx="2446338" cy="281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3" name="PA_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740900" y="136525"/>
            <a:ext cx="2446338" cy="2817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01600"/>
            <a:ext cx="3898900" cy="449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8293100" y="2474913"/>
            <a:ext cx="3898900" cy="449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3662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9985375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6263" y="665163"/>
            <a:ext cx="11039475" cy="578008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800" strike="noStrike" noProof="1"/>
          </a:p>
        </p:txBody>
      </p:sp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3662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9985375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89313" y="5562600"/>
            <a:ext cx="48768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DD615DFD-8505-4C7B-90FE-F45A3565472F}" type="datetimeFigureOut">
              <a:rPr lang="zh-CN" altLang="en-US" sz="135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27406F3C-FA24-4A80-8CD4-EE5698C541FD}" type="slidenum">
              <a:rPr lang="zh-CN" altLang="en-US" sz="135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01638" y="6245225"/>
            <a:ext cx="3052763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763" cy="476250"/>
          </a:xfrm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 spd="slow" advTm="0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jpeg"/><Relationship Id="rId2" Type="http://schemas.openxmlformats.org/officeDocument/2006/relationships/slide" Target="slide11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12.xml"/><Relationship Id="rId8" Type="http://schemas.openxmlformats.org/officeDocument/2006/relationships/slide" Target="slide15.xml"/><Relationship Id="rId7" Type="http://schemas.openxmlformats.org/officeDocument/2006/relationships/image" Target="../media/image26.emf"/><Relationship Id="rId6" Type="http://schemas.openxmlformats.org/officeDocument/2006/relationships/slide" Target="slide14.xml"/><Relationship Id="rId5" Type="http://schemas.openxmlformats.org/officeDocument/2006/relationships/image" Target="../media/image25.png"/><Relationship Id="rId4" Type="http://schemas.openxmlformats.org/officeDocument/2006/relationships/image" Target="../media/image23.jpeg"/><Relationship Id="rId3" Type="http://schemas.openxmlformats.org/officeDocument/2006/relationships/slide" Target="slide19.xml"/><Relationship Id="rId2" Type="http://schemas.openxmlformats.org/officeDocument/2006/relationships/image" Target="../media/image24.png"/><Relationship Id="rId14" Type="http://schemas.openxmlformats.org/officeDocument/2006/relationships/slideLayout" Target="../slideLayouts/slideLayout12.xml"/><Relationship Id="rId13" Type="http://schemas.openxmlformats.org/officeDocument/2006/relationships/slide" Target="slide10.xml"/><Relationship Id="rId12" Type="http://schemas.openxmlformats.org/officeDocument/2006/relationships/image" Target="../media/image27.png"/><Relationship Id="rId11" Type="http://schemas.openxmlformats.org/officeDocument/2006/relationships/slide" Target="slide16.xml"/><Relationship Id="rId10" Type="http://schemas.openxmlformats.org/officeDocument/2006/relationships/slide" Target="slide18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slide" Target="slide1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3.jpeg"/><Relationship Id="rId3" Type="http://schemas.openxmlformats.org/officeDocument/2006/relationships/slide" Target="slide1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jpeg"/><Relationship Id="rId2" Type="http://schemas.openxmlformats.org/officeDocument/2006/relationships/slide" Target="slide11.xml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jpeg"/><Relationship Id="rId2" Type="http://schemas.openxmlformats.org/officeDocument/2006/relationships/slide" Target="slide11.xml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3.jpeg"/><Relationship Id="rId3" Type="http://schemas.openxmlformats.org/officeDocument/2006/relationships/slide" Target="slide10.xml"/><Relationship Id="rId2" Type="http://schemas.openxmlformats.org/officeDocument/2006/relationships/image" Target="../media/image3.pn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slide" Target="slide4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image" Target="../media/image19.png"/><Relationship Id="rId2" Type="http://schemas.openxmlformats.org/officeDocument/2006/relationships/slide" Target="slide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20.png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225" y="684213"/>
            <a:ext cx="2584450" cy="1581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 flipV="1">
            <a:off x="4699000" y="1555750"/>
            <a:ext cx="3097213" cy="30163"/>
          </a:xfrm>
          <a:prstGeom prst="straightConnector1">
            <a:avLst/>
          </a:prstGeom>
          <a:ln w="127000" cmpd="sng">
            <a:solidFill>
              <a:schemeClr val="accent1">
                <a:shade val="50000"/>
                <a:alpha val="98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710801" y="579746"/>
            <a:ext cx="2037717" cy="21945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父</a:t>
            </a:r>
            <a:endParaRPr lang="zh-CN" altLang="en-US" sz="13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5" name="图片 4" descr="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038" y="2898775"/>
            <a:ext cx="2500312" cy="1562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 flipV="1">
            <a:off x="4603750" y="3632200"/>
            <a:ext cx="3097213" cy="30163"/>
          </a:xfrm>
          <a:prstGeom prst="straightConnector1">
            <a:avLst/>
          </a:prstGeom>
          <a:ln w="127000" cmpd="sng">
            <a:solidFill>
              <a:schemeClr val="accent1">
                <a:shade val="50000"/>
                <a:alpha val="98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626350" y="2599046"/>
            <a:ext cx="2191385" cy="21945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林</a:t>
            </a:r>
            <a:endParaRPr lang="zh-CN" altLang="en-US" sz="13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图片 7" descr="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788" y="5099050"/>
            <a:ext cx="2574925" cy="1387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箭头连接符 8"/>
          <p:cNvCxnSpPr/>
          <p:nvPr/>
        </p:nvCxnSpPr>
        <p:spPr>
          <a:xfrm flipV="1">
            <a:off x="4538663" y="5640388"/>
            <a:ext cx="3095625" cy="31750"/>
          </a:xfrm>
          <a:prstGeom prst="straightConnector1">
            <a:avLst/>
          </a:prstGeom>
          <a:ln w="127000" cmpd="sng">
            <a:solidFill>
              <a:schemeClr val="accent1">
                <a:shade val="50000"/>
                <a:alpha val="98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28249" y="4415146"/>
            <a:ext cx="2115185" cy="21945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鸟</a:t>
            </a:r>
            <a:endParaRPr lang="zh-CN" altLang="en-US" sz="13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38740" y="1256016"/>
            <a:ext cx="1466844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父亲</a:t>
            </a:r>
            <a:endParaRPr lang="zh-CN" altLang="en-US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92385" y="3255644"/>
            <a:ext cx="1466850" cy="8229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树林</a:t>
            </a:r>
            <a:endParaRPr lang="zh-CN" altLang="en-US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1537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3662" y="-7937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985375" y="0"/>
            <a:ext cx="2368550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6"/>
          <p:cNvSpPr txBox="1"/>
          <p:nvPr/>
        </p:nvSpPr>
        <p:spPr>
          <a:xfrm>
            <a:off x="1254125" y="2039938"/>
            <a:ext cx="10044113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楷体_GB2312" charset="-122"/>
              </a:rPr>
              <a:t>父亲</a:t>
            </a:r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一生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最喜欢</a:t>
            </a:r>
            <a:r>
              <a:rPr lang="zh-CN" altLang="en-US" sz="5400" b="1" dirty="0">
                <a:latin typeface="Arial" panose="020B0604020202020204" pitchFamily="34" charset="0"/>
                <a:ea typeface="楷体_GB2312" charset="-122"/>
              </a:rPr>
              <a:t>树林和</a:t>
            </a:r>
            <a:r>
              <a:rPr lang="zh-CN" altLang="en-US" sz="5400" b="1" dirty="0">
                <a:latin typeface="Arial" panose="020B0604020202020204" pitchFamily="34" charset="0"/>
                <a:ea typeface="楷体_GB2312" charset="-122"/>
                <a:sym typeface="微软雅黑 Light" panose="020B0502040204020203" pitchFamily="34" charset="-122"/>
              </a:rPr>
              <a:t>歌</a:t>
            </a:r>
            <a:r>
              <a:rPr lang="zh-CN" altLang="en-US" sz="5400" b="1" dirty="0">
                <a:latin typeface="Arial" panose="020B0604020202020204" pitchFamily="34" charset="0"/>
                <a:ea typeface="楷体_GB2312" charset="-122"/>
              </a:rPr>
              <a:t>唱的鸟。</a:t>
            </a:r>
            <a:endParaRPr lang="zh-CN" altLang="en-US" sz="5400" b="1" dirty="0"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108552" name="Rectangle 8"/>
          <p:cNvSpPr/>
          <p:nvPr/>
        </p:nvSpPr>
        <p:spPr>
          <a:xfrm>
            <a:off x="1341438" y="3887788"/>
            <a:ext cx="2708275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/>
            <a:r>
              <a:rPr lang="zh-CN" altLang="en-US" sz="6600" b="1" strike="noStrike" noProof="1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中心句</a:t>
            </a:r>
            <a:endParaRPr lang="zh-CN" altLang="en-US" sz="6600" b="1" strike="noStrike" noProof="1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8553" name="AutoShape 9"/>
          <p:cNvSpPr/>
          <p:nvPr/>
        </p:nvSpPr>
        <p:spPr>
          <a:xfrm>
            <a:off x="781050" y="2889250"/>
            <a:ext cx="560388" cy="1522413"/>
          </a:xfrm>
          <a:prstGeom prst="curvedRightArrow">
            <a:avLst>
              <a:gd name="adj1" fmla="val 16096"/>
              <a:gd name="adj2" fmla="val 52723"/>
              <a:gd name="adj3" fmla="val 33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0" name="组合 1"/>
          <p:cNvGrpSpPr/>
          <p:nvPr/>
        </p:nvGrpSpPr>
        <p:grpSpPr>
          <a:xfrm>
            <a:off x="428625" y="195263"/>
            <a:ext cx="3213100" cy="714375"/>
            <a:chOff x="676" y="235"/>
            <a:chExt cx="5060" cy="1125"/>
          </a:xfrm>
        </p:grpSpPr>
        <p:pic>
          <p:nvPicPr>
            <p:cNvPr id="29701" name="图片 9" descr="PPT图标紫色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>
            <a:xfrm>
              <a:off x="676" y="235"/>
              <a:ext cx="5060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2" name="TextBox 76"/>
            <p:cNvSpPr txBox="1"/>
            <p:nvPr/>
          </p:nvSpPr>
          <p:spPr>
            <a:xfrm>
              <a:off x="676" y="247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ea typeface="微软雅黑 Light" panose="020B0502040204020203" pitchFamily="34" charset="-122"/>
                  <a:sym typeface="Arial" panose="020B0604020202020204" pitchFamily="34" charset="0"/>
                </a:rPr>
                <a:t>课文解读</a:t>
              </a:r>
              <a:endParaRPr lang="zh-CN" altLang="en-US" sz="4000" b="1" dirty="0">
                <a:latin typeface="Arial" panose="020B0604020202020204" pitchFamily="34" charset="0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9703" name="Picture 2" descr="http://pic2.ooopic.com/13/36/99/35b1OOOPIC7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5150" y="4122738"/>
            <a:ext cx="2097088" cy="225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108552" grpId="0"/>
      <p:bldP spid="1085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3" name="图片 2"/>
          <p:cNvPicPr>
            <a:picLocks noChangeAspect="1"/>
          </p:cNvPicPr>
          <p:nvPr/>
        </p:nvPicPr>
        <p:blipFill>
          <a:blip r:embed="rId2"/>
          <a:srcRect l="15730" t="29735" r="16031" b="17607"/>
          <a:stretch>
            <a:fillRect/>
          </a:stretch>
        </p:blipFill>
        <p:spPr>
          <a:xfrm>
            <a:off x="1387475" y="900113"/>
            <a:ext cx="9436100" cy="5480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2" descr="http://pic2.ooopic.com/13/36/99/35b1OOOPIC7e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3138" y="4533900"/>
            <a:ext cx="2097087" cy="2251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7"/>
          <p:cNvGrpSpPr/>
          <p:nvPr/>
        </p:nvGrpSpPr>
        <p:grpSpPr>
          <a:xfrm>
            <a:off x="546100" y="173038"/>
            <a:ext cx="2895600" cy="1779587"/>
            <a:chOff x="9580" y="2773"/>
            <a:chExt cx="4077" cy="2804"/>
          </a:xfrm>
        </p:grpSpPr>
        <p:pic>
          <p:nvPicPr>
            <p:cNvPr id="30725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-3840000">
              <a:off x="12410" y="2783"/>
              <a:ext cx="1257" cy="122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26" name="组合 26"/>
            <p:cNvGrpSpPr/>
            <p:nvPr/>
          </p:nvGrpSpPr>
          <p:grpSpPr>
            <a:xfrm>
              <a:off x="9580" y="2996"/>
              <a:ext cx="2895" cy="2581"/>
              <a:chOff x="9580" y="2996"/>
              <a:chExt cx="2895" cy="2581"/>
            </a:xfrm>
          </p:grpSpPr>
          <p:sp>
            <p:nvSpPr>
              <p:cNvPr id="21" name="爆炸形 1 20"/>
              <p:cNvSpPr/>
              <p:nvPr/>
            </p:nvSpPr>
            <p:spPr>
              <a:xfrm>
                <a:off x="9580" y="2996"/>
                <a:ext cx="2895" cy="2581"/>
              </a:xfrm>
              <a:prstGeom prst="irregularSeal1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30728" name="文本框 25"/>
              <p:cNvSpPr txBox="1"/>
              <p:nvPr/>
            </p:nvSpPr>
            <p:spPr>
              <a:xfrm>
                <a:off x="9949" y="3856"/>
                <a:ext cx="2135" cy="7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sym typeface="微软雅黑 Light" panose="020B0502040204020203" pitchFamily="34" charset="-122"/>
                  </a:rPr>
                  <a:t>判断正误</a:t>
                </a:r>
                <a:endParaRPr lang="zh-CN" altLang="en-US" sz="2400">
                  <a:latin typeface="楷体" panose="02010609060101010101" charset="-122"/>
                  <a:ea typeface="楷体" panose="02010609060101010101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2003425" y="2028825"/>
            <a:ext cx="834072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2.父亲对鸟的习性十分了解。</a:t>
            </a:r>
            <a:endParaRPr lang="zh-CN" altLang="en-US" sz="5400" b="1" dirty="0">
              <a:latin typeface="微软雅黑 Light" panose="020B0502040204020203" pitchFamily="34" charset="-122"/>
              <a:ea typeface="楷体_GB231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6750" y="2663825"/>
            <a:ext cx="7412038" cy="109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3.父亲很善于观察。</a:t>
            </a:r>
            <a:endParaRPr lang="zh-CN" altLang="en-US" sz="5400" b="1" dirty="0">
              <a:latin typeface="微软雅黑 Light" panose="020B0502040204020203" pitchFamily="34" charset="-122"/>
              <a:ea typeface="楷体_GB231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5325" y="3949700"/>
            <a:ext cx="710565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4.父亲热爱自然。</a:t>
            </a:r>
            <a:endParaRPr lang="zh-CN" altLang="en-US" sz="5400" b="1" dirty="0">
              <a:latin typeface="微软雅黑 Light" panose="020B0502040204020203" pitchFamily="34" charset="-122"/>
              <a:ea typeface="楷体_GB231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4538" y="4895850"/>
            <a:ext cx="756602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5.父亲曾经是个猎人。</a:t>
            </a:r>
            <a:endParaRPr lang="zh-CN" altLang="en-US" sz="5400" b="1" dirty="0">
              <a:latin typeface="微软雅黑 Light" panose="020B0502040204020203" pitchFamily="34" charset="-122"/>
              <a:ea typeface="楷体_GB231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1688" y="1052513"/>
            <a:ext cx="7170737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1.父亲一生最喜欢树林和鸟。</a:t>
            </a:r>
            <a:endParaRPr lang="zh-CN" altLang="en-US" sz="5400" b="1" dirty="0">
              <a:latin typeface="微软雅黑 Light" panose="020B0502040204020203" pitchFamily="34" charset="-122"/>
              <a:ea typeface="楷体_GB2312" charset="-122"/>
            </a:endParaRPr>
          </a:p>
        </p:txBody>
      </p:sp>
      <p:pic>
        <p:nvPicPr>
          <p:cNvPr id="10" name="图片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5588" y="2159000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3575" y="2203450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0500" y="306863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2088" y="4056063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5100" y="5119688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04613" y="2203450"/>
            <a:ext cx="539750" cy="46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双括号 15"/>
          <p:cNvSpPr/>
          <p:nvPr/>
        </p:nvSpPr>
        <p:spPr>
          <a:xfrm>
            <a:off x="9417050" y="1169988"/>
            <a:ext cx="974725" cy="461963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文本框 16"/>
          <p:cNvSpPr txBox="1"/>
          <p:nvPr/>
        </p:nvSpPr>
        <p:spPr>
          <a:xfrm>
            <a:off x="8340725" y="1120775"/>
            <a:ext cx="28876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√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63000" y="2127250"/>
            <a:ext cx="17319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√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5138" y="2976563"/>
            <a:ext cx="19288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√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10325" y="4079875"/>
            <a:ext cx="1930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√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53275" y="4965700"/>
            <a:ext cx="25146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×、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√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 ）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 descr="方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80563" y="1169988"/>
            <a:ext cx="808037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方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36113" y="2109788"/>
            <a:ext cx="8080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方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32688" y="2976563"/>
            <a:ext cx="8080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方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59613" y="4111625"/>
            <a:ext cx="8080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方块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7650" y="4979988"/>
            <a:ext cx="148272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75963" y="1244600"/>
            <a:ext cx="539750" cy="46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7" grpId="0"/>
      <p:bldP spid="18" grpId="0"/>
      <p:bldP spid="19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5129"/>
          <p:cNvSpPr txBox="1"/>
          <p:nvPr/>
        </p:nvSpPr>
        <p:spPr>
          <a:xfrm>
            <a:off x="371475" y="366713"/>
            <a:ext cx="11260138" cy="90868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 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父亲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突然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站定，朝幽深的雾蒙蒙的树林，上上下下地望了又望，用鼻子闻了又闻。</a:t>
            </a:r>
            <a:endParaRPr lang="zh-CN" altLang="en-US" sz="3600" b="1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林子里有不少鸟。</a:t>
            </a: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父亲喃喃着。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并没有看见一只鸟，并没有听到一声鸟叫。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我茫茫然地望着凝神静气的像树一般兀立的父亲。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+mn-ea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cs"/>
                <a:sym typeface="微软雅黑 Light" panose="020B0502040204020203" pitchFamily="34" charset="-122"/>
              </a:rPr>
              <a:t> 父亲指着一棵树的一根树枝对我说：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“看那里，没有风，叶子为什么在动？”</a:t>
            </a:r>
            <a:endParaRPr lang="en-US" altLang="zh-CN" sz="3600" b="1" noProof="1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 我仔细找，没有找到动着地那几片叶子。</a:t>
            </a:r>
            <a:endParaRPr lang="zh-CN" altLang="en-US" sz="4000" b="1" noProof="1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endParaRPr lang="zh-CN" altLang="en-US" sz="4000" b="1" noProof="1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 indent="720090">
              <a:spcBef>
                <a:spcPts val="0"/>
              </a:spcBef>
            </a:pPr>
            <a:endParaRPr lang="en-US" altLang="zh-CN" sz="4000" b="1" noProof="1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indent="720090">
              <a:spcBef>
                <a:spcPct val="50000"/>
              </a:spcBef>
            </a:pPr>
            <a:endParaRPr lang="zh-CN" altLang="en-US" sz="4000" b="1" noProof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zh-CN" altLang="en-US" sz="40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Oval 19"/>
          <p:cNvSpPr/>
          <p:nvPr/>
        </p:nvSpPr>
        <p:spPr>
          <a:xfrm>
            <a:off x="4667250" y="3181350"/>
            <a:ext cx="2306638" cy="898525"/>
          </a:xfrm>
          <a:prstGeom prst="ellipse">
            <a:avLst/>
          </a:prstGeom>
          <a:noFill/>
          <a:ln w="38100" cap="flat" cmpd="sng">
            <a:solidFill>
              <a:srgbClr val="3F772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Oval 19"/>
          <p:cNvSpPr/>
          <p:nvPr/>
        </p:nvSpPr>
        <p:spPr>
          <a:xfrm>
            <a:off x="6973888" y="3152775"/>
            <a:ext cx="3392487" cy="955675"/>
          </a:xfrm>
          <a:prstGeom prst="ellipse">
            <a:avLst/>
          </a:prstGeom>
          <a:noFill/>
          <a:ln w="38100" cap="flat" cmpd="sng">
            <a:solidFill>
              <a:srgbClr val="3F772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8" name="Picture 2" descr="http://pic2.ooopic.com/13/36/99/35b1OOOPIC7e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375" y="4643438"/>
            <a:ext cx="1814513" cy="194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88" y="-100012"/>
            <a:ext cx="1241425" cy="130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270000" y="1195388"/>
            <a:ext cx="25669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望了又望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6650" y="1195388"/>
            <a:ext cx="23844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闻了又闻</a:t>
            </a:r>
            <a:endParaRPr lang="zh-CN" altLang="en-US" sz="3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92900" y="1882775"/>
            <a:ext cx="20272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喃喃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79550" y="3908425"/>
            <a:ext cx="9707563" cy="20638"/>
          </a:xfrm>
          <a:prstGeom prst="line">
            <a:avLst/>
          </a:prstGeom>
          <a:ln w="31750">
            <a:solidFill>
              <a:srgbClr val="F83F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t="9172"/>
          <a:stretch>
            <a:fillRect/>
          </a:stretch>
        </p:blipFill>
        <p:spPr>
          <a:xfrm>
            <a:off x="1664335" y="829944"/>
            <a:ext cx="3766185" cy="2121533"/>
          </a:xfrm>
          <a:prstGeom prst="flowChartProcess">
            <a:avLst/>
          </a:prstGeom>
        </p:spPr>
      </p:pic>
      <p:sp>
        <p:nvSpPr>
          <p:cNvPr id="33794" name="文本框 1"/>
          <p:cNvSpPr txBox="1"/>
          <p:nvPr/>
        </p:nvSpPr>
        <p:spPr>
          <a:xfrm>
            <a:off x="260350" y="4248150"/>
            <a:ext cx="619918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这是一串 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的     的葡萄。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357438" y="4700588"/>
            <a:ext cx="912813" cy="1905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98900" y="4679950"/>
            <a:ext cx="912813" cy="20638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b="5234"/>
          <a:stretch>
            <a:fillRect/>
          </a:stretch>
        </p:blipFill>
        <p:spPr>
          <a:xfrm>
            <a:off x="7273925" y="819785"/>
            <a:ext cx="3977640" cy="2142490"/>
          </a:xfrm>
          <a:prstGeom prst="flowChartProcess">
            <a:avLst/>
          </a:prstGeom>
        </p:spPr>
      </p:pic>
      <p:sp>
        <p:nvSpPr>
          <p:cNvPr id="33798" name="文本框 6"/>
          <p:cNvSpPr txBox="1"/>
          <p:nvPr/>
        </p:nvSpPr>
        <p:spPr>
          <a:xfrm>
            <a:off x="6746875" y="4248150"/>
            <a:ext cx="503078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这是           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907338" y="4719638"/>
            <a:ext cx="3163888" cy="206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800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>
          <a:xfrm>
            <a:off x="39688" y="5400675"/>
            <a:ext cx="2070100" cy="196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>
          <a:xfrm>
            <a:off x="1336675" y="5607050"/>
            <a:ext cx="2452688" cy="232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5888" y="77788"/>
            <a:ext cx="1549400" cy="1735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Picture 2" descr="http://pic2.ooopic.com/13/36/99/35b1OOOPIC7e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58425" y="4894263"/>
            <a:ext cx="1814513" cy="1947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5129"/>
          <p:cNvSpPr txBox="1"/>
          <p:nvPr/>
        </p:nvSpPr>
        <p:spPr>
          <a:xfrm>
            <a:off x="650875" y="625475"/>
            <a:ext cx="10160000" cy="89582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“还有鸟味。”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父亲轻声说，他生怕惊动鸟。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我只闻到浓浓的苦苦的草木气息，没有闻到什么鸟的气味。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  <a:cs typeface="+mn-ea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“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鸟也有气味？</a:t>
            </a: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”</a:t>
            </a:r>
            <a:endParaRPr lang="en-US" altLang="zh-CN" sz="3600" b="1" noProof="1">
              <a:latin typeface="楷体" panose="02010609060101010101" charset="-122"/>
              <a:ea typeface="楷体" panose="02010609060101010101" charset="-122"/>
              <a:cs typeface="+mn-ea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“有。树林里过夜的鸟总是一群群的，羽毛焐得热腾腾的。</a:t>
            </a:r>
            <a:endParaRPr lang="en-US" altLang="zh-CN" sz="3600" b="1" noProof="1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“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  <a:sym typeface="微软雅黑 Light" panose="020B0502040204020203" pitchFamily="34" charset="-122"/>
              </a:rPr>
              <a:t>黎明时，所有的鸟都抖动着羽毛，要抖净露水和湿气。</a:t>
            </a:r>
            <a:endParaRPr lang="en-US" altLang="zh-CN" sz="3600" b="1" noProof="1">
              <a:latin typeface="楷体" panose="02010609060101010101" charset="-122"/>
              <a:ea typeface="楷体" panose="02010609060101010101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endParaRPr lang="en-US" altLang="zh-CN" sz="4000" b="1" noProof="1">
              <a:latin typeface="楷体" panose="02010609060101010101" charset="-122"/>
              <a:ea typeface="楷体" panose="02010609060101010101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endParaRPr lang="en-US" altLang="zh-CN" sz="4000" b="1" noProof="1">
              <a:latin typeface="楷体" panose="02010609060101010101" charset="-122"/>
              <a:ea typeface="楷体" panose="02010609060101010101" charset="-122"/>
              <a:cs typeface="+mn-ea"/>
              <a:sym typeface="微软雅黑 Light" panose="020B0502040204020203" pitchFamily="34" charset="-122"/>
            </a:endParaRPr>
          </a:p>
          <a:p>
            <a:pPr indent="828040">
              <a:lnSpc>
                <a:spcPts val="5500"/>
              </a:lnSpc>
              <a:spcBef>
                <a:spcPts val="0"/>
              </a:spcBef>
            </a:pPr>
            <a:endParaRPr lang="en-US" altLang="zh-CN" sz="4000" b="1" noProof="1">
              <a:latin typeface="楷体" panose="02010609060101010101" charset="-122"/>
              <a:ea typeface="楷体" panose="02010609060101010101" charset="-122"/>
              <a:cs typeface="+mn-ea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en-US" altLang="zh-CN" sz="40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842" name="Picture 2" descr="http://pic2.ooopic.com/13/36/99/35b1OOOPIC7e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788" y="4659313"/>
            <a:ext cx="2095500" cy="225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212" y="-230187"/>
            <a:ext cx="1897062" cy="192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01288" y="-222250"/>
            <a:ext cx="1970087" cy="199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89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275" y="33338"/>
            <a:ext cx="1470025" cy="148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5129"/>
          <p:cNvSpPr txBox="1"/>
          <p:nvPr/>
        </p:nvSpPr>
        <p:spPr>
          <a:xfrm>
            <a:off x="231775" y="958850"/>
            <a:ext cx="11512550" cy="6800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“每一个张开的喙都舒畅的呼吸着，深深地呼吸着。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 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“鸟要准备唱歌了。”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    父亲和我坐在树林边，鸟真的唱了起来。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这是树林和鸟最快活的时刻。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父亲说。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 Light" panose="020B0502040204020203" pitchFamily="34" charset="-122"/>
              </a:rPr>
              <a:t>      我知道父亲此时也最快活。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     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楷体" panose="02010609060101010101" charset="-122"/>
              <a:ea typeface="楷体" panose="02010609060101010101" charset="-122"/>
              <a:sym typeface="微软雅黑 Light" panose="020B0502040204020203" pitchFamily="34" charset="-122"/>
            </a:endParaRPr>
          </a:p>
        </p:txBody>
      </p:sp>
      <p:pic>
        <p:nvPicPr>
          <p:cNvPr id="37892" name="Picture 2" descr="http://pic2.ooopic.com/13/36/99/35b1OOOPIC7e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1275" y="4640263"/>
            <a:ext cx="2097088" cy="225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885488" y="-25400"/>
            <a:ext cx="1468437" cy="148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5129"/>
          <p:cNvSpPr txBox="1"/>
          <p:nvPr/>
        </p:nvSpPr>
        <p:spPr>
          <a:xfrm>
            <a:off x="811213" y="688975"/>
            <a:ext cx="10445750" cy="430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过了几天，父亲对我说：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鸟最快活的时刻，飞离树枝的那一瞬间，最容易被猎人打中。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 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为什么？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我惊愕地问。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父亲说：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黎明时的鸟，翅膀潮湿，飞起来沉重。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  我真高兴，父亲不是猎人。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914" name="Picture 2" descr="http://pic2.ooopic.com/13/36/99/35b1OOOPIC7e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325" y="4513263"/>
            <a:ext cx="2097088" cy="225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013" y="5281613"/>
            <a:ext cx="48768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87041" descr="111728ikhahkktf96t1i7k"/>
          <p:cNvPicPr>
            <a:picLocks noChangeAspect="1"/>
          </p:cNvPicPr>
          <p:nvPr/>
        </p:nvPicPr>
        <p:blipFill>
          <a:blip r:embed="rId1"/>
          <a:srcRect r="348" b="6429"/>
          <a:stretch>
            <a:fillRect/>
          </a:stretch>
        </p:blipFill>
        <p:spPr>
          <a:xfrm>
            <a:off x="-19050" y="0"/>
            <a:ext cx="122301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87042"/>
          <p:cNvSpPr txBox="1"/>
          <p:nvPr/>
        </p:nvSpPr>
        <p:spPr>
          <a:xfrm>
            <a:off x="3287713" y="188913"/>
            <a:ext cx="7015162" cy="5761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楷体_GB2312" charset="-122"/>
              </a:rPr>
              <a:t>      </a:t>
            </a:r>
            <a:r>
              <a:rPr lang="zh-CN" altLang="en-US" sz="3200" dirty="0">
                <a:latin typeface="楷体_GB2312" charset="-122"/>
                <a:ea typeface="楷体_GB2312" charset="-122"/>
              </a:rPr>
              <a:t>树林里过夜的鸟总是一群，</a:t>
            </a:r>
            <a:endParaRPr lang="en-US" altLang="zh-CN" sz="320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羽毛焐得热腾腾的。</a:t>
            </a:r>
            <a:endParaRPr lang="en-US" altLang="zh-CN" sz="320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黎明时，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所有的鸟抖动着浑身的羽翎，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要抖净露水和湿气。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每一个张开的喙舒畅地呼吸着，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深深地呼吸着，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_GB2312" charset="-122"/>
                <a:ea typeface="楷体_GB2312" charset="-122"/>
              </a:rPr>
              <a:t>    鸟要准备唱歌了。</a:t>
            </a:r>
            <a:endParaRPr lang="zh-CN" altLang="en-US" sz="3200" dirty="0">
              <a:latin typeface="楷体_GB2312" charset="-122"/>
              <a:ea typeface="楷体_GB2312" charset="-122"/>
            </a:endParaRPr>
          </a:p>
        </p:txBody>
      </p:sp>
      <p:pic>
        <p:nvPicPr>
          <p:cNvPr id="39939" name="Picture 2" descr="http://pic2.ooopic.com/13/36/99/35b1OOOPIC7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1225" y="1436688"/>
            <a:ext cx="2097088" cy="2252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75780" descr="2011120316182913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313" y="1411288"/>
            <a:ext cx="9144000" cy="5084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文本框 75781"/>
          <p:cNvSpPr txBox="1"/>
          <p:nvPr/>
        </p:nvSpPr>
        <p:spPr>
          <a:xfrm>
            <a:off x="844550" y="404813"/>
            <a:ext cx="860425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  <a:ea typeface="楷体_GB2312" charset="-122"/>
              </a:rPr>
              <a:t>我真高兴</a:t>
            </a:r>
            <a:r>
              <a:rPr lang="zh-CN" altLang="en-US" sz="4800" dirty="0">
                <a:latin typeface="Arial" panose="020B0604020202020204" pitchFamily="34" charset="0"/>
                <a:ea typeface="楷体_GB2312" charset="-122"/>
              </a:rPr>
              <a:t>，</a:t>
            </a:r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父亲不是猎人。</a:t>
            </a:r>
            <a:endParaRPr lang="zh-CN" altLang="en-US" sz="6000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40963" name="日期占位符 1"/>
          <p:cNvSpPr>
            <a:spLocks noGrp="1"/>
          </p:cNvSpPr>
          <p:nvPr>
            <p:ph type="dt" sz="half" idx="4294967295"/>
          </p:nvPr>
        </p:nvSpPr>
        <p:spPr>
          <a:xfrm>
            <a:off x="1981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5pPr>
          </a:lstStyle>
          <a:p>
            <a:pPr lvl="0"/>
            <a:endParaRPr lang="zh-CN" altLang="en-US" sz="1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0964" name="Picture 2" descr="http://pic2.ooopic.com/13/36/99/35b1OOOPIC7e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5225" y="4468813"/>
            <a:ext cx="2095500" cy="2252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86017" descr="2012042414141707"/>
          <p:cNvPicPr>
            <a:picLocks noChangeAspect="1"/>
          </p:cNvPicPr>
          <p:nvPr/>
        </p:nvPicPr>
        <p:blipFill>
          <a:blip r:embed="rId1"/>
          <a:srcRect l="12206" t="6944" r="11406"/>
          <a:stretch>
            <a:fillRect/>
          </a:stretch>
        </p:blipFill>
        <p:spPr>
          <a:xfrm>
            <a:off x="-1587" y="-233362"/>
            <a:ext cx="12193587" cy="711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86018"/>
          <p:cNvSpPr txBox="1"/>
          <p:nvPr/>
        </p:nvSpPr>
        <p:spPr>
          <a:xfrm>
            <a:off x="3719513" y="1341438"/>
            <a:ext cx="6697662" cy="1722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楷体_GB2312" charset="-122"/>
              </a:rPr>
              <a:t>想一想，说一说：</a:t>
            </a:r>
            <a:endParaRPr lang="zh-CN" altLang="en-US" sz="3600" b="1" dirty="0">
              <a:latin typeface="Arial" panose="020B0604020202020204" pitchFamily="34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楷体_GB2312" charset="-122"/>
              </a:rPr>
              <a:t>父亲是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＿＿＿</a:t>
            </a:r>
            <a:r>
              <a:rPr lang="zh-CN" altLang="en-US" sz="4400" b="1" dirty="0">
                <a:latin typeface="Arial" panose="020B0604020202020204" pitchFamily="34" charset="0"/>
                <a:ea typeface="楷体_GB2312" charset="-122"/>
              </a:rPr>
              <a:t>的人。</a:t>
            </a:r>
            <a:endParaRPr lang="zh-CN" altLang="en-US" sz="4400" b="1" dirty="0">
              <a:latin typeface="Arial" panose="020B0604020202020204" pitchFamily="34" charset="0"/>
              <a:ea typeface="楷体_GB2312" charset="-122"/>
            </a:endParaRPr>
          </a:p>
        </p:txBody>
      </p:sp>
    </p:spTree>
  </p:cSld>
  <p:clrMapOvr>
    <a:masterClrMapping/>
  </p:clrMapOvr>
  <p:transition spd="slow" advTm="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PA_淘宝店chenying0907 54"/>
          <p:cNvSpPr txBox="1"/>
          <p:nvPr>
            <p:custDataLst>
              <p:tags r:id="rId1"/>
            </p:custDataLst>
          </p:nvPr>
        </p:nvSpPr>
        <p:spPr>
          <a:xfrm>
            <a:off x="2009775" y="2513013"/>
            <a:ext cx="8991600" cy="119856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22 父亲、树林和鸟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63492" descr="20131128074549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24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文本框 63493"/>
          <p:cNvSpPr txBox="1"/>
          <p:nvPr/>
        </p:nvSpPr>
        <p:spPr>
          <a:xfrm>
            <a:off x="1774825" y="188913"/>
            <a:ext cx="4826000" cy="618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美文赏读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楷体_GB2312" charset="-122"/>
              </a:rPr>
              <a:t>：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楷体_GB2312" charset="-122"/>
                <a:ea typeface="楷体_GB2312" charset="-122"/>
              </a:rPr>
              <a:t>   </a:t>
            </a: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《</a:t>
            </a:r>
            <a:r>
              <a:rPr lang="zh-CN" altLang="en-US" sz="4800" dirty="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海琴</a:t>
            </a: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》</a:t>
            </a:r>
            <a:endParaRPr lang="en-US" altLang="zh-CN" sz="4800">
              <a:solidFill>
                <a:srgbClr val="990099"/>
              </a:solidFill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 《</a:t>
            </a:r>
            <a:r>
              <a:rPr lang="zh-CN" altLang="en-US" sz="4800" dirty="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心灵的呼唤</a:t>
            </a: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》</a:t>
            </a:r>
            <a:r>
              <a:rPr lang="zh-CN" altLang="en-US" sz="4800" dirty="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4800" dirty="0">
              <a:solidFill>
                <a:srgbClr val="990099"/>
              </a:solidFill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 《</a:t>
            </a:r>
            <a:r>
              <a:rPr lang="zh-CN" altLang="en-US" sz="4800" dirty="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月夜和风筝</a:t>
            </a:r>
            <a:r>
              <a:rPr lang="en-US" altLang="zh-CN" sz="4800">
                <a:solidFill>
                  <a:srgbClr val="990099"/>
                </a:solidFill>
                <a:latin typeface="楷体_GB2312" charset="-122"/>
                <a:ea typeface="楷体_GB2312" charset="-122"/>
              </a:rPr>
              <a:t>》 </a:t>
            </a:r>
            <a:endParaRPr lang="en-US" altLang="zh-CN" sz="4800">
              <a:solidFill>
                <a:srgbClr val="990099"/>
              </a:solidFill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990099"/>
                </a:solidFill>
                <a:latin typeface="Arial" panose="020B0604020202020204" pitchFamily="34" charset="0"/>
                <a:ea typeface="楷体_GB2312" charset="-122"/>
              </a:rPr>
              <a:t> 《</a:t>
            </a:r>
            <a:r>
              <a:rPr lang="zh-CN" altLang="en-US" sz="4800" dirty="0">
                <a:solidFill>
                  <a:srgbClr val="990099"/>
                </a:solidFill>
                <a:latin typeface="Arial" panose="020B0604020202020204" pitchFamily="34" charset="0"/>
                <a:ea typeface="楷体_GB2312" charset="-122"/>
              </a:rPr>
              <a:t>少年与萤火虫</a:t>
            </a:r>
            <a:r>
              <a:rPr lang="en-US" altLang="zh-CN" sz="4800">
                <a:solidFill>
                  <a:srgbClr val="990099"/>
                </a:solidFill>
                <a:latin typeface="Arial" panose="020B0604020202020204" pitchFamily="34" charset="0"/>
                <a:ea typeface="楷体_GB2312" charset="-122"/>
              </a:rPr>
              <a:t>》</a:t>
            </a:r>
            <a:endParaRPr lang="en-US" altLang="zh-CN" sz="4800">
              <a:solidFill>
                <a:srgbClr val="990099"/>
              </a:solidFill>
              <a:latin typeface="Arial" panose="020B0604020202020204" pitchFamily="34" charset="0"/>
              <a:ea typeface="楷体_GB2312" charset="-122"/>
            </a:endParaRPr>
          </a:p>
          <a:p>
            <a:pPr>
              <a:spcBef>
                <a:spcPct val="50000"/>
              </a:spcBef>
            </a:pPr>
            <a:endParaRPr lang="zh-CN" altLang="en-US" sz="4800" dirty="0">
              <a:solidFill>
                <a:srgbClr val="990099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 spd="slow">
    <p:wheel spokes="4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3" y="-76200"/>
            <a:ext cx="12180887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116138" y="1042988"/>
            <a:ext cx="6553200" cy="6889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ctr"/>
          <a:p>
            <a:r>
              <a:rPr lang="zh-CN" altLang="zh-CN" dirty="0">
                <a:solidFill>
                  <a:srgbClr val="800000"/>
                </a:solidFill>
                <a:latin typeface="楷体" panose="02010609060101010101" charset="-122"/>
                <a:ea typeface="楷体" panose="02010609060101010101" charset="-122"/>
              </a:rPr>
              <a:t>初读课文，自主识字</a:t>
            </a:r>
            <a:endParaRPr lang="zh-CN" altLang="zh-CN" dirty="0">
              <a:solidFill>
                <a:srgbClr val="8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4294967295"/>
          </p:nvPr>
        </p:nvSpPr>
        <p:spPr>
          <a:xfrm>
            <a:off x="1539875" y="1731963"/>
            <a:ext cx="8985250" cy="27654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marL="514350" indent="-514350" defTabSz="685800" fontAlgn="base">
              <a:lnSpc>
                <a:spcPct val="14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1.读准字音。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defTabSz="685800" fontAlgn="base">
              <a:lnSpc>
                <a:spcPct val="14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2.读懂生字、词，边读边疏通。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defTabSz="685800" fontAlgn="base">
              <a:lnSpc>
                <a:spcPct val="14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3.运用多种形式读课文，难读的句子，先画停顿，再反复地读。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4294967295"/>
          </p:nvPr>
        </p:nvSpPr>
        <p:spPr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 spd="slow" advTm="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-114300"/>
            <a:ext cx="12182475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5"/>
          <p:cNvSpPr txBox="1"/>
          <p:nvPr/>
        </p:nvSpPr>
        <p:spPr>
          <a:xfrm>
            <a:off x="3048000" y="1066800"/>
            <a:ext cx="7775575" cy="336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7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黎明    一瞬间     猎人 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7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凝神静气 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舒畅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7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茫茫然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热腾腾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雾蒙蒙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 idx="12"/>
          </p:nvPr>
        </p:nvSpPr>
        <p:spPr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algn="r"/>
            <a:fld id="{9A0DB2DC-4C9A-4742-B13C-FB6460FD3503}" type="slidenum">
              <a:rPr lang="en-US" altLang="zh-CN" sz="1400" dirty="0">
                <a:latin typeface="Arial" panose="020B0604020202020204" pitchFamily="34" charset="0"/>
              </a:rPr>
            </a:fld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19460" name="矩形 6"/>
          <p:cNvSpPr/>
          <p:nvPr/>
        </p:nvSpPr>
        <p:spPr>
          <a:xfrm>
            <a:off x="5778500" y="3367088"/>
            <a:ext cx="309563" cy="1222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7"/>
          <p:cNvSpPr/>
          <p:nvPr/>
        </p:nvSpPr>
        <p:spPr>
          <a:xfrm>
            <a:off x="5930900" y="3519488"/>
            <a:ext cx="309563" cy="1222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017838" y="1384300"/>
            <a:ext cx="1225550" cy="617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901950" y="2398713"/>
            <a:ext cx="2489200" cy="965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7294563" y="3595688"/>
            <a:ext cx="1833563" cy="75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970213" y="3595688"/>
            <a:ext cx="1660525" cy="742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TextBox 21"/>
          <p:cNvSpPr txBox="1"/>
          <p:nvPr/>
        </p:nvSpPr>
        <p:spPr>
          <a:xfrm>
            <a:off x="3127375" y="819150"/>
            <a:ext cx="5889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</a:rPr>
              <a:t>lí</a:t>
            </a:r>
            <a:endParaRPr lang="en-US" altLang="zh-CN" sz="3200" dirty="0" err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9200" y="787400"/>
            <a:ext cx="99536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</a:rPr>
              <a:t>shùn</a:t>
            </a:r>
            <a:endParaRPr lang="en-US" altLang="zh-CN" sz="3200" dirty="0" err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15138" y="863600"/>
            <a:ext cx="79216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</a:rPr>
              <a:t>liè</a:t>
            </a:r>
            <a:endParaRPr lang="en-US" altLang="zh-CN" sz="3200" dirty="0" err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30"/>
          <p:cNvSpPr txBox="1"/>
          <p:nvPr/>
        </p:nvSpPr>
        <p:spPr>
          <a:xfrm>
            <a:off x="2982913" y="2028825"/>
            <a:ext cx="10175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  <a:sym typeface="微软雅黑 Light" panose="020B0502040204020203" pitchFamily="34" charset="-122"/>
              </a:rPr>
              <a:t>nín</a:t>
            </a:r>
            <a:r>
              <a:rPr lang="en-US" altLang="zh-CN" sz="3200" dirty="0" err="1">
                <a:latin typeface="Arial" panose="020B0604020202020204" pitchFamily="34" charset="0"/>
                <a:ea typeface="黑体" panose="02010609060101010101" charset="-122"/>
                <a:sym typeface="微软雅黑 Light" panose="020B0502040204020203" pitchFamily="34" charset="-122"/>
              </a:rPr>
              <a:t>ɡ</a:t>
            </a:r>
            <a:endParaRPr lang="zh-CN" altLang="en-US" sz="3200" dirty="0">
              <a:latin typeface="汉语拼音" pitchFamily="34" charset="0"/>
              <a:ea typeface="黑体" panose="0201060906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2025" y="2065338"/>
            <a:ext cx="12223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</a:rPr>
              <a:t>ch</a:t>
            </a:r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à</a:t>
            </a:r>
            <a:r>
              <a:rPr lang="en-US" altLang="zh-CN" sz="3200" dirty="0" err="1">
                <a:latin typeface="黑体" panose="02010609060101010101" charset="-122"/>
                <a:ea typeface="黑体" panose="02010609060101010101" charset="-122"/>
              </a:rPr>
              <a:t>n</a:t>
            </a:r>
            <a:r>
              <a:rPr lang="en-US" altLang="zh-CN" sz="3200" dirty="0" err="1">
                <a:latin typeface="Arial" panose="020B0604020202020204" pitchFamily="34" charset="0"/>
                <a:ea typeface="黑体" panose="02010609060101010101" charset="-122"/>
              </a:rPr>
              <a:t>ɡ</a:t>
            </a:r>
            <a:endParaRPr lang="en-US" altLang="zh-CN" sz="3200" dirty="0" err="1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31" grpId="0"/>
      <p:bldP spid="6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3" descr="KT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5075238"/>
            <a:ext cx="4711700" cy="434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组合 1"/>
          <p:cNvGrpSpPr/>
          <p:nvPr/>
        </p:nvGrpSpPr>
        <p:grpSpPr>
          <a:xfrm>
            <a:off x="1903413" y="993775"/>
            <a:ext cx="3235325" cy="3770313"/>
            <a:chOff x="7834" y="6745"/>
            <a:chExt cx="2625" cy="3075"/>
          </a:xfrm>
        </p:grpSpPr>
        <p:grpSp>
          <p:nvGrpSpPr>
            <p:cNvPr id="20483" name="组合 42"/>
            <p:cNvGrpSpPr/>
            <p:nvPr/>
          </p:nvGrpSpPr>
          <p:grpSpPr>
            <a:xfrm>
              <a:off x="7834" y="7053"/>
              <a:ext cx="2625" cy="2635"/>
              <a:chOff x="-5903907" y="1091591"/>
              <a:chExt cx="1970042" cy="1851124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-5903907" y="1091719"/>
                <a:ext cx="1969871" cy="1850996"/>
              </a:xfrm>
              <a:prstGeom prst="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cxnSp>
            <p:nvCxnSpPr>
              <p:cNvPr id="45" name="直接连接符 44"/>
              <p:cNvCxnSpPr>
                <a:stCxn id="44" idx="1"/>
                <a:endCxn id="44" idx="3"/>
              </p:cNvCxnSpPr>
              <p:nvPr/>
            </p:nvCxnSpPr>
            <p:spPr>
              <a:xfrm>
                <a:off x="-5903907" y="2046715"/>
                <a:ext cx="1970042" cy="0"/>
              </a:xfrm>
              <a:prstGeom prst="line">
                <a:avLst/>
              </a:prstGeom>
              <a:noFill/>
              <a:ln>
                <a:solidFill>
                  <a:srgbClr val="0000F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stCxn id="44" idx="0"/>
                <a:endCxn id="44" idx="2"/>
              </p:cNvCxnSpPr>
              <p:nvPr/>
            </p:nvCxnSpPr>
            <p:spPr>
              <a:xfrm>
                <a:off x="-4918643" y="1091591"/>
                <a:ext cx="0" cy="1851072"/>
              </a:xfrm>
              <a:prstGeom prst="line">
                <a:avLst/>
              </a:prstGeom>
              <a:noFill/>
              <a:ln>
                <a:solidFill>
                  <a:srgbClr val="0000F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87" name="TextBox 23"/>
            <p:cNvSpPr txBox="1"/>
            <p:nvPr/>
          </p:nvSpPr>
          <p:spPr>
            <a:xfrm>
              <a:off x="7899" y="6745"/>
              <a:ext cx="2375" cy="30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3900" b="1" dirty="0">
                  <a:latin typeface="楷体" panose="02010609060101010101" charset="-122"/>
                  <a:ea typeface="楷体" panose="02010609060101010101" charset="-122"/>
                </a:rPr>
                <a:t>雾</a:t>
              </a:r>
              <a:endParaRPr lang="zh-CN" altLang="en-US" sz="239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0488" name="文本框 1"/>
          <p:cNvSpPr txBox="1"/>
          <p:nvPr/>
        </p:nvSpPr>
        <p:spPr>
          <a:xfrm>
            <a:off x="5729288" y="1447800"/>
            <a:ext cx="4759325" cy="2835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一看结构</a:t>
            </a:r>
            <a:endParaRPr lang="zh-CN" altLang="en-US" sz="6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二看宽窄</a:t>
            </a:r>
            <a:endParaRPr lang="zh-CN" altLang="en-US" sz="6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三看关键笔</a:t>
            </a:r>
            <a:endParaRPr lang="zh-CN" altLang="en-US" sz="6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8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1600"/>
            <a:ext cx="3898900" cy="449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8264525" y="2465388"/>
            <a:ext cx="3898900" cy="4494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275" y="4154488"/>
            <a:ext cx="2278063" cy="227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920750"/>
            <a:ext cx="4506913" cy="305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2"/>
          <a:srcRect b="7161"/>
          <a:stretch>
            <a:fillRect/>
          </a:stretch>
        </p:blipFill>
        <p:spPr>
          <a:xfrm>
            <a:off x="5613400" y="920750"/>
            <a:ext cx="5851525" cy="305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t="5559" b="14500"/>
          <a:stretch>
            <a:fillRect/>
          </a:stretch>
        </p:blipFill>
        <p:spPr>
          <a:xfrm>
            <a:off x="6902450" y="4117975"/>
            <a:ext cx="4206875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2538" y="4295775"/>
            <a:ext cx="2395537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>
                <a:solidFill>
                  <a:srgbClr val="626B1A"/>
                </a:solidFill>
                <a:latin typeface="汉仪中楷简" charset="-122"/>
                <a:ea typeface="汉仪中楷简" charset="-122"/>
              </a:rPr>
              <a:t>黎明</a:t>
            </a:r>
            <a:endParaRPr lang="zh-CN" altLang="en-US" sz="6000">
              <a:solidFill>
                <a:srgbClr val="626B1A"/>
              </a:solidFill>
              <a:latin typeface="汉仪中楷简" charset="-122"/>
              <a:ea typeface="汉仪中楷简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225" y="5310188"/>
            <a:ext cx="58705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>
                <a:latin typeface="汉仪中楷简" charset="-122"/>
                <a:ea typeface="汉仪中楷简" charset="-122"/>
              </a:rPr>
              <a:t>指天快亮或刚亮的时候</a:t>
            </a:r>
            <a:endParaRPr lang="zh-CN" altLang="en-US" sz="4400">
              <a:latin typeface="汉仪中楷简" charset="-122"/>
              <a:ea typeface="汉仪中楷简" charset="-122"/>
            </a:endParaRPr>
          </a:p>
        </p:txBody>
      </p:sp>
      <p:grpSp>
        <p:nvGrpSpPr>
          <p:cNvPr id="21510" name="组合 6"/>
          <p:cNvGrpSpPr/>
          <p:nvPr/>
        </p:nvGrpSpPr>
        <p:grpSpPr>
          <a:xfrm>
            <a:off x="428625" y="165100"/>
            <a:ext cx="3213100" cy="714375"/>
            <a:chOff x="676" y="235"/>
            <a:chExt cx="5060" cy="1125"/>
          </a:xfrm>
        </p:grpSpPr>
        <p:pic>
          <p:nvPicPr>
            <p:cNvPr id="21511" name="图片 9" descr="PPT图标紫色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1"/>
            <a:stretch>
              <a:fillRect/>
            </a:stretch>
          </p:blipFill>
          <p:spPr>
            <a:xfrm>
              <a:off x="676" y="235"/>
              <a:ext cx="5060" cy="1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2" name="TextBox 76"/>
            <p:cNvSpPr txBox="1"/>
            <p:nvPr/>
          </p:nvSpPr>
          <p:spPr>
            <a:xfrm>
              <a:off x="676" y="247"/>
              <a:ext cx="3632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000" b="1" dirty="0">
                  <a:latin typeface="Arial" panose="020B0604020202020204" pitchFamily="34" charset="0"/>
                  <a:ea typeface="微软雅黑 Light" panose="020B0502040204020203" pitchFamily="34" charset="-122"/>
                  <a:sym typeface="Arial" panose="020B0604020202020204" pitchFamily="34" charset="0"/>
                </a:rPr>
                <a:t>知识锦囊</a:t>
              </a:r>
              <a:endParaRPr lang="zh-CN" altLang="en-US" sz="4000" b="1" dirty="0">
                <a:latin typeface="Arial" panose="020B0604020202020204" pitchFamily="34" charset="0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6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/>
          <p:cNvPicPr>
            <a:picLocks noChangeAspect="1"/>
          </p:cNvPicPr>
          <p:nvPr/>
        </p:nvPicPr>
        <p:blipFill>
          <a:blip r:embed="rId1"/>
          <a:srcRect l="32404" t="6342" b="2715"/>
          <a:stretch>
            <a:fillRect/>
          </a:stretch>
        </p:blipFill>
        <p:spPr>
          <a:xfrm>
            <a:off x="782638" y="1228725"/>
            <a:ext cx="5646737" cy="506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r="39458"/>
          <a:stretch>
            <a:fillRect/>
          </a:stretch>
        </p:blipFill>
        <p:spPr>
          <a:xfrm>
            <a:off x="6858000" y="1298575"/>
            <a:ext cx="4479925" cy="492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39750" y="212725"/>
            <a:ext cx="3805238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>
                <a:solidFill>
                  <a:srgbClr val="626B1A"/>
                </a:solidFill>
                <a:latin typeface="汉仪中楷简" charset="-122"/>
                <a:ea typeface="汉仪中楷简" charset="-122"/>
              </a:rPr>
              <a:t>凝神静气</a:t>
            </a:r>
            <a:endParaRPr lang="zh-CN" altLang="en-US" sz="6000">
              <a:solidFill>
                <a:srgbClr val="626B1A"/>
              </a:solidFill>
              <a:latin typeface="汉仪中楷简" charset="-122"/>
              <a:ea typeface="汉仪中楷简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7825" y="336550"/>
            <a:ext cx="704373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>
                <a:latin typeface="汉仪中楷简" charset="-122"/>
                <a:ea typeface="汉仪中楷简" charset="-122"/>
              </a:rPr>
              <a:t>使精神凝聚，使心气平和。</a:t>
            </a:r>
            <a:endParaRPr lang="zh-CN" altLang="en-US" sz="4400">
              <a:latin typeface="汉仪中楷简" charset="-122"/>
              <a:ea typeface="汉仪中楷简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b="7635"/>
          <a:stretch>
            <a:fillRect/>
          </a:stretch>
        </p:blipFill>
        <p:spPr>
          <a:xfrm>
            <a:off x="1101725" y="1230313"/>
            <a:ext cx="9988550" cy="5189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2841625" y="1103313"/>
            <a:ext cx="3101975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>
                <a:solidFill>
                  <a:srgbClr val="626B1A"/>
                </a:solidFill>
                <a:latin typeface="汉仪中楷简" charset="-122"/>
                <a:ea typeface="汉仪中楷简" charset="-122"/>
              </a:rPr>
              <a:t>雾蒙蒙</a:t>
            </a:r>
            <a:endParaRPr lang="zh-CN" altLang="en-US" sz="6000">
              <a:solidFill>
                <a:srgbClr val="626B1A"/>
              </a:solidFill>
              <a:latin typeface="汉仪中楷简" charset="-122"/>
              <a:ea typeface="汉仪中楷简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1488" y="2117725"/>
            <a:ext cx="53022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>
                <a:latin typeface="汉仪中楷简" charset="-122"/>
                <a:ea typeface="汉仪中楷简" charset="-122"/>
              </a:rPr>
              <a:t>形容雾气迷茫的样子</a:t>
            </a:r>
            <a:endParaRPr lang="zh-CN" altLang="en-US" sz="4400">
              <a:latin typeface="汉仪中楷简" charset="-122"/>
              <a:ea typeface="汉仪中楷简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1882775" y="720725"/>
            <a:ext cx="3135313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>
                <a:solidFill>
                  <a:srgbClr val="626B1A"/>
                </a:solidFill>
                <a:latin typeface="汉仪中楷简" charset="-122"/>
                <a:ea typeface="汉仪中楷简" charset="-122"/>
              </a:rPr>
              <a:t>茫茫然</a:t>
            </a:r>
            <a:endParaRPr lang="zh-CN" altLang="en-US" sz="6000">
              <a:solidFill>
                <a:srgbClr val="626B1A"/>
              </a:solidFill>
              <a:latin typeface="汉仪中楷简" charset="-122"/>
              <a:ea typeface="汉仪中楷简" charset="-122"/>
            </a:endParaRPr>
          </a:p>
        </p:txBody>
      </p:sp>
      <p:pic>
        <p:nvPicPr>
          <p:cNvPr id="27650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75" y="1279525"/>
            <a:ext cx="4997450" cy="500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4"/>
          <p:cNvPicPr>
            <a:picLocks noChangeAspect="1"/>
          </p:cNvPicPr>
          <p:nvPr/>
        </p:nvPicPr>
        <p:blipFill>
          <a:blip r:embed="rId3"/>
          <a:srcRect t="23541" r="26295"/>
          <a:stretch>
            <a:fillRect/>
          </a:stretch>
        </p:blipFill>
        <p:spPr>
          <a:xfrm>
            <a:off x="1463675" y="2805113"/>
            <a:ext cx="397510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266825" y="1831975"/>
            <a:ext cx="43672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>
                <a:latin typeface="汉仪中楷简" charset="-122"/>
                <a:ea typeface="汉仪中楷简" charset="-122"/>
              </a:rPr>
              <a:t>形容迷茫的样子</a:t>
            </a:r>
            <a:endParaRPr lang="zh-CN" altLang="en-US" sz="4400">
              <a:latin typeface="汉仪中楷简" charset="-122"/>
              <a:ea typeface="汉仪中楷简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MH" val="20160830110244"/>
  <p:tag name="MH_LIBRARY" val="CONTENTS"/>
  <p:tag name="MH_AUTOCOLOR" val="TRUE"/>
  <p:tag name="MH_TYPE" val="CONTENTS"/>
  <p:tag name="ID" val="547143"/>
</p:tagLst>
</file>

<file path=ppt/tags/tag5.xml><?xml version="1.0" encoding="utf-8"?>
<p:tagLst xmlns:p="http://schemas.openxmlformats.org/presentationml/2006/main">
  <p:tag name="MH" val="20160830110244"/>
  <p:tag name="MH_LIBRARY" val="CONTENTS"/>
  <p:tag name="MH_AUTOCOLOR" val="TRUE"/>
  <p:tag name="MH_TYPE" val="CONTENTS"/>
  <p:tag name="ID" val="547143"/>
</p:tagLst>
</file>

<file path=ppt/tags/tag6.xml><?xml version="1.0" encoding="utf-8"?>
<p:tagLst xmlns:p="http://schemas.openxmlformats.org/presentationml/2006/main">
  <p:tag name="MH" val="20160830110244"/>
  <p:tag name="MH_LIBRARY" val="CONTENTS"/>
  <p:tag name="MH_AUTOCOLOR" val="TRUE"/>
  <p:tag name="MH_TYPE" val="CONTENTS"/>
  <p:tag name="ID" val="547143"/>
</p:tagLst>
</file>

<file path=ppt/tags/tag7.xml><?xml version="1.0" encoding="utf-8"?>
<p:tagLst xmlns:p="http://schemas.openxmlformats.org/presentationml/2006/main">
  <p:tag name="MH" val="20160830110244"/>
  <p:tag name="MH_LIBRARY" val="CONTENTS"/>
  <p:tag name="MH_AUTOCOLOR" val="TRUE"/>
  <p:tag name="MH_TYPE" val="CONTENTS"/>
  <p:tag name="ID" val="547143"/>
</p:tagLst>
</file>

<file path=ppt/theme/theme1.xml><?xml version="1.0" encoding="utf-8"?>
<a:theme xmlns:a="http://schemas.openxmlformats.org/drawingml/2006/main" name="0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">
  <a:themeElements>
    <a:clrScheme name="0-淡雅卡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AE7"/>
      </a:accent1>
      <a:accent2>
        <a:srgbClr val="DEFCFF"/>
      </a:accent2>
      <a:accent3>
        <a:srgbClr val="E2F3E0"/>
      </a:accent3>
      <a:accent4>
        <a:srgbClr val="FFFCCD"/>
      </a:accent4>
      <a:accent5>
        <a:srgbClr val="F9F7EF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正常卡通">
      <a:majorFont>
        <a:latin typeface="Helvetica"/>
        <a:ea typeface="MYuppy-KR-Bold-DDC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1051</Words>
  <Application>WPS 演示</Application>
  <PresentationFormat>自定义</PresentationFormat>
  <Paragraphs>159</Paragraphs>
  <Slides>20</Slides>
  <Notes>8</Notes>
  <HiddenSlides>0</HiddenSlides>
  <MMClips>4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微软雅黑 Light</vt:lpstr>
      <vt:lpstr>黑体</vt:lpstr>
      <vt:lpstr>楷体</vt:lpstr>
      <vt:lpstr>Calibri</vt:lpstr>
      <vt:lpstr>汉语拼音</vt:lpstr>
      <vt:lpstr>Segoe Print</vt:lpstr>
      <vt:lpstr>汉仪中楷简</vt:lpstr>
      <vt:lpstr>楷体_GB2312</vt:lpstr>
      <vt:lpstr>新宋体</vt:lpstr>
      <vt:lpstr>楷体_GB2312</vt:lpstr>
      <vt:lpstr>微软雅黑</vt:lpstr>
      <vt:lpstr>Arial Unicode MS</vt:lpstr>
      <vt:lpstr>Helvetica</vt:lpstr>
      <vt:lpstr>MYuppy-KR-Bold-DDC</vt:lpstr>
      <vt:lpstr>0</vt:lpstr>
      <vt:lpstr>1_0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306</cp:revision>
  <dcterms:created xsi:type="dcterms:W3CDTF">2015-04-07T15:42:00Z</dcterms:created>
  <dcterms:modified xsi:type="dcterms:W3CDTF">2021-09-05T09:19:31Z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