
<file path=[Content_Types].xml><?xml version="1.0" encoding="utf-8"?>
<Types xmlns="http://schemas.openxmlformats.org/package/2006/content-types">
  <Default Extension="png" ContentType="image/png"/>
  <Default Extension="jpeg" ContentType="image/jpe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19"/>
  </p:handoutMasterIdLst>
  <p:sldIdLst>
    <p:sldId id="1142" r:id="rId3"/>
    <p:sldId id="1156" r:id="rId5"/>
    <p:sldId id="1157" r:id="rId6"/>
    <p:sldId id="523" r:id="rId7"/>
    <p:sldId id="1159" r:id="rId8"/>
    <p:sldId id="1160" r:id="rId9"/>
    <p:sldId id="1173" r:id="rId10"/>
    <p:sldId id="1174" r:id="rId11"/>
    <p:sldId id="1175" r:id="rId12"/>
    <p:sldId id="1176" r:id="rId13"/>
    <p:sldId id="1089" r:id="rId14"/>
    <p:sldId id="1179" r:id="rId15"/>
    <p:sldId id="1180" r:id="rId16"/>
    <p:sldId id="1178" r:id="rId17"/>
    <p:sldId id="1090" r:id="rId18"/>
  </p:sldIdLst>
  <p:sldSz cx="9144000" cy="5143500" type="screen16x9"/>
  <p:notesSz cx="6858000" cy="9144000"/>
  <p:embeddedFontLst>
    <p:embeddedFont>
      <p:font typeface="黑体" panose="02010609060101010101" pitchFamily="49" charset="-122"/>
      <p:regular r:id="rId23"/>
    </p:embeddedFont>
    <p:embeddedFont>
      <p:font typeface="楷体" panose="02010609060101010101" pitchFamily="49" charset="-122"/>
      <p:regular r:id="rId24"/>
    </p:embeddedFont>
    <p:embeddedFont>
      <p:font typeface="Calibri" panose="020F0502020204030204" charset="0"/>
      <p:regular r:id="rId25"/>
      <p:bold r:id="rId26"/>
      <p:italic r:id="rId27"/>
      <p:boldItalic r:id="rId28"/>
    </p:embeddedFont>
  </p:embeddedFontLst>
  <p:custDataLst>
    <p:tags r:id="rId2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9B9C"/>
    <a:srgbClr val="1CB67C"/>
    <a:srgbClr val="54CAB9"/>
    <a:srgbClr val="FFFFFF"/>
    <a:srgbClr val="0000FF"/>
    <a:srgbClr val="FF0000"/>
    <a:srgbClr val="0066FF"/>
    <a:srgbClr val="A38302"/>
    <a:srgbClr val="FEFCDE"/>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35" autoAdjust="0"/>
    <p:restoredTop sz="94705" autoAdjust="0"/>
  </p:normalViewPr>
  <p:slideViewPr>
    <p:cSldViewPr>
      <p:cViewPr>
        <p:scale>
          <a:sx n="75" d="100"/>
          <a:sy n="75" d="100"/>
        </p:scale>
        <p:origin x="-1470" y="-702"/>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26"/>
        <p:guide pos="226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2" y="2914650"/>
            <a:ext cx="6400443" cy="1314450"/>
          </a:xfrm>
          <a:prstGeom prst="rect">
            <a:avLst/>
          </a:prstGeom>
        </p:spPr>
        <p:txBody>
          <a:bodyPr lIns="91431" tIns="45716" rIns="91431" bIns="45716"/>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3" y="1200151"/>
            <a:ext cx="8229481" cy="3394472"/>
          </a:xfrm>
          <a:prstGeom prst="rect">
            <a:avLst/>
          </a:prstGeom>
        </p:spPr>
        <p:txBody>
          <a:bodyPr lIns="91431" tIns="45716" rIns="91431" bIns="45716"/>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91440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1" Type="http://schemas.openxmlformats.org/officeDocument/2006/relationships/theme" Target="../theme/theme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5.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57.xml"/><Relationship Id="rId3" Type="http://schemas.microsoft.com/office/2007/relationships/hdphoto" Target="../media/image22.wdp"/><Relationship Id="rId2" Type="http://schemas.openxmlformats.org/officeDocument/2006/relationships/image" Target="../media/image21.png"/><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58.xml"/><Relationship Id="rId3" Type="http://schemas.microsoft.com/office/2007/relationships/hdphoto" Target="../media/image25.wdp"/><Relationship Id="rId2" Type="http://schemas.openxmlformats.org/officeDocument/2006/relationships/image" Target="../media/image24.png"/><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0.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9.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0.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6575" y="1143635"/>
            <a:ext cx="7941310" cy="215836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今天，老师在学校车棚看见一个小同学把被风吹倒的自行车一辆辆扶起来摆放整齐，当时我的心里感到特别温暖</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你对这件事有什么看法？想一想，你在生活中有没有遇到过这样的小事呢？</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04900" y="1677035"/>
            <a:ext cx="6697345" cy="215836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表达看法时，先简单把事情说清楚，再表明自己的观点，还可以讲讲这样的行为带来的影响，这样就把看法说得清晰简洁，让人明白了。</a:t>
            </a:r>
            <a:endPar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nvGrpSpPr>
          <p:cNvPr id="5" name="组合 4"/>
          <p:cNvGrpSpPr/>
          <p:nvPr/>
        </p:nvGrpSpPr>
        <p:grpSpPr>
          <a:xfrm>
            <a:off x="142875" y="409575"/>
            <a:ext cx="3713480" cy="638810"/>
            <a:chOff x="5068" y="821"/>
            <a:chExt cx="5848" cy="1006"/>
          </a:xfrm>
        </p:grpSpPr>
        <p:pic>
          <p:nvPicPr>
            <p:cNvPr id="3" name="图片 2" descr="包图网_18220400卡通对话框矢量元素"/>
            <p:cNvPicPr>
              <a:picLocks noChangeAspect="1"/>
            </p:cNvPicPr>
            <p:nvPr/>
          </p:nvPicPr>
          <p:blipFill>
            <a:blip r:embed="rId1"/>
            <a:srcRect l="63892" t="19597" r="3945" b="60349"/>
            <a:stretch>
              <a:fillRect/>
            </a:stretch>
          </p:blipFill>
          <p:spPr>
            <a:xfrm>
              <a:off x="5068" y="821"/>
              <a:ext cx="5849" cy="1007"/>
            </a:xfrm>
            <a:prstGeom prst="rect">
              <a:avLst/>
            </a:prstGeom>
          </p:spPr>
        </p:pic>
        <p:sp>
          <p:nvSpPr>
            <p:cNvPr id="4" name="文本框 3"/>
            <p:cNvSpPr txBox="1"/>
            <p:nvPr/>
          </p:nvSpPr>
          <p:spPr>
            <a:xfrm>
              <a:off x="6029" y="962"/>
              <a:ext cx="4597"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如何表达自己的看法？</a:t>
              </a:r>
              <a:endParaRPr lang="en-US" alt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64820" y="524052"/>
            <a:ext cx="8080375" cy="1383665"/>
          </a:xfrm>
          <a:prstGeom prst="rect">
            <a:avLst/>
          </a:prstGeom>
          <a:noFill/>
          <a:ln w="9525">
            <a:noFill/>
            <a:miter lim="800000"/>
          </a:ln>
        </p:spPr>
        <p:txBody>
          <a:bodyPr>
            <a:spAutoFit/>
          </a:bodyPr>
          <a:lstStyle/>
          <a:p>
            <a:pPr eaLnBrk="1" hangingPunct="1">
              <a:lnSpc>
                <a:spcPct val="150000"/>
              </a:lnSpc>
            </a:pPr>
            <a:r>
              <a:rPr lang="en-US" altLang="zh-CN" sz="2800" b="1" dirty="0">
                <a:latin typeface="黑体" panose="02010609060101010101" pitchFamily="49" charset="-122"/>
                <a:ea typeface="黑体" panose="02010609060101010101" pitchFamily="49" charset="-122"/>
              </a:rPr>
              <a:t>    </a:t>
            </a:r>
            <a:r>
              <a:rPr lang="zh-CN" sz="2800" b="1" dirty="0">
                <a:latin typeface="黑体" panose="02010609060101010101" pitchFamily="49" charset="-122"/>
                <a:ea typeface="黑体" panose="02010609060101010101" pitchFamily="49" charset="-122"/>
              </a:rPr>
              <a:t>我们身边是否也有类似的</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小事</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呢？大家交流交流，把自己听到的</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小事</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汇总下来。</a:t>
            </a:r>
            <a:endParaRPr lang="zh-CN" altLang="en-US" sz="2800" b="1" dirty="0">
              <a:latin typeface="黑体" panose="02010609060101010101" pitchFamily="49" charset="-122"/>
              <a:ea typeface="黑体" panose="02010609060101010101" pitchFamily="49" charset="-122"/>
            </a:endParaRPr>
          </a:p>
        </p:txBody>
      </p:sp>
      <p:sp>
        <p:nvSpPr>
          <p:cNvPr id="7" name="云形 6"/>
          <p:cNvSpPr/>
          <p:nvPr/>
        </p:nvSpPr>
        <p:spPr>
          <a:xfrm>
            <a:off x="5946775" y="1907540"/>
            <a:ext cx="2598420" cy="2043430"/>
          </a:xfrm>
          <a:prstGeom prst="cloud">
            <a:avLst/>
          </a:prstGeom>
          <a:blipFill rotWithShape="1">
            <a:blip r:embed="rId1"/>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64820" y="1927860"/>
            <a:ext cx="5132070" cy="2023110"/>
            <a:chOff x="732" y="3036"/>
            <a:chExt cx="8082" cy="3186"/>
          </a:xfrm>
        </p:grpSpPr>
        <p:grpSp>
          <p:nvGrpSpPr>
            <p:cNvPr id="9" name="组合 8"/>
            <p:cNvGrpSpPr/>
            <p:nvPr/>
          </p:nvGrpSpPr>
          <p:grpSpPr>
            <a:xfrm>
              <a:off x="3040" y="3036"/>
              <a:ext cx="5774" cy="3186"/>
              <a:chOff x="4614" y="912"/>
              <a:chExt cx="8329" cy="2821"/>
            </a:xfrm>
          </p:grpSpPr>
          <p:sp>
            <p:nvSpPr>
              <p:cNvPr id="11" name="圆角矩形标注 10"/>
              <p:cNvSpPr/>
              <p:nvPr/>
            </p:nvSpPr>
            <p:spPr>
              <a:xfrm>
                <a:off x="4614" y="1027"/>
                <a:ext cx="8329" cy="2706"/>
              </a:xfrm>
              <a:prstGeom prst="wedgeRoundRectCallout">
                <a:avLst>
                  <a:gd name="adj1" fmla="val -61222"/>
                  <a:gd name="adj2" fmla="val -8174"/>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0" name="文本框 19"/>
              <p:cNvSpPr txBox="1"/>
              <p:nvPr/>
            </p:nvSpPr>
            <p:spPr>
              <a:xfrm>
                <a:off x="4834" y="912"/>
                <a:ext cx="8109" cy="2805"/>
              </a:xfrm>
              <a:prstGeom prst="rect">
                <a:avLst/>
              </a:prstGeom>
              <a:noFill/>
              <a:ln>
                <a:noFill/>
              </a:ln>
            </p:spPr>
            <p:txBody>
              <a:bodyPr wrap="square" rtlCol="0" anchor="t">
                <a:spAutoFit/>
              </a:bodyPr>
              <a:lstStyle/>
              <a:p>
                <a:pPr algn="just" fontAlgn="auto">
                  <a:lnSpc>
                    <a:spcPct val="120000"/>
                  </a:lnSpc>
                </a:pP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rPr>
                  <a:t>上楼梯靠右，下楼梯靠左，排队走不仅不会发生拥挤和踩踏，还快捷，这是一种好习惯。我们不管在学校还是其他公共场合都要这样做。</a:t>
                </a:r>
                <a:endPar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pic>
          <p:nvPicPr>
            <p:cNvPr id="12" name="图片 11"/>
            <p:cNvPicPr>
              <a:picLocks noChangeAspect="1"/>
            </p:cNvPicPr>
            <p:nvPr/>
          </p:nvPicPr>
          <p:blipFill rotWithShape="1">
            <a:blip r:embed="rId2">
              <a:extLst>
                <a:ext uri="{BEBA8EAE-BF5A-486C-A8C5-ECC9F3942E4B}">
                  <a14:imgProps xmlns:a14="http://schemas.microsoft.com/office/drawing/2010/main">
                    <a14:imgLayer r:embed="rId3">
                      <a14:imgEffect>
                        <a14:backgroundRemoval t="0" b="51625" l="1064" r="100000"/>
                      </a14:imgEffect>
                    </a14:imgLayer>
                  </a14:imgProps>
                </a:ext>
                <a:ext uri="{28A0092B-C50C-407E-A947-70E740481C1C}">
                  <a14:useLocalDpi xmlns:a14="http://schemas.microsoft.com/office/drawing/2010/main" val="0"/>
                </a:ext>
              </a:extLst>
            </a:blip>
            <a:srcRect b="50000"/>
            <a:stretch>
              <a:fillRect/>
            </a:stretch>
          </p:blipFill>
          <p:spPr>
            <a:xfrm flipH="1">
              <a:off x="732" y="3351"/>
              <a:ext cx="1897" cy="139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 6"/>
          <p:cNvSpPr/>
          <p:nvPr/>
        </p:nvSpPr>
        <p:spPr>
          <a:xfrm>
            <a:off x="680085" y="536575"/>
            <a:ext cx="2649855" cy="2114550"/>
          </a:xfrm>
          <a:prstGeom prst="cloud">
            <a:avLst/>
          </a:prstGeom>
          <a:blipFill rotWithShape="1">
            <a:blip r:embed="rId1"/>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494405" y="1275715"/>
            <a:ext cx="5287645" cy="2836545"/>
            <a:chOff x="5503" y="2009"/>
            <a:chExt cx="8327" cy="4467"/>
          </a:xfrm>
        </p:grpSpPr>
        <p:grpSp>
          <p:nvGrpSpPr>
            <p:cNvPr id="9" name="组合 8"/>
            <p:cNvGrpSpPr/>
            <p:nvPr/>
          </p:nvGrpSpPr>
          <p:grpSpPr>
            <a:xfrm>
              <a:off x="5503" y="2009"/>
              <a:ext cx="6587" cy="3239"/>
              <a:chOff x="4614" y="1027"/>
              <a:chExt cx="8329" cy="2752"/>
            </a:xfrm>
          </p:grpSpPr>
          <p:sp>
            <p:nvSpPr>
              <p:cNvPr id="4" name="圆角矩形标注 3"/>
              <p:cNvSpPr/>
              <p:nvPr/>
            </p:nvSpPr>
            <p:spPr>
              <a:xfrm>
                <a:off x="4614" y="1027"/>
                <a:ext cx="8329" cy="2706"/>
              </a:xfrm>
              <a:prstGeom prst="wedgeRoundRectCallout">
                <a:avLst>
                  <a:gd name="adj1" fmla="val 44609"/>
                  <a:gd name="adj2" fmla="val 59238"/>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0" name="文本框 19"/>
              <p:cNvSpPr txBox="1"/>
              <p:nvPr/>
            </p:nvSpPr>
            <p:spPr>
              <a:xfrm>
                <a:off x="4856" y="1087"/>
                <a:ext cx="8087" cy="2692"/>
              </a:xfrm>
              <a:prstGeom prst="rect">
                <a:avLst/>
              </a:prstGeom>
              <a:noFill/>
              <a:ln>
                <a:noFill/>
              </a:ln>
            </p:spPr>
            <p:txBody>
              <a:bodyPr wrap="square" rtlCol="0" anchor="t">
                <a:spAutoFit/>
              </a:bodyPr>
              <a:lstStyle/>
              <a:p>
                <a:pPr algn="just" fontAlgn="auto">
                  <a:lnSpc>
                    <a:spcPct val="120000"/>
                  </a:lnSpc>
                </a:pP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rPr>
                  <a:t>哥哥姐姐们在公园里捡拾垃圾，这是一种令人感到温暖的行为，他们这样做不仅让公园变得干净了，还给在公园游玩的人们提供了一个舒适的环境，令人称赞。</a:t>
                </a:r>
                <a:endPar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pic>
          <p:nvPicPr>
            <p:cNvPr id="10"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90000"/>
                      </a14:imgEffect>
                    </a14:imgLayer>
                  </a14:imgProps>
                </a:ext>
                <a:ext uri="{28A0092B-C50C-407E-A947-70E740481C1C}">
                  <a14:useLocalDpi xmlns:a14="http://schemas.microsoft.com/office/drawing/2010/main" val="0"/>
                </a:ext>
              </a:extLst>
            </a:blip>
            <a:srcRect/>
            <a:stretch>
              <a:fillRect/>
            </a:stretch>
          </p:blipFill>
          <p:spPr bwMode="auto">
            <a:xfrm>
              <a:off x="11830" y="4748"/>
              <a:ext cx="2000" cy="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a:xfrm>
            <a:off x="302260" y="447040"/>
            <a:ext cx="2851150" cy="2472690"/>
          </a:xfrm>
          <a:prstGeom prst="cloud">
            <a:avLst/>
          </a:prstGeom>
          <a:blipFill rotWithShape="1">
            <a:blip r:embed="rId1"/>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485515" y="1316355"/>
            <a:ext cx="4913630" cy="2971800"/>
            <a:chOff x="5489" y="2073"/>
            <a:chExt cx="7738" cy="4680"/>
          </a:xfrm>
        </p:grpSpPr>
        <p:grpSp>
          <p:nvGrpSpPr>
            <p:cNvPr id="9" name="组合 8"/>
            <p:cNvGrpSpPr/>
            <p:nvPr/>
          </p:nvGrpSpPr>
          <p:grpSpPr>
            <a:xfrm>
              <a:off x="5489" y="2073"/>
              <a:ext cx="6715" cy="3168"/>
              <a:chOff x="4614" y="954"/>
              <a:chExt cx="8443" cy="2779"/>
            </a:xfrm>
          </p:grpSpPr>
          <p:sp>
            <p:nvSpPr>
              <p:cNvPr id="4" name="圆角矩形标注 3"/>
              <p:cNvSpPr/>
              <p:nvPr/>
            </p:nvSpPr>
            <p:spPr>
              <a:xfrm>
                <a:off x="4614" y="1027"/>
                <a:ext cx="8329" cy="2706"/>
              </a:xfrm>
              <a:prstGeom prst="wedgeRoundRectCallout">
                <a:avLst>
                  <a:gd name="adj1" fmla="val 44609"/>
                  <a:gd name="adj2" fmla="val 59238"/>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0" name="文本框 19"/>
              <p:cNvSpPr txBox="1"/>
              <p:nvPr/>
            </p:nvSpPr>
            <p:spPr>
              <a:xfrm>
                <a:off x="4728" y="954"/>
                <a:ext cx="8329" cy="2779"/>
              </a:xfrm>
              <a:prstGeom prst="rect">
                <a:avLst/>
              </a:prstGeom>
              <a:noFill/>
              <a:ln>
                <a:noFill/>
              </a:ln>
            </p:spPr>
            <p:txBody>
              <a:bodyPr wrap="square" rtlCol="0" anchor="t">
                <a:spAutoFit/>
              </a:bodyPr>
              <a:lstStyle/>
              <a:p>
                <a:pPr algn="just" fontAlgn="auto">
                  <a:lnSpc>
                    <a:spcPct val="120000"/>
                  </a:lnSpc>
                </a:pP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rPr>
                  <a:t>在公共场合打喷嚏不用手遮挡，不禁令人感到不舒服，而且还可能会传播疾病，给他人的健康带来危险，这是一种不文明的行为，大家不要这样做。</a:t>
                </a:r>
                <a:endPar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pic>
          <p:nvPicPr>
            <p:cNvPr id="8"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290" b="53226" l="24663" r="74374"/>
                      </a14:imgEffect>
                    </a14:imgLayer>
                  </a14:imgProps>
                </a:ext>
                <a:ext uri="{28A0092B-C50C-407E-A947-70E740481C1C}">
                  <a14:useLocalDpi xmlns:a14="http://schemas.microsoft.com/office/drawing/2010/main" val="0"/>
                </a:ext>
              </a:extLst>
            </a:blip>
            <a:srcRect l="24374" t="7096" r="24759" b="46452"/>
            <a:stretch>
              <a:fillRect/>
            </a:stretch>
          </p:blipFill>
          <p:spPr bwMode="auto">
            <a:xfrm>
              <a:off x="11959" y="5155"/>
              <a:ext cx="1268" cy="1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784225" y="1694815"/>
            <a:ext cx="7576185" cy="1753235"/>
          </a:xfrm>
          <a:prstGeom prst="rect">
            <a:avLst/>
          </a:prstGeom>
          <a:noFill/>
          <a:ln w="9525">
            <a:noFill/>
            <a:miter lim="800000"/>
          </a:ln>
        </p:spPr>
        <p:txBody>
          <a:bodyPr wrap="square">
            <a:spAutoFit/>
          </a:bodyPr>
          <a:lstStyle/>
          <a:p>
            <a:pPr algn="just" eaLnBrk="1" hangingPunct="1">
              <a:lnSpc>
                <a:spcPct val="150000"/>
              </a:lnSpc>
            </a:pPr>
            <a:r>
              <a:rPr lang="en-US" altLang="zh-CN" sz="2400" b="1" dirty="0">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 </a:t>
            </a:r>
            <a:r>
              <a:rPr lang="zh-CN" sz="2400" b="1" dirty="0" smtClean="0">
                <a:latin typeface="宋体" panose="02010600030101010101" pitchFamily="2" charset="-122"/>
                <a:ea typeface="宋体" panose="02010600030101010101" pitchFamily="2" charset="-122"/>
              </a:rPr>
              <a:t>和</a:t>
            </a:r>
            <a:r>
              <a:rPr lang="zh-CN" sz="2400" b="1" dirty="0">
                <a:latin typeface="宋体" panose="02010600030101010101" pitchFamily="2" charset="-122"/>
                <a:ea typeface="宋体" panose="02010600030101010101" pitchFamily="2" charset="-122"/>
              </a:rPr>
              <a:t>同学交流，要认真听，抓住关键信息，必要时记笔记，梳理信息时可以分类分开记，汇总后要想一想有没有遗漏</a:t>
            </a:r>
            <a:r>
              <a:rPr lang="zh-CN" altLang="en-US" sz="2400" b="1" dirty="0">
                <a:latin typeface="宋体" panose="02010600030101010101" pitchFamily="2" charset="-122"/>
                <a:ea typeface="宋体" panose="02010600030101010101" pitchFamily="2" charset="-122"/>
              </a:rPr>
              <a:t>，不明白的地方要问一问。</a:t>
            </a:r>
            <a:endParaRPr lang="zh-CN" altLang="en-US" sz="2400" b="1" dirty="0">
              <a:latin typeface="宋体" panose="02010600030101010101" pitchFamily="2" charset="-122"/>
              <a:ea typeface="宋体" panose="02010600030101010101" pitchFamily="2" charset="-122"/>
            </a:endParaRPr>
          </a:p>
        </p:txBody>
      </p:sp>
      <p:grpSp>
        <p:nvGrpSpPr>
          <p:cNvPr id="5" name="组合 4"/>
          <p:cNvGrpSpPr/>
          <p:nvPr/>
        </p:nvGrpSpPr>
        <p:grpSpPr>
          <a:xfrm>
            <a:off x="142875" y="409575"/>
            <a:ext cx="5144770" cy="639445"/>
            <a:chOff x="5068" y="821"/>
            <a:chExt cx="5849" cy="1007"/>
          </a:xfrm>
        </p:grpSpPr>
        <p:pic>
          <p:nvPicPr>
            <p:cNvPr id="4" name="图片 3" descr="包图网_18220400卡通对话框矢量元素"/>
            <p:cNvPicPr>
              <a:picLocks noChangeAspect="1"/>
            </p:cNvPicPr>
            <p:nvPr/>
          </p:nvPicPr>
          <p:blipFill>
            <a:blip r:embed="rId1"/>
            <a:srcRect l="63892" t="19597" r="3945" b="60349"/>
            <a:stretch>
              <a:fillRect/>
            </a:stretch>
          </p:blipFill>
          <p:spPr>
            <a:xfrm>
              <a:off x="5068" y="821"/>
              <a:ext cx="5849" cy="1007"/>
            </a:xfrm>
            <a:prstGeom prst="rect">
              <a:avLst/>
            </a:prstGeom>
          </p:spPr>
        </p:pic>
        <p:sp>
          <p:nvSpPr>
            <p:cNvPr id="6" name="文本框 5"/>
            <p:cNvSpPr txBox="1"/>
            <p:nvPr/>
          </p:nvSpPr>
          <p:spPr>
            <a:xfrm>
              <a:off x="6029" y="962"/>
              <a:ext cx="4597"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如何尽可能地汇总大家的发言？</a:t>
              </a:r>
              <a:endParaRPr lang="en-US" alt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875" y="409575"/>
            <a:ext cx="2296838" cy="639445"/>
            <a:chOff x="5068" y="821"/>
            <a:chExt cx="2754" cy="1007"/>
          </a:xfrm>
        </p:grpSpPr>
        <p:pic>
          <p:nvPicPr>
            <p:cNvPr id="4" name="图片 3" descr="包图网_18220400卡通对话框矢量元素"/>
            <p:cNvPicPr>
              <a:picLocks noChangeAspect="1"/>
            </p:cNvPicPr>
            <p:nvPr/>
          </p:nvPicPr>
          <p:blipFill>
            <a:blip r:embed="rId1"/>
            <a:srcRect l="63892" t="19597" r="3945" b="60349"/>
            <a:stretch>
              <a:fillRect/>
            </a:stretch>
          </p:blipFill>
          <p:spPr>
            <a:xfrm>
              <a:off x="5068" y="821"/>
              <a:ext cx="2754" cy="1007"/>
            </a:xfrm>
            <a:prstGeom prst="rect">
              <a:avLst/>
            </a:prstGeom>
          </p:spPr>
        </p:pic>
        <p:sp>
          <p:nvSpPr>
            <p:cNvPr id="6" name="文本框 5"/>
            <p:cNvSpPr txBox="1"/>
            <p:nvPr/>
          </p:nvSpPr>
          <p:spPr>
            <a:xfrm>
              <a:off x="5726" y="962"/>
              <a:ext cx="1664"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课下实践</a:t>
              </a:r>
              <a:endParaRPr lang="en-US" alt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7" name="矩形 6"/>
          <p:cNvSpPr>
            <a:spLocks noChangeArrowheads="1"/>
          </p:cNvSpPr>
          <p:nvPr/>
        </p:nvSpPr>
        <p:spPr bwMode="auto">
          <a:xfrm>
            <a:off x="784225" y="1487170"/>
            <a:ext cx="7576185" cy="2306955"/>
          </a:xfrm>
          <a:prstGeom prst="rect">
            <a:avLst/>
          </a:prstGeom>
          <a:noFill/>
          <a:ln w="9525">
            <a:noFill/>
            <a:miter lim="800000"/>
          </a:ln>
        </p:spPr>
        <p:txBody>
          <a:bodyPr wrap="square">
            <a:spAutoFit/>
          </a:bodyPr>
          <a:lstStyle/>
          <a:p>
            <a:pPr algn="just" eaLnBrk="1" hangingPunct="1">
              <a:lnSpc>
                <a:spcPct val="150000"/>
              </a:lnSpc>
            </a:pPr>
            <a:r>
              <a:rPr lang="en-US" altLang="zh-CN" sz="2400" b="1" dirty="0">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 </a:t>
            </a:r>
            <a:r>
              <a:rPr lang="zh-CN" sz="2400" b="1" dirty="0" smtClean="0">
                <a:latin typeface="宋体" panose="02010600030101010101" pitchFamily="2" charset="-122"/>
                <a:ea typeface="宋体" panose="02010600030101010101" pitchFamily="2" charset="-122"/>
              </a:rPr>
              <a:t>同学们</a:t>
            </a:r>
            <a:r>
              <a:rPr lang="zh-CN" sz="2400" b="1" dirty="0">
                <a:latin typeface="宋体" panose="02010600030101010101" pitchFamily="2" charset="-122"/>
                <a:ea typeface="宋体" panose="02010600030101010101" pitchFamily="2" charset="-122"/>
              </a:rPr>
              <a:t>，这些</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小事</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虽小，但是意义却很大，因为每件事都以不同的方式影响着我们的生活。希望同学们汇总几位同学的发言，回家转述给家人听。让我们携起手来，让生活变得越来越美好。</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00505" y="932180"/>
            <a:ext cx="6791960" cy="97726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楷体" panose="02010609060101010101" pitchFamily="49" charset="-122"/>
                <a:sym typeface="+mn-ea"/>
              </a:rPr>
              <a:t>这件事看起来很小，但是意义非常大，它会影响我们每一个看到的人，给人以温暖的正能量。</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5" name="文本框 4"/>
          <p:cNvSpPr txBox="1"/>
          <p:nvPr/>
        </p:nvSpPr>
        <p:spPr>
          <a:xfrm>
            <a:off x="1003300" y="2546985"/>
            <a:ext cx="6436360" cy="1420495"/>
          </a:xfrm>
          <a:prstGeom prst="rect">
            <a:avLst/>
          </a:prstGeom>
          <a:solidFill>
            <a:srgbClr val="1CB67C">
              <a:alpha val="54000"/>
            </a:srgbClr>
          </a:solidFill>
          <a:ln>
            <a:noFill/>
          </a:ln>
          <a:effectLst>
            <a:glow rad="12700">
              <a:schemeClr val="accent3">
                <a:satMod val="175000"/>
                <a:alpha val="24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这样的小事太多了，有令人温暖的小事，也有令人气愤的小事，还有特别危险的小事。每件事都以不同的方式影响着我们的生活。</a:t>
            </a:r>
            <a:endPar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23" name="图片 22"/>
          <p:cNvPicPr>
            <a:picLocks noChangeAspect="1"/>
          </p:cNvPicPr>
          <p:nvPr/>
        </p:nvPicPr>
        <p:blipFill>
          <a:blip r:embed="rId1"/>
          <a:stretch>
            <a:fillRect/>
          </a:stretch>
        </p:blipFill>
        <p:spPr>
          <a:xfrm>
            <a:off x="257175" y="608330"/>
            <a:ext cx="1752600" cy="1728470"/>
          </a:xfrm>
          <a:prstGeom prst="rect">
            <a:avLst/>
          </a:prstGeom>
        </p:spPr>
      </p:pic>
      <p:pic>
        <p:nvPicPr>
          <p:cNvPr id="6" name="Picture 2" descr="https://timgsa.baidu.com/timg?image&amp;quality=80&amp;size=b9999_10000&amp;sec=1538618504567&amp;di=93d4341889aee9bb6815eab58c87ed95&amp;imgtype=0&amp;src=http%3A%2F%2Fpic.58pic.com%2F58pic%2F17%2F03%2F20%2F05C58PICh2H_1024.jpg"/>
          <p:cNvPicPr>
            <a:picLocks noChangeAspect="1" noChangeArrowheads="1"/>
          </p:cNvPicPr>
          <p:nvPr/>
        </p:nvPicPr>
        <p:blipFill>
          <a:blip r:embed="rId2">
            <a:clrChange>
              <a:clrFrom>
                <a:srgbClr val="FFFFFF"/>
              </a:clrFrom>
              <a:clrTo>
                <a:srgbClr val="FFFFFF">
                  <a:alpha val="0"/>
                </a:srgbClr>
              </a:clrTo>
            </a:clrChange>
          </a:blip>
          <a:srcRect l="46143" t="50678" r="28955"/>
          <a:stretch>
            <a:fillRect/>
          </a:stretch>
        </p:blipFill>
        <p:spPr bwMode="auto">
          <a:xfrm>
            <a:off x="7146290" y="2487295"/>
            <a:ext cx="990600" cy="178816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7450" y="627380"/>
            <a:ext cx="6696710" cy="3600450"/>
          </a:xfrm>
          <a:prstGeom prst="rect">
            <a:avLst/>
          </a:prstGeom>
          <a:solidFill>
            <a:schemeClr val="accent3">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15615" y="722630"/>
            <a:ext cx="2809240" cy="60769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都是小事</a:t>
            </a:r>
            <a:endParaRPr lang="zh-CN"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2" name="图片 1" descr="2428a65ee590472a89b992664006f62b"/>
          <p:cNvPicPr>
            <a:picLocks noChangeAspect="1"/>
          </p:cNvPicPr>
          <p:nvPr/>
        </p:nvPicPr>
        <p:blipFill>
          <a:blip r:embed="rId1"/>
          <a:stretch>
            <a:fillRect/>
          </a:stretch>
        </p:blipFill>
        <p:spPr>
          <a:xfrm>
            <a:off x="5527040" y="1647190"/>
            <a:ext cx="1617980" cy="2098675"/>
          </a:xfrm>
          <a:prstGeom prst="rect">
            <a:avLst/>
          </a:prstGeom>
        </p:spPr>
      </p:pic>
      <p:pic>
        <p:nvPicPr>
          <p:cNvPr id="7" name="图片 6" descr="dde686ef39e844e5b268dc6ddc76127c"/>
          <p:cNvPicPr>
            <a:picLocks noChangeAspect="1"/>
          </p:cNvPicPr>
          <p:nvPr/>
        </p:nvPicPr>
        <p:blipFill>
          <a:blip r:embed="rId2"/>
          <a:stretch>
            <a:fillRect/>
          </a:stretch>
        </p:blipFill>
        <p:spPr>
          <a:xfrm>
            <a:off x="1932940" y="1658620"/>
            <a:ext cx="1522730" cy="2075815"/>
          </a:xfrm>
          <a:prstGeom prst="rect">
            <a:avLst/>
          </a:prstGeom>
        </p:spPr>
      </p:pic>
      <p:sp>
        <p:nvSpPr>
          <p:cNvPr id="8" name="文本框 7"/>
          <p:cNvSpPr txBox="1"/>
          <p:nvPr/>
        </p:nvSpPr>
        <p:spPr>
          <a:xfrm>
            <a:off x="1932940" y="3837940"/>
            <a:ext cx="1540510" cy="349250"/>
          </a:xfrm>
          <a:prstGeom prst="rect">
            <a:avLst/>
          </a:prstGeom>
          <a:noFill/>
          <a:ln>
            <a:noFill/>
          </a:ln>
        </p:spPr>
        <p:txBody>
          <a:bodyPr wrap="square" rtlCol="0" anchor="t">
            <a:spAutoFit/>
          </a:bodyPr>
          <a:lstStyle/>
          <a:p>
            <a:pPr algn="just" fontAlgn="auto">
              <a:lnSpc>
                <a:spcPct val="120000"/>
              </a:lnSpc>
            </a:pPr>
            <a:r>
              <a:rPr lang="en-US" altLang="zh-CN"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b="1" dirty="0" smtClean="0">
                <a:latin typeface="楷体" panose="02010609060101010101" pitchFamily="49" charset="-122"/>
                <a:ea typeface="楷体" panose="02010609060101010101" pitchFamily="49" charset="-122"/>
                <a:cs typeface="楷体" panose="02010609060101010101" pitchFamily="49" charset="-122"/>
                <a:sym typeface="+mn-ea"/>
              </a:rPr>
              <a:t>地铁剥蒜皮</a:t>
            </a:r>
            <a:endParaRPr lang="zh-CN"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5527040" y="3837940"/>
            <a:ext cx="1540510" cy="349250"/>
          </a:xfrm>
          <a:prstGeom prst="rect">
            <a:avLst/>
          </a:prstGeom>
          <a:noFill/>
          <a:ln>
            <a:noFill/>
          </a:ln>
        </p:spPr>
        <p:txBody>
          <a:bodyPr wrap="square" rtlCol="0" anchor="t">
            <a:spAutoFit/>
          </a:bodyPr>
          <a:lstStyle/>
          <a:p>
            <a:pPr algn="just" fontAlgn="auto">
              <a:lnSpc>
                <a:spcPct val="120000"/>
              </a:lnSpc>
            </a:pPr>
            <a:r>
              <a:rPr lang="en-US" altLang="zh-CN"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b="1" dirty="0" smtClean="0">
                <a:latin typeface="楷体" panose="02010609060101010101" pitchFamily="49" charset="-122"/>
                <a:ea typeface="楷体" panose="02010609060101010101" pitchFamily="49" charset="-122"/>
                <a:cs typeface="楷体" panose="02010609060101010101" pitchFamily="49" charset="-122"/>
                <a:sym typeface="+mn-ea"/>
              </a:rPr>
              <a:t>地铁捡蒜皮</a:t>
            </a:r>
            <a:endParaRPr lang="zh-CN"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1" name="图片 10"/>
          <p:cNvPicPr>
            <a:picLocks noChangeAspect="1"/>
          </p:cNvPicPr>
          <p:nvPr/>
        </p:nvPicPr>
        <p:blipFill>
          <a:blip r:embed="rId3"/>
          <a:stretch>
            <a:fillRect/>
          </a:stretch>
        </p:blipFill>
        <p:spPr>
          <a:xfrm>
            <a:off x="1932940" y="1647190"/>
            <a:ext cx="1561465" cy="2087245"/>
          </a:xfrm>
          <a:prstGeom prst="rect">
            <a:avLst/>
          </a:prstGeom>
        </p:spPr>
      </p:pic>
      <p:pic>
        <p:nvPicPr>
          <p:cNvPr id="12" name="图片 11"/>
          <p:cNvPicPr>
            <a:picLocks noChangeAspect="1"/>
          </p:cNvPicPr>
          <p:nvPr/>
        </p:nvPicPr>
        <p:blipFill>
          <a:blip r:embed="rId4"/>
          <a:stretch>
            <a:fillRect/>
          </a:stretch>
        </p:blipFill>
        <p:spPr>
          <a:xfrm>
            <a:off x="5527040" y="1658620"/>
            <a:ext cx="1624965" cy="2087245"/>
          </a:xfrm>
          <a:prstGeom prst="rect">
            <a:avLst/>
          </a:prstGeom>
        </p:spPr>
      </p:pic>
      <p:grpSp>
        <p:nvGrpSpPr>
          <p:cNvPr id="19" name="组合 18"/>
          <p:cNvGrpSpPr/>
          <p:nvPr/>
        </p:nvGrpSpPr>
        <p:grpSpPr>
          <a:xfrm>
            <a:off x="1187450" y="627380"/>
            <a:ext cx="6696710" cy="3632200"/>
            <a:chOff x="1870" y="988"/>
            <a:chExt cx="10546" cy="5720"/>
          </a:xfrm>
        </p:grpSpPr>
        <p:sp>
          <p:nvSpPr>
            <p:cNvPr id="14" name="矩形 13"/>
            <p:cNvSpPr/>
            <p:nvPr/>
          </p:nvSpPr>
          <p:spPr>
            <a:xfrm>
              <a:off x="1870" y="988"/>
              <a:ext cx="10547" cy="5721"/>
            </a:xfrm>
            <a:prstGeom prst="rect">
              <a:avLst/>
            </a:prstGeom>
            <a:solidFill>
              <a:schemeClr val="accent5">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33" y="1455"/>
              <a:ext cx="4424" cy="957"/>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都是小事</a:t>
              </a:r>
              <a:endParaRPr lang="zh-CN"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6" name="图片 15"/>
            <p:cNvPicPr>
              <a:picLocks noChangeAspect="1"/>
            </p:cNvPicPr>
            <p:nvPr/>
          </p:nvPicPr>
          <p:blipFill>
            <a:blip r:embed="rId5"/>
            <a:stretch>
              <a:fillRect/>
            </a:stretch>
          </p:blipFill>
          <p:spPr>
            <a:xfrm>
              <a:off x="3246" y="2799"/>
              <a:ext cx="2415" cy="3041"/>
            </a:xfrm>
            <a:prstGeom prst="rect">
              <a:avLst/>
            </a:prstGeom>
          </p:spPr>
        </p:pic>
        <p:pic>
          <p:nvPicPr>
            <p:cNvPr id="17" name="图片 16"/>
            <p:cNvPicPr>
              <a:picLocks noChangeAspect="1"/>
            </p:cNvPicPr>
            <p:nvPr/>
          </p:nvPicPr>
          <p:blipFill>
            <a:blip r:embed="rId6"/>
            <a:stretch>
              <a:fillRect/>
            </a:stretch>
          </p:blipFill>
          <p:spPr>
            <a:xfrm>
              <a:off x="8254" y="2800"/>
              <a:ext cx="3161" cy="3081"/>
            </a:xfrm>
            <a:prstGeom prst="rect">
              <a:avLst/>
            </a:prstGeom>
          </p:spPr>
        </p:pic>
      </p:grpSp>
      <p:grpSp>
        <p:nvGrpSpPr>
          <p:cNvPr id="4" name="组合 3"/>
          <p:cNvGrpSpPr/>
          <p:nvPr/>
        </p:nvGrpSpPr>
        <p:grpSpPr>
          <a:xfrm>
            <a:off x="1122045" y="454025"/>
            <a:ext cx="7082155" cy="3832225"/>
            <a:chOff x="1771" y="987"/>
            <a:chExt cx="10557" cy="5802"/>
          </a:xfrm>
          <a:solidFill>
            <a:schemeClr val="bg1"/>
          </a:solidFill>
        </p:grpSpPr>
        <p:sp>
          <p:nvSpPr>
            <p:cNvPr id="21" name="矩形 20"/>
            <p:cNvSpPr/>
            <p:nvPr/>
          </p:nvSpPr>
          <p:spPr>
            <a:xfrm>
              <a:off x="1771" y="987"/>
              <a:ext cx="10557" cy="5802"/>
            </a:xfrm>
            <a:prstGeom prst="rect">
              <a:avLst/>
            </a:prstGeom>
            <a:gr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26" name="文本框 25"/>
            <p:cNvSpPr txBox="1"/>
            <p:nvPr/>
          </p:nvSpPr>
          <p:spPr>
            <a:xfrm>
              <a:off x="2217" y="2706"/>
              <a:ext cx="9655" cy="1703"/>
            </a:xfrm>
            <a:prstGeom prst="rect">
              <a:avLst/>
            </a:prstGeom>
            <a:grp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这节课我们就来做个生活的有心人，说说我们对身边</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小事 </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的看法。</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21000" b="-21000"/>
          </a:stretch>
        </a:blipFill>
        <a:effectLst/>
      </p:bgPr>
    </p:bg>
    <p:spTree>
      <p:nvGrpSpPr>
        <p:cNvPr id="1" name=""/>
        <p:cNvGrpSpPr/>
        <p:nvPr/>
      </p:nvGrpSpPr>
      <p:grpSpPr>
        <a:xfrm>
          <a:off x="0" y="0"/>
          <a:ext cx="0" cy="0"/>
          <a:chOff x="0" y="0"/>
          <a:chExt cx="0" cy="0"/>
        </a:xfrm>
      </p:grpSpPr>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1646605"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 语文  </a:t>
            </a:r>
            <a:r>
              <a:rPr kumimoji="1" lang="zh-CN" altLang="en-US" sz="1200" dirty="0">
                <a:latin typeface="黑体" panose="02010609060101010101" pitchFamily="49" charset="-122"/>
                <a:ea typeface="黑体" panose="02010609060101010101" pitchFamily="49" charset="-122"/>
              </a:rPr>
              <a:t>三</a:t>
            </a:r>
            <a:r>
              <a:rPr kumimoji="1" lang="zh-CN" altLang="en-US" sz="1200" dirty="0" smtClean="0">
                <a:latin typeface="黑体" panose="02010609060101010101" pitchFamily="49" charset="-122"/>
                <a:ea typeface="黑体" panose="02010609060101010101" pitchFamily="49" charset="-122"/>
              </a:rPr>
              <a:t>年级  上册</a:t>
            </a:r>
            <a:endParaRPr kumimoji="1" lang="zh-CN" altLang="en-US" sz="1200" dirty="0">
              <a:latin typeface="黑体" panose="02010609060101010101" pitchFamily="49" charset="-122"/>
              <a:ea typeface="黑体" panose="02010609060101010101" pitchFamily="49" charset="-122"/>
            </a:endParaRPr>
          </a:p>
        </p:txBody>
      </p:sp>
      <p:sp>
        <p:nvSpPr>
          <p:cNvPr id="11" name="TextBox 10"/>
          <p:cNvSpPr txBox="1"/>
          <p:nvPr/>
        </p:nvSpPr>
        <p:spPr>
          <a:xfrm>
            <a:off x="1259632" y="1491630"/>
            <a:ext cx="6768752" cy="769441"/>
          </a:xfrm>
          <a:prstGeom prst="rect">
            <a:avLst/>
          </a:prstGeom>
          <a:solidFill>
            <a:srgbClr val="FFFFFF">
              <a:alpha val="60000"/>
            </a:srgbClr>
          </a:solidFill>
        </p:spPr>
        <p:txBody>
          <a:bodyPr wrap="square" rtlCol="0">
            <a:spAutoFit/>
          </a:bodyPr>
          <a:lstStyle/>
          <a:p>
            <a:r>
              <a:rPr lang="zh-CN" altLang="en-US" sz="4400" b="1" dirty="0" smtClean="0">
                <a:solidFill>
                  <a:srgbClr val="FF0000"/>
                </a:solidFill>
                <a:latin typeface="黑体" panose="02010609060101010101" pitchFamily="49" charset="-122"/>
                <a:ea typeface="黑体" panose="02010609060101010101" pitchFamily="49" charset="-122"/>
              </a:rPr>
              <a:t> 口语交际：身边的“小事”</a:t>
            </a:r>
            <a:endParaRPr lang="zh-CN" altLang="en-US" sz="4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89890" y="527685"/>
            <a:ext cx="7941310" cy="112458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观察图片，说说</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图上画的是哪些</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小事</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，在什么地方，有什么人，发生了什么事。</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05700" y="1563638"/>
            <a:ext cx="3909690" cy="2941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497580" y="1069975"/>
            <a:ext cx="3871595" cy="97726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楷体" panose="02010609060101010101" pitchFamily="49" charset="-122"/>
                <a:sym typeface="+mn-ea"/>
              </a:rPr>
              <a:t>公交站台上大家都在排队上车，有人突然插队。</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4" name="文本框 13"/>
          <p:cNvSpPr txBox="1"/>
          <p:nvPr/>
        </p:nvSpPr>
        <p:spPr>
          <a:xfrm>
            <a:off x="3170758" y="2910840"/>
            <a:ext cx="5480050" cy="97726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楷体" panose="02010609060101010101" pitchFamily="49" charset="-122"/>
                <a:sym typeface="+mn-ea"/>
              </a:rPr>
              <a:t>进门时前面的人为后面的人打开门，让后面的人先进。</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5" name="文本框 14"/>
          <p:cNvSpPr txBox="1"/>
          <p:nvPr/>
        </p:nvSpPr>
        <p:spPr>
          <a:xfrm>
            <a:off x="511365" y="959167"/>
            <a:ext cx="518795" cy="1198880"/>
          </a:xfrm>
          <a:prstGeom prst="rect">
            <a:avLst/>
          </a:prstGeom>
          <a:noFill/>
          <a:ln>
            <a:noFill/>
          </a:ln>
        </p:spPr>
        <p:txBody>
          <a:bodyPr wrap="square" rtlCol="0" anchor="t">
            <a:spAutoFit/>
          </a:bodyPr>
          <a:lstStyle/>
          <a:p>
            <a:pPr algn="l" fontAlgn="auto">
              <a:lnSpc>
                <a:spcPct val="100000"/>
              </a:lnSpc>
            </a:pPr>
            <a:r>
              <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上</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p>
            <a:pPr algn="l" fontAlgn="auto">
              <a:lnSpc>
                <a:spcPct val="100000"/>
              </a:lnSpc>
            </a:pPr>
            <a:r>
              <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车</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p>
            <a:pPr algn="l" fontAlgn="auto">
              <a:lnSpc>
                <a:spcPct val="100000"/>
              </a:lnSpc>
            </a:pPr>
            <a:r>
              <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插</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p>
            <a:pPr algn="l" fontAlgn="auto">
              <a:lnSpc>
                <a:spcPct val="100000"/>
              </a:lnSpc>
            </a:pPr>
            <a:r>
              <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队</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6" name="文本框 15"/>
          <p:cNvSpPr txBox="1"/>
          <p:nvPr/>
        </p:nvSpPr>
        <p:spPr>
          <a:xfrm>
            <a:off x="405230" y="2463035"/>
            <a:ext cx="624930" cy="1476375"/>
          </a:xfrm>
          <a:prstGeom prst="rect">
            <a:avLst/>
          </a:prstGeom>
          <a:noFill/>
          <a:ln>
            <a:noFill/>
          </a:ln>
        </p:spPr>
        <p:txBody>
          <a:bodyPr wrap="square" rtlCol="0" anchor="t">
            <a:spAutoFit/>
          </a:bodyPr>
          <a:lstStyle/>
          <a:p>
            <a:pPr algn="l" fontAlgn="auto">
              <a:lnSpc>
                <a:spcPct val="100000"/>
              </a:lnSpc>
            </a:pPr>
            <a:r>
              <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为他人开门</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2464" y="815349"/>
            <a:ext cx="2000250"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7092" y="2463036"/>
            <a:ext cx="20478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108325" y="967104"/>
            <a:ext cx="5480050" cy="97726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楷体" panose="02010609060101010101" pitchFamily="49" charset="-122"/>
                <a:sym typeface="+mn-ea"/>
              </a:rPr>
              <a:t>出门旅游的时候，在古建筑墙上乱刻乱画。</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2" name="文本框 1"/>
          <p:cNvSpPr txBox="1"/>
          <p:nvPr/>
        </p:nvSpPr>
        <p:spPr>
          <a:xfrm>
            <a:off x="3133616" y="2967672"/>
            <a:ext cx="3522980" cy="53403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zh-CN" sz="2400" b="1" dirty="0" smtClean="0">
                <a:latin typeface="宋体" panose="02010600030101010101" pitchFamily="2" charset="-122"/>
                <a:ea typeface="宋体" panose="02010600030101010101" pitchFamily="2" charset="-122"/>
                <a:cs typeface="楷体" panose="02010609060101010101" pitchFamily="49" charset="-122"/>
                <a:sym typeface="+mn-ea"/>
              </a:rPr>
              <a:t>出门遛狗，粪便及时清。</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5" name="文本框 14"/>
          <p:cNvSpPr txBox="1"/>
          <p:nvPr/>
        </p:nvSpPr>
        <p:spPr>
          <a:xfrm>
            <a:off x="498475" y="822325"/>
            <a:ext cx="518795" cy="1198880"/>
          </a:xfrm>
          <a:prstGeom prst="rect">
            <a:avLst/>
          </a:prstGeom>
          <a:noFill/>
          <a:ln>
            <a:noFill/>
          </a:ln>
        </p:spPr>
        <p:txBody>
          <a:bodyPr wrap="square" rtlCol="0" anchor="t">
            <a:spAutoFit/>
          </a:bodyPr>
          <a:lstStyle/>
          <a:p>
            <a:pPr algn="l" fontAlgn="auto">
              <a:lnSpc>
                <a:spcPct val="100000"/>
              </a:lnSpc>
            </a:pPr>
            <a:r>
              <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乱涂乱画</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文本框 2"/>
          <p:cNvSpPr txBox="1"/>
          <p:nvPr/>
        </p:nvSpPr>
        <p:spPr>
          <a:xfrm>
            <a:off x="381758" y="2635249"/>
            <a:ext cx="518669" cy="1200329"/>
          </a:xfrm>
          <a:prstGeom prst="rect">
            <a:avLst/>
          </a:prstGeom>
          <a:noFill/>
          <a:ln>
            <a:noFill/>
          </a:ln>
        </p:spPr>
        <p:txBody>
          <a:bodyPr wrap="square" rtlCol="0" anchor="t">
            <a:spAutoFit/>
          </a:bodyPr>
          <a:lstStyle/>
          <a:p>
            <a:pPr algn="l" fontAlgn="auto">
              <a:lnSpc>
                <a:spcPct val="100000"/>
              </a:lnSpc>
            </a:pPr>
            <a:r>
              <a:rPr lang="zh-CN" altLang="en-US"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清理狗便</a:t>
            </a:r>
            <a:endParaRPr lang="zh-CN" sz="1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4574" y="747921"/>
            <a:ext cx="2047875"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4486" y="2563176"/>
            <a:ext cx="2000250"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3240" y="979805"/>
            <a:ext cx="7941310" cy="215836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大家觉得图中的人做得对吗？你看到会是什么样的心情？先按心情给它们分分类，再说说自己的看法，如果对，会有什么积极影响？如果不对，会有什么负面影响？怎样做才对？</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47395" y="421005"/>
            <a:ext cx="6873240" cy="1725930"/>
            <a:chOff x="1177" y="663"/>
            <a:chExt cx="10824" cy="2718"/>
          </a:xfrm>
        </p:grpSpPr>
        <p:grpSp>
          <p:nvGrpSpPr>
            <p:cNvPr id="21" name="组合 20"/>
            <p:cNvGrpSpPr/>
            <p:nvPr/>
          </p:nvGrpSpPr>
          <p:grpSpPr>
            <a:xfrm>
              <a:off x="1177" y="663"/>
              <a:ext cx="4424" cy="2717"/>
              <a:chOff x="1177" y="663"/>
              <a:chExt cx="4424" cy="2717"/>
            </a:xfrm>
          </p:grpSpPr>
          <p:sp>
            <p:nvSpPr>
              <p:cNvPr id="12" name="矩形 11"/>
              <p:cNvSpPr/>
              <p:nvPr/>
            </p:nvSpPr>
            <p:spPr>
              <a:xfrm>
                <a:off x="1417" y="1224"/>
                <a:ext cx="4184" cy="215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clrChange>
                  <a:clrFrom>
                    <a:srgbClr val="FFFFFF">
                      <a:alpha val="100000"/>
                    </a:srgbClr>
                  </a:clrFrom>
                  <a:clrTo>
                    <a:srgbClr val="FFFFFF">
                      <a:alpha val="100000"/>
                      <a:alpha val="0"/>
                    </a:srgbClr>
                  </a:clrTo>
                </a:clrChange>
              </a:blip>
              <a:srcRect t="50000" r="50000"/>
              <a:stretch>
                <a:fillRect/>
              </a:stretch>
            </p:blipFill>
            <p:spPr>
              <a:xfrm>
                <a:off x="1177" y="663"/>
                <a:ext cx="953" cy="998"/>
              </a:xfrm>
              <a:prstGeom prst="rect">
                <a:avLst/>
              </a:prstGeom>
              <a:ln>
                <a:noFill/>
              </a:ln>
            </p:spPr>
          </p:pic>
        </p:grpSp>
        <p:grpSp>
          <p:nvGrpSpPr>
            <p:cNvPr id="22" name="组合 21"/>
            <p:cNvGrpSpPr/>
            <p:nvPr/>
          </p:nvGrpSpPr>
          <p:grpSpPr>
            <a:xfrm>
              <a:off x="7565" y="773"/>
              <a:ext cx="4436" cy="2609"/>
              <a:chOff x="7565" y="773"/>
              <a:chExt cx="4436" cy="2609"/>
            </a:xfrm>
          </p:grpSpPr>
          <p:sp>
            <p:nvSpPr>
              <p:cNvPr id="13" name="矩形 12"/>
              <p:cNvSpPr/>
              <p:nvPr/>
            </p:nvSpPr>
            <p:spPr>
              <a:xfrm>
                <a:off x="7865" y="1224"/>
                <a:ext cx="4137" cy="2158"/>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clrChange>
                  <a:clrFrom>
                    <a:srgbClr val="FEFFF5">
                      <a:alpha val="100000"/>
                    </a:srgbClr>
                  </a:clrFrom>
                  <a:clrTo>
                    <a:srgbClr val="FEFFF5">
                      <a:alpha val="100000"/>
                      <a:alpha val="0"/>
                    </a:srgbClr>
                  </a:clrTo>
                </a:clrChange>
              </a:blip>
              <a:srcRect r="49111" b="49682"/>
              <a:stretch>
                <a:fillRect/>
              </a:stretch>
            </p:blipFill>
            <p:spPr>
              <a:xfrm>
                <a:off x="7565" y="773"/>
                <a:ext cx="1006" cy="1074"/>
              </a:xfrm>
              <a:prstGeom prst="rect">
                <a:avLst/>
              </a:prstGeom>
            </p:spPr>
          </p:pic>
        </p:grpSp>
      </p:grpSp>
      <p:grpSp>
        <p:nvGrpSpPr>
          <p:cNvPr id="31" name="组合 30"/>
          <p:cNvGrpSpPr/>
          <p:nvPr/>
        </p:nvGrpSpPr>
        <p:grpSpPr>
          <a:xfrm>
            <a:off x="5810885" y="876935"/>
            <a:ext cx="1296670" cy="1061085"/>
            <a:chOff x="9151" y="1381"/>
            <a:chExt cx="2042" cy="1671"/>
          </a:xfrm>
        </p:grpSpPr>
        <p:sp>
          <p:nvSpPr>
            <p:cNvPr id="14" name="文本框 13"/>
            <p:cNvSpPr txBox="1"/>
            <p:nvPr/>
          </p:nvSpPr>
          <p:spPr>
            <a:xfrm>
              <a:off x="9151" y="1381"/>
              <a:ext cx="2042"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上车插队</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5" name="文本框 14"/>
            <p:cNvSpPr txBox="1"/>
            <p:nvPr/>
          </p:nvSpPr>
          <p:spPr>
            <a:xfrm>
              <a:off x="9151" y="2327"/>
              <a:ext cx="2042"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乱涂乱画</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grpSp>
        <p:nvGrpSpPr>
          <p:cNvPr id="24" name="组合 23"/>
          <p:cNvGrpSpPr/>
          <p:nvPr/>
        </p:nvGrpSpPr>
        <p:grpSpPr>
          <a:xfrm>
            <a:off x="1428750" y="947420"/>
            <a:ext cx="1709420" cy="989965"/>
            <a:chOff x="2250" y="1492"/>
            <a:chExt cx="2692" cy="1559"/>
          </a:xfrm>
        </p:grpSpPr>
        <p:sp>
          <p:nvSpPr>
            <p:cNvPr id="16" name="文本框 15"/>
            <p:cNvSpPr txBox="1"/>
            <p:nvPr/>
          </p:nvSpPr>
          <p:spPr>
            <a:xfrm>
              <a:off x="2250" y="1492"/>
              <a:ext cx="2519"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为他人开门 </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7" name="文本框 16"/>
            <p:cNvSpPr txBox="1"/>
            <p:nvPr/>
          </p:nvSpPr>
          <p:spPr>
            <a:xfrm>
              <a:off x="2424" y="2327"/>
              <a:ext cx="2519"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清理狗便  </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20" name="文本框 19"/>
          <p:cNvSpPr txBox="1"/>
          <p:nvPr/>
        </p:nvSpPr>
        <p:spPr>
          <a:xfrm>
            <a:off x="493395" y="2374265"/>
            <a:ext cx="7941310" cy="193738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黑体" panose="02010609060101010101" pitchFamily="49" charset="-122"/>
                <a:sym typeface="+mn-ea"/>
              </a:rPr>
              <a:t>图中这些</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rPr>
              <a:t>小事</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rPr>
              <a:t>虽小，意义却非常重大，有的给人带来温暖，使我们的生活更加美好，有的扰乱了人们的生活秩序，甚至给人带来危险，令人厌恶，难怪古人会说：</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rPr>
              <a:t>勿以善小而不为，勿以恶小而为之。</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endPar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DOC_GUID" val="{4f3d005d-5d50-4a22-95f0-a97ac420a52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1131</Words>
  <Application>WPS 演示</Application>
  <PresentationFormat>全屏显示(16:9)</PresentationFormat>
  <Paragraphs>75</Paragraphs>
  <Slides>15</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Arial</vt:lpstr>
      <vt:lpstr>宋体</vt:lpstr>
      <vt:lpstr>Wingdings</vt:lpstr>
      <vt:lpstr>黑体</vt:lpstr>
      <vt:lpstr>楷体</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qwe</cp:lastModifiedBy>
  <cp:revision>112</cp:revision>
  <dcterms:created xsi:type="dcterms:W3CDTF">2017-03-17T02:28:00Z</dcterms:created>
  <dcterms:modified xsi:type="dcterms:W3CDTF">2021-09-05T09:22:12Z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