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8" r:id="rId3"/>
    <p:sldId id="277" r:id="rId4"/>
    <p:sldId id="259" r:id="rId5"/>
    <p:sldId id="261" r:id="rId6"/>
    <p:sldId id="278" r:id="rId7"/>
    <p:sldId id="262" r:id="rId8"/>
    <p:sldId id="263" r:id="rId9"/>
    <p:sldId id="264" r:id="rId10"/>
    <p:sldId id="267" r:id="rId11"/>
    <p:sldId id="265" r:id="rId12"/>
    <p:sldId id="266" r:id="rId13"/>
    <p:sldId id="270" r:id="rId14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1860"/>
    <p:restoredTop sz="94660"/>
  </p:normalViewPr>
  <p:slideViewPr>
    <p:cSldViewPr snapToGrid="0" showGuides="1">
      <p:cViewPr varScale="1">
        <p:scale>
          <a:sx n="66" d="100"/>
          <a:sy n="66" d="100"/>
        </p:scale>
        <p:origin x="-120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0F9B84EA-7D68-4D60-9CB1-D50884785D1C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8D4E0FC9-F1F8-4FAE-9988-3BA365CFD46F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7F25A8C7-CC1A-4A08-9B4B-31F43B054C7F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10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01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F9E1B693-632D-4080-9CF6-EA28B66DC801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71" y="1854199"/>
            <a:ext cx="9144424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71" y="3602038"/>
            <a:ext cx="9144424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dirty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D997B5FA-0921-464F-AAE1-844C04324D75}" type="datetimeFigureOut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565CE74E-AB26-4998-AD42-012C4C1AD076}" type="slidenum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39" y="551543"/>
            <a:ext cx="10516088" cy="5558971"/>
          </a:xfrm>
        </p:spPr>
        <p:txBody>
          <a:bodyPr/>
          <a:lstStyle/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fontAlgn="auto"/>
            <a:fld id="{D997B5FA-0921-464F-AAE1-844C04324D75}" type="datetimeFigureOut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fontAlgn="auto"/>
            <a:fld id="{565CE74E-AB26-4998-AD42-012C4C1AD076}" type="slidenum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1800" y="112713"/>
            <a:ext cx="958850" cy="685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571500" y="6675438"/>
            <a:ext cx="2844800" cy="366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91000" y="6675438"/>
            <a:ext cx="3860800" cy="366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63000" y="6675438"/>
            <a:ext cx="2844800" cy="366713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normAutofit/>
          </a:bodyPr>
          <a:lstStyle/>
          <a:p>
            <a:pPr algn="r" fontAlgn="base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D997B5FA-0921-464F-AAE1-844C04324D75}" type="datetimeFigureOut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565CE74E-AB26-4998-AD42-012C4C1AD076}" type="slidenum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39" y="2187443"/>
            <a:ext cx="10516088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D997B5FA-0921-464F-AAE1-844C04324D75}" type="datetimeFigureOut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565CE74E-AB26-4998-AD42-012C4C1AD076}" type="slidenum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39" y="1825625"/>
            <a:ext cx="5181840" cy="4351338"/>
          </a:xfrm>
        </p:spPr>
        <p:txBody>
          <a:bodyPr/>
          <a:lstStyle/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486" y="1825625"/>
            <a:ext cx="5181840" cy="4351338"/>
          </a:xfrm>
        </p:spPr>
        <p:txBody>
          <a:bodyPr/>
          <a:lstStyle/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D997B5FA-0921-464F-AAE1-844C04324D75}" type="datetimeFigureOut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565CE74E-AB26-4998-AD42-012C4C1AD076}" type="slidenum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827" y="365125"/>
            <a:ext cx="10516088" cy="1325563"/>
          </a:xfrm>
        </p:spPr>
        <p:txBody>
          <a:bodyPr anchor="ctr" anchorCtr="0"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827" y="1744961"/>
            <a:ext cx="515802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827" y="2615609"/>
            <a:ext cx="5158026" cy="3574054"/>
          </a:xfrm>
        </p:spPr>
        <p:txBody>
          <a:bodyPr/>
          <a:lstStyle/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486" y="1744961"/>
            <a:ext cx="518342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486" y="2615609"/>
            <a:ext cx="5183428" cy="3574054"/>
          </a:xfrm>
        </p:spPr>
        <p:txBody>
          <a:bodyPr/>
          <a:lstStyle/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D997B5FA-0921-464F-AAE1-844C04324D75}" type="datetimeFigureOut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565CE74E-AB26-4998-AD42-012C4C1AD076}" type="slidenum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650" y="2159000"/>
            <a:ext cx="5715265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pPr fontAlgn="auto"/>
            <a:r>
              <a:rPr lang="zh-CN" altLang="en-US" strike="noStrike" noProof="1" dirty="0"/>
              <a:t>编辑标题</a:t>
            </a:r>
            <a:endParaRPr lang="zh-CN" altLang="en-US" strike="noStrike" noProof="1" dirty="0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650" y="3733201"/>
            <a:ext cx="5715265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fontAlgn="auto"/>
            <a:fld id="{D997B5FA-0921-464F-AAE1-844C04324D75}" type="datetimeFigureOut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fontAlgn="auto"/>
            <a:fld id="{565CE74E-AB26-4998-AD42-012C4C1AD076}" type="slidenum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D997B5FA-0921-464F-AAE1-844C04324D75}" type="datetimeFigureOut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565CE74E-AB26-4998-AD42-012C4C1AD076}" type="slidenum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39" y="713673"/>
            <a:ext cx="4681871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779" y="713673"/>
            <a:ext cx="5712147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endParaRPr lang="zh-CN" altLang="en-US" strike="noStrike" noProof="1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39" y="2313873"/>
            <a:ext cx="4681871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D997B5FA-0921-464F-AAE1-844C04324D75}" type="datetimeFigureOut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565CE74E-AB26-4998-AD42-012C4C1AD076}" type="slidenum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5382" y="365125"/>
            <a:ext cx="908943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38" y="365125"/>
            <a:ext cx="9446881" cy="5811838"/>
          </a:xfrm>
        </p:spPr>
        <p:txBody>
          <a:bodyPr vert="eaVert"/>
          <a:lstStyle/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D997B5FA-0921-464F-AAE1-844C04324D75}" type="datetimeFigureOut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565CE74E-AB26-4998-AD42-012C4C1AD076}" type="slidenum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13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2860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fontAlgn="auto"/>
            <a:fld id="{D997B5FA-0921-464F-AAE1-844C04324D75}" type="datetimeFigureOut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fontAlgn="auto"/>
            <a:fld id="{565CE74E-AB26-4998-AD42-012C4C1AD076}" type="slidenum">
              <a:rPr lang="zh-CN" altLang="en-US" strike="noStrike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2" name="KSO_TEMPLATE" hidden="1"/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emf"/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jpeg"/><Relationship Id="rId2" Type="http://schemas.openxmlformats.org/officeDocument/2006/relationships/image" Target="../media/image10.png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jpeg"/><Relationship Id="rId2" Type="http://schemas.openxmlformats.org/officeDocument/2006/relationships/image" Target="../media/image10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1" name="图片 9"/>
          <p:cNvPicPr>
            <a:picLocks noChangeAspect="1"/>
          </p:cNvPicPr>
          <p:nvPr/>
        </p:nvPicPr>
        <p:blipFill>
          <a:blip r:embed="rId1"/>
          <a:srcRect r="72971"/>
          <a:stretch>
            <a:fillRect/>
          </a:stretch>
        </p:blipFill>
        <p:spPr>
          <a:xfrm>
            <a:off x="3935413" y="6972300"/>
            <a:ext cx="1624012" cy="2057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2" name="图片 12"/>
          <p:cNvPicPr>
            <a:picLocks noChangeAspect="1"/>
          </p:cNvPicPr>
          <p:nvPr/>
        </p:nvPicPr>
        <p:blipFill>
          <a:blip r:embed="rId2"/>
          <a:srcRect r="72971"/>
          <a:stretch>
            <a:fillRect/>
          </a:stretch>
        </p:blipFill>
        <p:spPr>
          <a:xfrm>
            <a:off x="2225675" y="7151688"/>
            <a:ext cx="1265238" cy="1600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3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2750" y="7367588"/>
            <a:ext cx="539750" cy="61436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24" name="组合 13"/>
          <p:cNvGrpSpPr/>
          <p:nvPr/>
        </p:nvGrpSpPr>
        <p:grpSpPr>
          <a:xfrm>
            <a:off x="7535863" y="6500813"/>
            <a:ext cx="1800225" cy="1250950"/>
            <a:chOff x="2915647" y="4560894"/>
            <a:chExt cx="3349738" cy="1769048"/>
          </a:xfrm>
        </p:grpSpPr>
        <p:pic>
          <p:nvPicPr>
            <p:cNvPr id="5125" name="图片 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 l="35500" r="32249" b="80045"/>
            <a:stretch>
              <a:fillRect/>
            </a:stretch>
          </p:blipFill>
          <p:spPr>
            <a:xfrm>
              <a:off x="5836357" y="4560894"/>
              <a:ext cx="429028" cy="38363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126" name="Picture 2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915647" y="4560894"/>
              <a:ext cx="1247809" cy="1769048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5127" name="图片 4" descr="af949c76gcb8a22c965de&amp;69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8100" y="0"/>
            <a:ext cx="1222057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TextBox 19"/>
          <p:cNvSpPr txBox="1"/>
          <p:nvPr/>
        </p:nvSpPr>
        <p:spPr>
          <a:xfrm>
            <a:off x="4151313" y="2205038"/>
            <a:ext cx="3744912" cy="11064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6600" dirty="0">
                <a:latin typeface="Arial" panose="020B0604020202020204" pitchFamily="34" charset="0"/>
                <a:ea typeface="楷体" panose="02010609060101010101" pitchFamily="49" charset="-122"/>
              </a:rPr>
              <a:t>语文园地</a:t>
            </a:r>
            <a:endParaRPr lang="zh-CN" altLang="en-US" sz="3200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129" name="TextBox 9"/>
          <p:cNvSpPr txBox="1"/>
          <p:nvPr/>
        </p:nvSpPr>
        <p:spPr>
          <a:xfrm>
            <a:off x="1198563" y="573088"/>
            <a:ext cx="6535737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dirty="0">
                <a:latin typeface="华文新魏" panose="02010800040101010101" charset="-122"/>
                <a:ea typeface="华文新魏" panose="02010800040101010101" charset="-122"/>
              </a:rPr>
              <a:t>三年级语文上册第七单元</a:t>
            </a:r>
            <a:endParaRPr lang="zh-CN" altLang="en-US" sz="3200" dirty="0">
              <a:latin typeface="华文新魏" panose="02010800040101010101" charset="-122"/>
              <a:ea typeface="华文新魏" panose="02010800040101010101" charset="-122"/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" name="对角圆角矩形 19"/>
          <p:cNvSpPr/>
          <p:nvPr/>
        </p:nvSpPr>
        <p:spPr>
          <a:xfrm>
            <a:off x="1728788" y="115888"/>
            <a:ext cx="2349500" cy="798513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日积月累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479425" y="846138"/>
            <a:ext cx="10407650" cy="5197475"/>
          </a:xfrm>
          <a:prstGeom prst="round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339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75" y="19050"/>
            <a:ext cx="979488" cy="992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687513" y="1177925"/>
            <a:ext cx="4338638" cy="4759325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>
            <a:spAutoFit/>
          </a:bodyPr>
          <a:lstStyle/>
          <a:p>
            <a:pPr marR="0" algn="ctr" defTabSz="914400" fontAlgn="auto">
              <a:lnSpc>
                <a:spcPts val="5400"/>
              </a:lnSpc>
              <a:buClrTx/>
              <a:buSzTx/>
              <a:buFontTx/>
              <a:defRPr/>
            </a:pPr>
            <a:r>
              <a:rPr lang="zh-CN" altLang="en-US" sz="4800" b="1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采莲曲</a:t>
            </a:r>
            <a:endParaRPr kumimoji="0" lang="en-US" altLang="zh-CN" sz="4800" kern="1200" cap="none" spc="0" normalizeH="0" baseline="0" noProof="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algn="ctr" defTabSz="914400" fontAlgn="auto">
              <a:lnSpc>
                <a:spcPts val="5400"/>
              </a:lnSpc>
              <a:buClrTx/>
              <a:buSzTx/>
              <a:buFontTx/>
              <a:defRPr/>
            </a:pPr>
            <a:r>
              <a:rPr lang="zh-CN" altLang="zh-CN" sz="480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唐</a:t>
            </a:r>
            <a:r>
              <a:rPr lang="en-US" altLang="zh-CN" sz="480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zh-CN" sz="480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王昌龄</a:t>
            </a:r>
            <a:endParaRPr kumimoji="0" lang="zh-CN" altLang="zh-CN" sz="4800" kern="1200" cap="none" spc="0" normalizeH="0" baseline="0" noProof="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lnSpc>
                <a:spcPts val="5400"/>
              </a:lnSpc>
              <a:buClrTx/>
              <a:buSzTx/>
              <a:buFontTx/>
              <a:defRPr/>
            </a:pPr>
            <a:r>
              <a:rPr lang="zh-CN" altLang="zh-CN" sz="4800" kern="2100" spc="20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荷叶罗裙一色裁，</a:t>
            </a:r>
            <a:endParaRPr kumimoji="0" lang="en-US" altLang="zh-CN" sz="4800" kern="2100" cap="none" spc="200" normalizeH="0" baseline="0" noProof="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lnSpc>
                <a:spcPts val="5400"/>
              </a:lnSpc>
              <a:buClrTx/>
              <a:buSzTx/>
              <a:buFontTx/>
              <a:defRPr/>
            </a:pPr>
            <a:r>
              <a:rPr lang="zh-CN" altLang="zh-CN" sz="4800" kern="2100" spc="20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芙蓉向脸两边开</a:t>
            </a:r>
            <a:r>
              <a:rPr lang="zh-CN" altLang="en-US" sz="4800" kern="2100" spc="20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kumimoji="0" lang="en-US" altLang="zh-CN" sz="4800" kern="2100" cap="none" spc="200" normalizeH="0" baseline="0" noProof="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lnSpc>
                <a:spcPts val="5400"/>
              </a:lnSpc>
              <a:buClrTx/>
              <a:buSzTx/>
              <a:buFontTx/>
              <a:defRPr/>
            </a:pPr>
            <a:r>
              <a:rPr lang="zh-CN" altLang="zh-CN" sz="4800" kern="2100" spc="20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乱入池中看不见，</a:t>
            </a:r>
            <a:endParaRPr kumimoji="0" lang="en-US" altLang="zh-CN" sz="4800" kern="2100" cap="none" spc="200" normalizeH="0" baseline="0" noProof="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lnSpc>
                <a:spcPts val="5400"/>
              </a:lnSpc>
              <a:buClrTx/>
              <a:buSzTx/>
              <a:buFontTx/>
              <a:defRPr/>
            </a:pPr>
            <a:r>
              <a:rPr lang="zh-CN" altLang="zh-CN" sz="4800" kern="2100" spc="20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闻歌始觉有人来</a:t>
            </a:r>
            <a:r>
              <a:rPr lang="zh-CN" altLang="zh-CN" sz="4800" b="1" kern="2100" spc="20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zh-CN" altLang="zh-CN" sz="4800" b="1" kern="2100" spc="200" noProof="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4" name="出水莲">
            <a:hlinkClick r:id="" action="ppaction://media"/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0090150" y="5426075"/>
            <a:ext cx="1000125" cy="908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5739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" name="圆角矩形 20"/>
          <p:cNvSpPr/>
          <p:nvPr/>
        </p:nvSpPr>
        <p:spPr>
          <a:xfrm>
            <a:off x="798513" y="1011238"/>
            <a:ext cx="10409238" cy="5459413"/>
          </a:xfrm>
          <a:prstGeom prst="round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对角圆角矩形 19"/>
          <p:cNvSpPr/>
          <p:nvPr/>
        </p:nvSpPr>
        <p:spPr>
          <a:xfrm>
            <a:off x="1930400" y="212725"/>
            <a:ext cx="2349500" cy="798513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日积月累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930400" y="1316038"/>
            <a:ext cx="8062913" cy="470535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364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75" y="19050"/>
            <a:ext cx="979488" cy="992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5" name="矩形 20"/>
          <p:cNvSpPr/>
          <p:nvPr/>
        </p:nvSpPr>
        <p:spPr>
          <a:xfrm>
            <a:off x="2057400" y="1743075"/>
            <a:ext cx="7747000" cy="33067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>
            <a:spAutoFit/>
          </a:bodyPr>
          <a:p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>
              <a:lnSpc>
                <a:spcPts val="41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采莲曲</a:t>
            </a:r>
            <a:r>
              <a:rPr lang="zh-CN" altLang="en-US" sz="3600" b="1" baseline="30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3600" b="1" baseline="300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ts val="41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jī                 fēi</a:t>
            </a:r>
            <a:endParaRPr lang="en-US" altLang="zh-CN" sz="3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ts val="41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吴姬越艳楚王妃</a:t>
            </a:r>
            <a:r>
              <a:rPr lang="zh-CN" altLang="en-US" sz="3600" b="1" baseline="30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sym typeface="微软雅黑" panose="020B0503020204020204" charset="-122"/>
              </a:rPr>
              <a:t>⑴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，争弄莲舟水湿衣。</a:t>
            </a: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r>
              <a:rPr lang="en-US" altLang="zh-CN" sz="3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endParaRPr lang="en-US" altLang="zh-CN" sz="3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ts val="41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pŭ                           bà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ts val="41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来时浦口花迎入</a:t>
            </a:r>
            <a:r>
              <a:rPr lang="zh-CN" altLang="en-US" sz="3600" b="1" baseline="30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sym typeface="微软雅黑" panose="020B0503020204020204" charset="-122"/>
              </a:rPr>
              <a:t>⑵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，采罢江头月送归。</a:t>
            </a:r>
            <a:endParaRPr lang="en-US" altLang="zh-CN" sz="36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2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5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4450" y="-19050"/>
            <a:ext cx="12214225" cy="6935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6" name="文本框 2"/>
          <p:cNvSpPr txBox="1"/>
          <p:nvPr/>
        </p:nvSpPr>
        <p:spPr>
          <a:xfrm>
            <a:off x="4721225" y="2476500"/>
            <a:ext cx="3616325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9600" dirty="0">
                <a:solidFill>
                  <a:srgbClr val="FF66FF"/>
                </a:solidFill>
                <a:latin typeface="方正喵呜体" charset="-122"/>
                <a:ea typeface="方正喵呜体" charset="-122"/>
              </a:rPr>
              <a:t>再见</a:t>
            </a:r>
            <a:endParaRPr lang="zh-CN" altLang="en-US" sz="9600" dirty="0">
              <a:solidFill>
                <a:srgbClr val="FF66FF"/>
              </a:solidFill>
              <a:latin typeface="方正喵呜体" charset="-122"/>
              <a:ea typeface="方正喵呜体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" name="对角圆角矩形 11"/>
          <p:cNvSpPr/>
          <p:nvPr/>
        </p:nvSpPr>
        <p:spPr>
          <a:xfrm>
            <a:off x="2667000" y="254000"/>
            <a:ext cx="2852738" cy="798513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书写提示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6146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1163" y="92075"/>
            <a:ext cx="1106487" cy="11223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7" name="图片 1" descr="u=1964022470,999355342&amp;fm=27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6575" y="4408488"/>
            <a:ext cx="2178050" cy="1927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58" name="文本框 8"/>
          <p:cNvSpPr txBox="1"/>
          <p:nvPr/>
        </p:nvSpPr>
        <p:spPr>
          <a:xfrm>
            <a:off x="1042988" y="2197100"/>
            <a:ext cx="9545637" cy="8302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</a:pPr>
            <a:r>
              <a:rPr lang="zh-CN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我想提醒大家，在书写时</a:t>
            </a:r>
            <a:r>
              <a:rPr lang="zh-CN" altLang="zh-CN" sz="40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</a:t>
            </a:r>
            <a:r>
              <a:rPr lang="zh-CN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" name="对角圆角矩形 11"/>
          <p:cNvSpPr/>
          <p:nvPr/>
        </p:nvSpPr>
        <p:spPr>
          <a:xfrm>
            <a:off x="2667000" y="254000"/>
            <a:ext cx="2852738" cy="798513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书写提示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7170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8950" y="157163"/>
            <a:ext cx="979488" cy="99218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171" name="组合 8"/>
          <p:cNvGrpSpPr/>
          <p:nvPr/>
        </p:nvGrpSpPr>
        <p:grpSpPr>
          <a:xfrm>
            <a:off x="2708275" y="1477963"/>
            <a:ext cx="6718300" cy="3600450"/>
            <a:chOff x="1873" y="2338"/>
            <a:chExt cx="10580" cy="5670"/>
          </a:xfrm>
        </p:grpSpPr>
        <p:grpSp>
          <p:nvGrpSpPr>
            <p:cNvPr id="7172" name="组合 108"/>
            <p:cNvGrpSpPr/>
            <p:nvPr/>
          </p:nvGrpSpPr>
          <p:grpSpPr>
            <a:xfrm>
              <a:off x="1873" y="2338"/>
              <a:ext cx="10580" cy="5670"/>
              <a:chOff x="35496" y="1124744"/>
              <a:chExt cx="9001000" cy="4536504"/>
            </a:xfrm>
          </p:grpSpPr>
          <p:pic>
            <p:nvPicPr>
              <p:cNvPr id="7173" name="图片 10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736586" y="1124744"/>
                <a:ext cx="2299910" cy="230425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7174" name="图片 11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5496" y="3356992"/>
                <a:ext cx="2299910" cy="230425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7175" name="图片 11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736586" y="3356992"/>
                <a:ext cx="2299910" cy="230425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7176" name="图片 11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504338" y="3356992"/>
                <a:ext cx="2299910" cy="230425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7177" name="图片 11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272090" y="3356992"/>
                <a:ext cx="2299910" cy="230425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7178" name="图片 1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508684" y="1124744"/>
                <a:ext cx="2299910" cy="230425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7179" name="图片 11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272090" y="1124744"/>
                <a:ext cx="2299910" cy="230425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7180" name="图片 11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9842" y="1124744"/>
                <a:ext cx="2299910" cy="230425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7181" name="TextBox 117"/>
            <p:cNvSpPr txBox="1"/>
            <p:nvPr/>
          </p:nvSpPr>
          <p:spPr>
            <a:xfrm>
              <a:off x="2079" y="2475"/>
              <a:ext cx="2308" cy="25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ts val="12000"/>
                </a:lnSpc>
              </a:pPr>
              <a:r>
                <a:rPr lang="zh-CN" altLang="en-US" sz="9600" dirty="0">
                  <a:latin typeface="Calibri" panose="020F0502020204030204" pitchFamily="34" charset="0"/>
                  <a:ea typeface="楷体" panose="02010609060101010101" pitchFamily="49" charset="-122"/>
                </a:rPr>
                <a:t>英  </a:t>
              </a:r>
              <a:endParaRPr lang="zh-CN" altLang="en-US" sz="9600" dirty="0">
                <a:latin typeface="Calibri" panose="020F0502020204030204" pitchFamily="34" charset="0"/>
                <a:ea typeface="楷体" panose="02010609060101010101" pitchFamily="49" charset="-122"/>
              </a:endParaRPr>
            </a:p>
          </p:txBody>
        </p:sp>
        <p:sp>
          <p:nvSpPr>
            <p:cNvPr id="7182" name="TextBox 117"/>
            <p:cNvSpPr txBox="1"/>
            <p:nvPr/>
          </p:nvSpPr>
          <p:spPr>
            <a:xfrm>
              <a:off x="2145" y="5285"/>
              <a:ext cx="2158" cy="25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ts val="12000"/>
                </a:lnSpc>
              </a:pPr>
              <a:r>
                <a:rPr lang="zh-CN" altLang="en-US" sz="9600" dirty="0">
                  <a:latin typeface="Calibri" panose="020F0502020204030204" pitchFamily="34" charset="0"/>
                  <a:ea typeface="楷体" panose="02010609060101010101" pitchFamily="49" charset="-122"/>
                </a:rPr>
                <a:t>蒙</a:t>
              </a:r>
              <a:endParaRPr lang="zh-CN" altLang="en-US" sz="9600" dirty="0">
                <a:latin typeface="Calibri" panose="020F0502020204030204" pitchFamily="34" charset="0"/>
                <a:ea typeface="楷体" panose="02010609060101010101" pitchFamily="49" charset="-122"/>
              </a:endParaRPr>
            </a:p>
          </p:txBody>
        </p:sp>
        <p:sp>
          <p:nvSpPr>
            <p:cNvPr id="7183" name="TextBox 117"/>
            <p:cNvSpPr txBox="1"/>
            <p:nvPr/>
          </p:nvSpPr>
          <p:spPr>
            <a:xfrm>
              <a:off x="4770" y="2495"/>
              <a:ext cx="2168" cy="25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ts val="12000"/>
                </a:lnSpc>
              </a:pPr>
              <a:r>
                <a:rPr lang="zh-CN" altLang="en-US" sz="9600" dirty="0">
                  <a:latin typeface="Calibri" panose="020F0502020204030204" pitchFamily="34" charset="0"/>
                  <a:ea typeface="楷体" panose="02010609060101010101" pitchFamily="49" charset="-122"/>
                </a:rPr>
                <a:t>及  </a:t>
              </a:r>
              <a:endParaRPr lang="zh-CN" altLang="en-US" sz="9600" dirty="0">
                <a:latin typeface="Calibri" panose="020F0502020204030204" pitchFamily="34" charset="0"/>
                <a:ea typeface="楷体" panose="02010609060101010101" pitchFamily="49" charset="-122"/>
              </a:endParaRPr>
            </a:p>
          </p:txBody>
        </p:sp>
        <p:sp>
          <p:nvSpPr>
            <p:cNvPr id="7184" name="TextBox 117"/>
            <p:cNvSpPr txBox="1"/>
            <p:nvPr/>
          </p:nvSpPr>
          <p:spPr>
            <a:xfrm>
              <a:off x="7316" y="2475"/>
              <a:ext cx="2096" cy="25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ts val="12000"/>
                </a:lnSpc>
              </a:pPr>
              <a:r>
                <a:rPr lang="zh-CN" altLang="en-US" sz="9600" dirty="0">
                  <a:latin typeface="Calibri" panose="020F0502020204030204" pitchFamily="34" charset="0"/>
                  <a:ea typeface="楷体" panose="02010609060101010101" pitchFamily="49" charset="-122"/>
                </a:rPr>
                <a:t>柔</a:t>
              </a:r>
              <a:endParaRPr lang="zh-CN" altLang="en-US" sz="9600" dirty="0">
                <a:latin typeface="Calibri" panose="020F0502020204030204" pitchFamily="34" charset="0"/>
                <a:ea typeface="楷体" panose="02010609060101010101" pitchFamily="49" charset="-122"/>
              </a:endParaRPr>
            </a:p>
          </p:txBody>
        </p:sp>
        <p:sp>
          <p:nvSpPr>
            <p:cNvPr id="7185" name="TextBox 117"/>
            <p:cNvSpPr txBox="1"/>
            <p:nvPr/>
          </p:nvSpPr>
          <p:spPr>
            <a:xfrm>
              <a:off x="10030" y="2448"/>
              <a:ext cx="2143" cy="25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ts val="12000"/>
                </a:lnSpc>
              </a:pPr>
              <a:r>
                <a:rPr lang="zh-CN" altLang="en-US" sz="9600" dirty="0">
                  <a:latin typeface="Calibri" panose="020F0502020204030204" pitchFamily="34" charset="0"/>
                  <a:ea typeface="楷体" panose="02010609060101010101" pitchFamily="49" charset="-122"/>
                </a:rPr>
                <a:t>雾</a:t>
              </a:r>
              <a:r>
                <a:rPr lang="en-US" altLang="zh-CN" sz="1200" dirty="0">
                  <a:latin typeface="Calibri" panose="020F0502020204030204" pitchFamily="34" charset="0"/>
                  <a:ea typeface="楷体" panose="02010609060101010101" pitchFamily="49" charset="-122"/>
                </a:rPr>
                <a:t>  </a:t>
              </a:r>
              <a:endParaRPr lang="zh-CN" altLang="en-US" sz="9600" dirty="0">
                <a:latin typeface="Calibri" panose="020F0502020204030204" pitchFamily="34" charset="0"/>
                <a:ea typeface="楷体" panose="02010609060101010101" pitchFamily="49" charset="-122"/>
              </a:endParaRPr>
            </a:p>
          </p:txBody>
        </p:sp>
        <p:sp>
          <p:nvSpPr>
            <p:cNvPr id="7186" name="TextBox 117"/>
            <p:cNvSpPr txBox="1"/>
            <p:nvPr/>
          </p:nvSpPr>
          <p:spPr>
            <a:xfrm>
              <a:off x="9885" y="5215"/>
              <a:ext cx="2342" cy="25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ts val="12000"/>
                </a:lnSpc>
              </a:pPr>
              <a:r>
                <a:rPr lang="zh-CN" altLang="en-US" sz="9600" dirty="0">
                  <a:latin typeface="Calibri" panose="020F0502020204030204" pitchFamily="34" charset="0"/>
                  <a:ea typeface="楷体" panose="02010609060101010101" pitchFamily="49" charset="-122"/>
                </a:rPr>
                <a:t>翅</a:t>
              </a:r>
              <a:endParaRPr lang="zh-CN" altLang="en-US" sz="9600" dirty="0">
                <a:latin typeface="Calibri" panose="020F0502020204030204" pitchFamily="34" charset="0"/>
                <a:ea typeface="楷体" panose="02010609060101010101" pitchFamily="49" charset="-122"/>
              </a:endParaRPr>
            </a:p>
          </p:txBody>
        </p:sp>
        <p:sp>
          <p:nvSpPr>
            <p:cNvPr id="7187" name="TextBox 117"/>
            <p:cNvSpPr txBox="1"/>
            <p:nvPr/>
          </p:nvSpPr>
          <p:spPr>
            <a:xfrm>
              <a:off x="4783" y="5328"/>
              <a:ext cx="2420" cy="25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ts val="12000"/>
                </a:lnSpc>
              </a:pPr>
              <a:r>
                <a:rPr lang="zh-CN" altLang="en-US" sz="9600" dirty="0">
                  <a:latin typeface="Calibri" panose="020F0502020204030204" pitchFamily="34" charset="0"/>
                  <a:ea typeface="楷体" panose="02010609060101010101" pitchFamily="49" charset="-122"/>
                </a:rPr>
                <a:t>奏</a:t>
              </a:r>
              <a:endParaRPr lang="zh-CN" altLang="en-US" sz="9600" dirty="0">
                <a:latin typeface="Calibri" panose="020F0502020204030204" pitchFamily="34" charset="0"/>
                <a:ea typeface="楷体" panose="02010609060101010101" pitchFamily="49" charset="-122"/>
              </a:endParaRPr>
            </a:p>
          </p:txBody>
        </p:sp>
        <p:sp>
          <p:nvSpPr>
            <p:cNvPr id="7188" name="TextBox 117"/>
            <p:cNvSpPr txBox="1"/>
            <p:nvPr/>
          </p:nvSpPr>
          <p:spPr>
            <a:xfrm>
              <a:off x="7357" y="5215"/>
              <a:ext cx="2393" cy="25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ts val="12000"/>
                </a:lnSpc>
              </a:pPr>
              <a:r>
                <a:rPr lang="zh-CN" altLang="en-US" sz="9600" dirty="0">
                  <a:latin typeface="Calibri" panose="020F0502020204030204" pitchFamily="34" charset="0"/>
                  <a:ea typeface="楷体" panose="02010609060101010101" pitchFamily="49" charset="-122"/>
                </a:rPr>
                <a:t>煤</a:t>
              </a:r>
              <a:endParaRPr lang="zh-CN" altLang="en-US" sz="9600" dirty="0">
                <a:latin typeface="Calibri" panose="020F0502020204030204" pitchFamily="34" charset="0"/>
                <a:ea typeface="楷体" panose="02010609060101010101" pitchFamily="49" charset="-122"/>
              </a:endParaRPr>
            </a:p>
          </p:txBody>
        </p:sp>
      </p:grpSp>
      <p:pic>
        <p:nvPicPr>
          <p:cNvPr id="7189" name="图片 1" descr="u=1964022470,999355342&amp;fm=27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6575" y="4408488"/>
            <a:ext cx="2178050" cy="1927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图片 3" descr="u=1964022470,999355342&amp;fm=27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23263" y="58738"/>
            <a:ext cx="2178050" cy="1927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4" name="文本框 8"/>
          <p:cNvSpPr txBox="1"/>
          <p:nvPr/>
        </p:nvSpPr>
        <p:spPr>
          <a:xfrm>
            <a:off x="1519238" y="2019300"/>
            <a:ext cx="8839200" cy="35433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>
            <a:spAutoFit/>
          </a:bodyPr>
          <a:p>
            <a:pPr algn="just">
              <a:lnSpc>
                <a:spcPct val="170000"/>
              </a:lnSpc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撇捺在上如小伞，左低右高让下部。</a:t>
            </a:r>
            <a:endParaRPr lang="en-US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70000"/>
              </a:lnSpc>
            </a:pPr>
            <a:r>
              <a:rPr lang="zh-CN" altLang="en-US" sz="4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撇捺在中如鸟翅，左右舒展要大度。</a:t>
            </a:r>
            <a:endParaRPr lang="en-US" altLang="zh-CN" sz="4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70000"/>
              </a:lnSpc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撇捺在下如支架，左右持平才稳固。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295775" y="1447800"/>
            <a:ext cx="3762375" cy="706438"/>
          </a:xfrm>
          <a:prstGeom prst="rect">
            <a:avLst/>
          </a:prstGeom>
          <a:solidFill>
            <a:srgbClr val="92D050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撇捺书写小口诀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7" name="对角圆角矩形 16"/>
          <p:cNvSpPr/>
          <p:nvPr/>
        </p:nvSpPr>
        <p:spPr>
          <a:xfrm>
            <a:off x="2540000" y="255588"/>
            <a:ext cx="2852738" cy="796925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书写提示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819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738" y="58738"/>
            <a:ext cx="979487" cy="993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" name="对角圆角矩形 11"/>
          <p:cNvSpPr/>
          <p:nvPr/>
        </p:nvSpPr>
        <p:spPr>
          <a:xfrm>
            <a:off x="2667000" y="254000"/>
            <a:ext cx="2852738" cy="798513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书写提示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9218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8950" y="157163"/>
            <a:ext cx="979488" cy="99218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219" name="组合 8"/>
          <p:cNvGrpSpPr/>
          <p:nvPr/>
        </p:nvGrpSpPr>
        <p:grpSpPr>
          <a:xfrm>
            <a:off x="2708275" y="1477963"/>
            <a:ext cx="6718300" cy="3600450"/>
            <a:chOff x="1873" y="2338"/>
            <a:chExt cx="10580" cy="5670"/>
          </a:xfrm>
        </p:grpSpPr>
        <p:grpSp>
          <p:nvGrpSpPr>
            <p:cNvPr id="9220" name="组合 108"/>
            <p:cNvGrpSpPr/>
            <p:nvPr/>
          </p:nvGrpSpPr>
          <p:grpSpPr>
            <a:xfrm>
              <a:off x="1873" y="2338"/>
              <a:ext cx="10580" cy="5670"/>
              <a:chOff x="35496" y="1124744"/>
              <a:chExt cx="9001000" cy="4536504"/>
            </a:xfrm>
          </p:grpSpPr>
          <p:pic>
            <p:nvPicPr>
              <p:cNvPr id="9221" name="图片 10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736586" y="1124744"/>
                <a:ext cx="2299910" cy="230425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9222" name="图片 11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5496" y="3356992"/>
                <a:ext cx="2299910" cy="230425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9223" name="图片 11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736586" y="3356992"/>
                <a:ext cx="2299910" cy="230425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9224" name="图片 11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504338" y="3356992"/>
                <a:ext cx="2299910" cy="230425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9225" name="图片 11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272090" y="3356992"/>
                <a:ext cx="2299910" cy="230425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9226" name="图片 1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508684" y="1124744"/>
                <a:ext cx="2299910" cy="230425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9227" name="图片 11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272090" y="1124744"/>
                <a:ext cx="2299910" cy="230425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9228" name="图片 11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9842" y="1124744"/>
                <a:ext cx="2299910" cy="230425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9229" name="TextBox 117"/>
            <p:cNvSpPr txBox="1"/>
            <p:nvPr/>
          </p:nvSpPr>
          <p:spPr>
            <a:xfrm>
              <a:off x="2079" y="2475"/>
              <a:ext cx="2308" cy="25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ts val="12000"/>
                </a:lnSpc>
              </a:pPr>
              <a:r>
                <a:rPr lang="zh-CN" altLang="en-US" sz="9600" dirty="0">
                  <a:latin typeface="Calibri" panose="020F0502020204030204" pitchFamily="34" charset="0"/>
                  <a:ea typeface="楷体" panose="02010609060101010101" pitchFamily="49" charset="-122"/>
                </a:rPr>
                <a:t>英  </a:t>
              </a:r>
              <a:endParaRPr lang="zh-CN" altLang="en-US" sz="9600" dirty="0">
                <a:latin typeface="Calibri" panose="020F0502020204030204" pitchFamily="34" charset="0"/>
                <a:ea typeface="楷体" panose="02010609060101010101" pitchFamily="49" charset="-122"/>
              </a:endParaRPr>
            </a:p>
          </p:txBody>
        </p:sp>
        <p:sp>
          <p:nvSpPr>
            <p:cNvPr id="9230" name="TextBox 117"/>
            <p:cNvSpPr txBox="1"/>
            <p:nvPr/>
          </p:nvSpPr>
          <p:spPr>
            <a:xfrm>
              <a:off x="2145" y="5285"/>
              <a:ext cx="2158" cy="25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ts val="12000"/>
                </a:lnSpc>
              </a:pPr>
              <a:r>
                <a:rPr lang="zh-CN" altLang="en-US" sz="9600" dirty="0">
                  <a:latin typeface="Calibri" panose="020F0502020204030204" pitchFamily="34" charset="0"/>
                  <a:ea typeface="楷体" panose="02010609060101010101" pitchFamily="49" charset="-122"/>
                </a:rPr>
                <a:t>蒙</a:t>
              </a:r>
              <a:endParaRPr lang="zh-CN" altLang="en-US" sz="9600" dirty="0">
                <a:latin typeface="Calibri" panose="020F0502020204030204" pitchFamily="34" charset="0"/>
                <a:ea typeface="楷体" panose="02010609060101010101" pitchFamily="49" charset="-122"/>
              </a:endParaRPr>
            </a:p>
          </p:txBody>
        </p:sp>
        <p:sp>
          <p:nvSpPr>
            <p:cNvPr id="9231" name="TextBox 117"/>
            <p:cNvSpPr txBox="1"/>
            <p:nvPr/>
          </p:nvSpPr>
          <p:spPr>
            <a:xfrm>
              <a:off x="4770" y="2495"/>
              <a:ext cx="2168" cy="25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ts val="12000"/>
                </a:lnSpc>
              </a:pPr>
              <a:r>
                <a:rPr lang="zh-CN" altLang="en-US" sz="9600" dirty="0">
                  <a:latin typeface="Calibri" panose="020F0502020204030204" pitchFamily="34" charset="0"/>
                  <a:ea typeface="楷体" panose="02010609060101010101" pitchFamily="49" charset="-122"/>
                </a:rPr>
                <a:t>及  </a:t>
              </a:r>
              <a:endParaRPr lang="zh-CN" altLang="en-US" sz="9600" dirty="0">
                <a:latin typeface="Calibri" panose="020F0502020204030204" pitchFamily="34" charset="0"/>
                <a:ea typeface="楷体" panose="02010609060101010101" pitchFamily="49" charset="-122"/>
              </a:endParaRPr>
            </a:p>
          </p:txBody>
        </p:sp>
        <p:sp>
          <p:nvSpPr>
            <p:cNvPr id="9232" name="TextBox 117"/>
            <p:cNvSpPr txBox="1"/>
            <p:nvPr/>
          </p:nvSpPr>
          <p:spPr>
            <a:xfrm>
              <a:off x="7316" y="2475"/>
              <a:ext cx="2096" cy="25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ts val="12000"/>
                </a:lnSpc>
              </a:pPr>
              <a:r>
                <a:rPr lang="zh-CN" altLang="en-US" sz="9600" dirty="0">
                  <a:latin typeface="Calibri" panose="020F0502020204030204" pitchFamily="34" charset="0"/>
                  <a:ea typeface="楷体" panose="02010609060101010101" pitchFamily="49" charset="-122"/>
                </a:rPr>
                <a:t>柔</a:t>
              </a:r>
              <a:endParaRPr lang="zh-CN" altLang="en-US" sz="9600" dirty="0">
                <a:latin typeface="Calibri" panose="020F0502020204030204" pitchFamily="34" charset="0"/>
                <a:ea typeface="楷体" panose="02010609060101010101" pitchFamily="49" charset="-122"/>
              </a:endParaRPr>
            </a:p>
          </p:txBody>
        </p:sp>
        <p:sp>
          <p:nvSpPr>
            <p:cNvPr id="9233" name="TextBox 117"/>
            <p:cNvSpPr txBox="1"/>
            <p:nvPr/>
          </p:nvSpPr>
          <p:spPr>
            <a:xfrm>
              <a:off x="10030" y="2448"/>
              <a:ext cx="2143" cy="25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ts val="12000"/>
                </a:lnSpc>
              </a:pPr>
              <a:r>
                <a:rPr lang="zh-CN" altLang="en-US" sz="9600" dirty="0">
                  <a:latin typeface="Calibri" panose="020F0502020204030204" pitchFamily="34" charset="0"/>
                  <a:ea typeface="楷体" panose="02010609060101010101" pitchFamily="49" charset="-122"/>
                </a:rPr>
                <a:t>雾</a:t>
              </a:r>
              <a:r>
                <a:rPr lang="en-US" altLang="zh-CN" sz="1200" dirty="0">
                  <a:latin typeface="Calibri" panose="020F0502020204030204" pitchFamily="34" charset="0"/>
                  <a:ea typeface="楷体" panose="02010609060101010101" pitchFamily="49" charset="-122"/>
                </a:rPr>
                <a:t>  </a:t>
              </a:r>
              <a:endParaRPr lang="zh-CN" altLang="en-US" sz="9600" dirty="0">
                <a:latin typeface="Calibri" panose="020F0502020204030204" pitchFamily="34" charset="0"/>
                <a:ea typeface="楷体" panose="02010609060101010101" pitchFamily="49" charset="-122"/>
              </a:endParaRPr>
            </a:p>
          </p:txBody>
        </p:sp>
        <p:sp>
          <p:nvSpPr>
            <p:cNvPr id="9234" name="TextBox 117"/>
            <p:cNvSpPr txBox="1"/>
            <p:nvPr/>
          </p:nvSpPr>
          <p:spPr>
            <a:xfrm>
              <a:off x="9885" y="5215"/>
              <a:ext cx="2342" cy="25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ts val="12000"/>
                </a:lnSpc>
              </a:pPr>
              <a:r>
                <a:rPr lang="zh-CN" altLang="en-US" sz="9600" dirty="0">
                  <a:latin typeface="Calibri" panose="020F0502020204030204" pitchFamily="34" charset="0"/>
                  <a:ea typeface="楷体" panose="02010609060101010101" pitchFamily="49" charset="-122"/>
                </a:rPr>
                <a:t>翅</a:t>
              </a:r>
              <a:endParaRPr lang="zh-CN" altLang="en-US" sz="9600" dirty="0">
                <a:latin typeface="Calibri" panose="020F0502020204030204" pitchFamily="34" charset="0"/>
                <a:ea typeface="楷体" panose="02010609060101010101" pitchFamily="49" charset="-122"/>
              </a:endParaRPr>
            </a:p>
          </p:txBody>
        </p:sp>
        <p:sp>
          <p:nvSpPr>
            <p:cNvPr id="9235" name="TextBox 117"/>
            <p:cNvSpPr txBox="1"/>
            <p:nvPr/>
          </p:nvSpPr>
          <p:spPr>
            <a:xfrm>
              <a:off x="4783" y="5328"/>
              <a:ext cx="2420" cy="25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ts val="12000"/>
                </a:lnSpc>
              </a:pPr>
              <a:r>
                <a:rPr lang="zh-CN" altLang="en-US" sz="9600" dirty="0">
                  <a:latin typeface="Calibri" panose="020F0502020204030204" pitchFamily="34" charset="0"/>
                  <a:ea typeface="楷体" panose="02010609060101010101" pitchFamily="49" charset="-122"/>
                </a:rPr>
                <a:t>奏</a:t>
              </a:r>
              <a:endParaRPr lang="zh-CN" altLang="en-US" sz="9600" dirty="0">
                <a:latin typeface="Calibri" panose="020F0502020204030204" pitchFamily="34" charset="0"/>
                <a:ea typeface="楷体" panose="02010609060101010101" pitchFamily="49" charset="-122"/>
              </a:endParaRPr>
            </a:p>
          </p:txBody>
        </p:sp>
        <p:sp>
          <p:nvSpPr>
            <p:cNvPr id="9236" name="TextBox 117"/>
            <p:cNvSpPr txBox="1"/>
            <p:nvPr/>
          </p:nvSpPr>
          <p:spPr>
            <a:xfrm>
              <a:off x="7357" y="5215"/>
              <a:ext cx="2393" cy="25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ts val="12000"/>
                </a:lnSpc>
              </a:pPr>
              <a:r>
                <a:rPr lang="zh-CN" altLang="en-US" sz="9600" dirty="0">
                  <a:latin typeface="Calibri" panose="020F0502020204030204" pitchFamily="34" charset="0"/>
                  <a:ea typeface="楷体" panose="02010609060101010101" pitchFamily="49" charset="-122"/>
                </a:rPr>
                <a:t>煤</a:t>
              </a:r>
              <a:endParaRPr lang="zh-CN" altLang="en-US" sz="9600" dirty="0">
                <a:latin typeface="Calibri" panose="020F0502020204030204" pitchFamily="34" charset="0"/>
                <a:ea typeface="楷体" panose="02010609060101010101" pitchFamily="49" charset="-122"/>
              </a:endParaRPr>
            </a:p>
          </p:txBody>
        </p:sp>
      </p:grpSp>
      <p:pic>
        <p:nvPicPr>
          <p:cNvPr id="9237" name="图片 1" descr="u=1964022470,999355342&amp;fm=27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6575" y="4408488"/>
            <a:ext cx="2178050" cy="1927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" name="椭圆 16"/>
          <p:cNvSpPr/>
          <p:nvPr/>
        </p:nvSpPr>
        <p:spPr>
          <a:xfrm>
            <a:off x="71720" y="328455"/>
            <a:ext cx="12047863" cy="6845578"/>
          </a:xfrm>
          <a:prstGeom prst="ellipse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对角圆角矩形 19"/>
          <p:cNvSpPr/>
          <p:nvPr/>
        </p:nvSpPr>
        <p:spPr>
          <a:xfrm>
            <a:off x="2208213" y="182563"/>
            <a:ext cx="2349500" cy="798513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日积月累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704023" y="2469542"/>
            <a:ext cx="4968291" cy="4704274"/>
          </a:xfrm>
          <a:prstGeom prst="ellipse">
            <a:avLst/>
          </a:prstGeom>
          <a:solidFill>
            <a:schemeClr val="bg1">
              <a:alpha val="56000"/>
            </a:scheme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4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938" y="-12700"/>
            <a:ext cx="979487" cy="993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1919288" y="1398588"/>
            <a:ext cx="4537075" cy="42465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algn="ctr" defTabSz="914400" fontAlgn="auto">
              <a:lnSpc>
                <a:spcPts val="5400"/>
              </a:lnSpc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采莲曲</a:t>
            </a:r>
            <a:endParaRPr kumimoji="0" lang="en-US" altLang="zh-CN" sz="5400" b="1" kern="1200" cap="none" spc="0" normalizeH="0" baseline="0" noProof="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algn="ctr" defTabSz="914400" fontAlgn="auto">
              <a:lnSpc>
                <a:spcPts val="5400"/>
              </a:lnSpc>
              <a:buClrTx/>
              <a:buSzTx/>
              <a:buFontTx/>
              <a:defRPr/>
            </a:pPr>
            <a:r>
              <a:rPr kumimoji="0" lang="zh-CN" altLang="zh-CN" sz="4400" b="1" kern="1200" cap="none" spc="0" normalizeH="0" baseline="0" noProof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唐</a:t>
            </a:r>
            <a:r>
              <a:rPr kumimoji="0" lang="en-US" altLang="zh-CN" sz="4400" b="1" kern="1200" cap="none" spc="0" normalizeH="0" baseline="0" noProof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kumimoji="0" lang="zh-CN" altLang="zh-CN" sz="4400" b="1" kern="1200" cap="none" spc="0" normalizeH="0" baseline="0" noProof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王昌龄</a:t>
            </a:r>
            <a:endParaRPr kumimoji="0" lang="zh-CN" altLang="zh-CN" sz="4400" b="1" kern="1200" cap="none" spc="0" normalizeH="0" baseline="0" noProof="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lnSpc>
                <a:spcPts val="5400"/>
              </a:lnSpc>
              <a:buClrTx/>
              <a:buSzTx/>
              <a:buFontTx/>
              <a:defRPr/>
            </a:pPr>
            <a:r>
              <a:rPr kumimoji="0" lang="zh-CN" altLang="zh-CN" sz="4400" b="1" kern="2100" cap="none" spc="200" normalizeH="0" baseline="0" noProof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荷叶罗裙一色裁，</a:t>
            </a:r>
            <a:endParaRPr kumimoji="0" lang="en-US" altLang="zh-CN" sz="4400" b="1" kern="2100" cap="none" spc="200" normalizeH="0" baseline="0" noProof="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lnSpc>
                <a:spcPts val="5400"/>
              </a:lnSpc>
              <a:buClrTx/>
              <a:buSzTx/>
              <a:buFontTx/>
              <a:defRPr/>
            </a:pPr>
            <a:r>
              <a:rPr kumimoji="0" lang="zh-CN" altLang="zh-CN" sz="4400" b="1" kern="2100" cap="none" spc="200" normalizeH="0" baseline="0" noProof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芙蓉向脸两边开</a:t>
            </a:r>
            <a:r>
              <a:rPr kumimoji="0" lang="zh-CN" altLang="en-US" sz="4400" b="1" kern="2100" cap="none" spc="200" normalizeH="0" baseline="0" noProof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kumimoji="0" lang="en-US" altLang="zh-CN" sz="4400" b="1" kern="2100" cap="none" spc="200" normalizeH="0" baseline="0" noProof="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lnSpc>
                <a:spcPts val="5400"/>
              </a:lnSpc>
              <a:buClrTx/>
              <a:buSzTx/>
              <a:buFontTx/>
              <a:defRPr/>
            </a:pPr>
            <a:r>
              <a:rPr kumimoji="0" lang="zh-CN" altLang="zh-CN" sz="4400" b="1" kern="2100" cap="none" spc="200" normalizeH="0" baseline="0" noProof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乱入池中看不见，</a:t>
            </a:r>
            <a:endParaRPr kumimoji="0" lang="en-US" altLang="zh-CN" sz="4400" b="1" kern="2100" cap="none" spc="200" normalizeH="0" baseline="0" noProof="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lnSpc>
                <a:spcPts val="5400"/>
              </a:lnSpc>
              <a:buClrTx/>
              <a:buSzTx/>
              <a:buFontTx/>
              <a:defRPr/>
            </a:pPr>
            <a:r>
              <a:rPr kumimoji="0" lang="zh-CN" altLang="zh-CN" sz="4400" b="1" kern="2100" cap="none" spc="200" normalizeH="0" baseline="0" noProof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闻歌始觉有人来。</a:t>
            </a:r>
            <a:r>
              <a:rPr kumimoji="0" lang="zh-CN" altLang="zh-CN" sz="3600" b="1" kern="1200" cap="none" spc="0" normalizeH="0" baseline="0" noProof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</a:t>
            </a:r>
            <a:endParaRPr kumimoji="0" lang="zh-CN" altLang="zh-CN" sz="3600" b="1" kern="1200" cap="none" spc="0" normalizeH="0" baseline="0" noProof="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" name="圆角矩形 16"/>
          <p:cNvSpPr/>
          <p:nvPr/>
        </p:nvSpPr>
        <p:spPr>
          <a:xfrm>
            <a:off x="1919288" y="1316038"/>
            <a:ext cx="8064500" cy="470535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1266" name="组合 17"/>
          <p:cNvGrpSpPr/>
          <p:nvPr/>
        </p:nvGrpSpPr>
        <p:grpSpPr>
          <a:xfrm>
            <a:off x="1724025" y="1487488"/>
            <a:ext cx="9498013" cy="3956050"/>
            <a:chOff x="971600" y="1700808"/>
            <a:chExt cx="5747273" cy="3080368"/>
          </a:xfrm>
        </p:grpSpPr>
        <p:sp>
          <p:nvSpPr>
            <p:cNvPr id="11267" name="TextBox 3"/>
            <p:cNvSpPr txBox="1"/>
            <p:nvPr/>
          </p:nvSpPr>
          <p:spPr>
            <a:xfrm>
              <a:off x="2476333" y="1700808"/>
              <a:ext cx="4242540" cy="30803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36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作者介绍： </a:t>
              </a:r>
              <a:endPara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just">
                <a:lnSpc>
                  <a:spcPct val="130000"/>
                </a:lnSpc>
                <a:spcBef>
                  <a:spcPts val="1200"/>
                </a:spcBef>
              </a:pPr>
              <a:r>
                <a:rPr lang="en-US" altLang="zh-CN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王昌龄（公元</a:t>
              </a:r>
              <a:r>
                <a:rPr lang="zh-CN" altLang="zh-CN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698-756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年）字少伯，唐朝著名的边塞诗人，后人誉为“七绝圣手”。存诗一百七十余首，作品有</a:t>
              </a:r>
              <a:r>
                <a:rPr lang="zh-CN" altLang="zh-CN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王昌龄集</a:t>
              </a:r>
              <a:r>
                <a:rPr lang="zh-CN" altLang="zh-CN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971600" y="1772235"/>
              <a:ext cx="1287834" cy="2880901"/>
            </a:xfrm>
            <a:prstGeom prst="roundRect">
              <a:avLst/>
            </a:prstGeom>
            <a:blipFill dpi="0" rotWithShape="1">
              <a:blip r:embed="rId1" cstate="print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对角圆角矩形 17"/>
          <p:cNvSpPr/>
          <p:nvPr/>
        </p:nvSpPr>
        <p:spPr>
          <a:xfrm>
            <a:off x="1919288" y="212725"/>
            <a:ext cx="2349500" cy="798513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日积月累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1127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238" y="19050"/>
            <a:ext cx="979487" cy="992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" name="对角圆角矩形 19"/>
          <p:cNvSpPr/>
          <p:nvPr/>
        </p:nvSpPr>
        <p:spPr>
          <a:xfrm>
            <a:off x="1800225" y="115888"/>
            <a:ext cx="2349500" cy="798513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日积月累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6167438" y="1125538"/>
            <a:ext cx="5003800" cy="5059363"/>
          </a:xfrm>
          <a:prstGeom prst="round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291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838" y="20638"/>
            <a:ext cx="979487" cy="990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1071563" y="1773238"/>
            <a:ext cx="4810125" cy="3681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algn="ctr" defTabSz="914400" fontAlgn="auto">
              <a:lnSpc>
                <a:spcPts val="4000"/>
              </a:lnSpc>
              <a:buClrTx/>
              <a:buSzTx/>
              <a:buFontTx/>
              <a:defRPr/>
            </a:pPr>
            <a:r>
              <a:rPr kumimoji="0" lang="zh-CN" altLang="en-US" sz="4800" b="1" kern="1200" cap="none" spc="0" normalizeH="0" baseline="0" noProof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采莲曲</a:t>
            </a:r>
            <a:endParaRPr kumimoji="0" lang="en-US" altLang="zh-CN" sz="4800" b="1" kern="1200" cap="none" spc="0" normalizeH="0" baseline="0" noProof="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algn="ctr" defTabSz="914400" fontAlgn="auto">
              <a:lnSpc>
                <a:spcPts val="4000"/>
              </a:lnSpc>
              <a:buClrTx/>
              <a:buSzTx/>
              <a:buFontTx/>
              <a:defRPr/>
            </a:pPr>
            <a:r>
              <a:rPr kumimoji="0" lang="zh-CN" altLang="zh-CN" sz="3200" b="1" kern="1200" cap="none" spc="0" normalizeH="0" baseline="0" noProof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唐</a:t>
            </a:r>
            <a:r>
              <a:rPr kumimoji="0" lang="en-US" altLang="zh-CN" sz="3200" b="1" kern="1200" cap="none" spc="0" normalizeH="0" baseline="0" noProof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kumimoji="0" lang="zh-CN" altLang="zh-CN" sz="3200" b="1" kern="1200" cap="none" spc="0" normalizeH="0" baseline="0" noProof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王昌龄</a:t>
            </a:r>
            <a:endParaRPr kumimoji="0" lang="zh-CN" altLang="zh-CN" sz="3200" b="1" kern="1200" cap="none" spc="0" normalizeH="0" baseline="0" noProof="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lnSpc>
                <a:spcPts val="5000"/>
              </a:lnSpc>
              <a:buClrTx/>
              <a:buSzTx/>
              <a:buFontTx/>
              <a:defRPr/>
            </a:pPr>
            <a:r>
              <a:rPr kumimoji="0" lang="zh-CN" altLang="zh-CN" sz="4400" b="1" kern="2100" cap="none" spc="300" normalizeH="0" baseline="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荷叶罗裙一色裁，</a:t>
            </a:r>
            <a:endParaRPr kumimoji="0" lang="en-US" altLang="zh-CN" sz="4400" b="1" kern="2100" cap="none" spc="300" normalizeH="0" baseline="0" noProof="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lnSpc>
                <a:spcPts val="5000"/>
              </a:lnSpc>
              <a:buClrTx/>
              <a:buSzTx/>
              <a:buFontTx/>
              <a:defRPr/>
            </a:pPr>
            <a:r>
              <a:rPr kumimoji="0" lang="zh-CN" altLang="zh-CN" sz="4400" b="1" kern="2100" cap="none" spc="300" normalizeH="0" baseline="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芙蓉向脸两边开</a:t>
            </a:r>
            <a:r>
              <a:rPr kumimoji="0" lang="zh-CN" altLang="en-US" sz="4400" b="1" kern="2100" cap="none" spc="300" normalizeH="0" baseline="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kumimoji="0" lang="en-US" altLang="zh-CN" sz="4400" b="1" kern="2100" cap="none" spc="300" normalizeH="0" baseline="0" noProof="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lnSpc>
                <a:spcPts val="5000"/>
              </a:lnSpc>
              <a:buClrTx/>
              <a:buSzTx/>
              <a:buFontTx/>
              <a:defRPr/>
            </a:pPr>
            <a:r>
              <a:rPr kumimoji="0" lang="zh-CN" altLang="zh-CN" sz="4400" b="1" kern="2100" cap="none" spc="300" normalizeH="0" baseline="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乱入池中看不见，</a:t>
            </a:r>
            <a:endParaRPr kumimoji="0" lang="en-US" altLang="zh-CN" sz="4400" b="1" kern="2100" cap="none" spc="300" normalizeH="0" baseline="0" noProof="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lnSpc>
                <a:spcPts val="5000"/>
              </a:lnSpc>
              <a:buClrTx/>
              <a:buSzTx/>
              <a:buFontTx/>
              <a:defRPr/>
            </a:pPr>
            <a:r>
              <a:rPr kumimoji="0" lang="zh-CN" altLang="zh-CN" sz="4400" b="1" kern="2100" cap="none" spc="300" normalizeH="0" baseline="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闻歌始觉有人来。</a:t>
            </a:r>
            <a:r>
              <a:rPr kumimoji="0" lang="zh-CN" altLang="zh-CN" sz="4000" b="1" kern="1200" cap="none" spc="0" normalizeH="0" baseline="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</a:t>
            </a:r>
            <a:endParaRPr kumimoji="0" lang="zh-CN" altLang="zh-CN" sz="4000" b="1" kern="1200" cap="none" spc="0" normalizeH="0" baseline="0" noProof="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47888" y="2806700"/>
            <a:ext cx="1655762" cy="2655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5000"/>
              </a:lnSpc>
            </a:pPr>
            <a:r>
              <a:rPr lang="en-US" altLang="zh-CN" sz="44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/       /           </a:t>
            </a:r>
            <a:endParaRPr lang="en-US" altLang="zh-CN" sz="44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ts val="5000"/>
              </a:lnSpc>
            </a:pPr>
            <a:r>
              <a:rPr lang="en-US" altLang="zh-CN" sz="44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/       /</a:t>
            </a:r>
            <a:endParaRPr lang="en-US" altLang="zh-CN" sz="28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ts val="5000"/>
              </a:lnSpc>
            </a:pPr>
            <a:r>
              <a:rPr lang="en-US" altLang="zh-CN" sz="44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/       /   </a:t>
            </a:r>
            <a:endParaRPr lang="en-US" altLang="zh-CN" sz="44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ts val="5000"/>
              </a:lnSpc>
            </a:pPr>
            <a:r>
              <a:rPr lang="en-US" altLang="zh-CN" sz="44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/       /</a:t>
            </a:r>
            <a:endParaRPr lang="zh-CN" altLang="en-US" sz="44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" name="对角圆角矩形 19"/>
          <p:cNvSpPr/>
          <p:nvPr/>
        </p:nvSpPr>
        <p:spPr>
          <a:xfrm>
            <a:off x="1781175" y="254000"/>
            <a:ext cx="2347913" cy="798513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日积月累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704023" y="2469542"/>
            <a:ext cx="4968291" cy="4704274"/>
          </a:xfrm>
          <a:prstGeom prst="ellipse">
            <a:avLst/>
          </a:prstGeom>
          <a:solidFill>
            <a:schemeClr val="bg1">
              <a:alpha val="56000"/>
            </a:scheme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315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4338" y="58738"/>
            <a:ext cx="979487" cy="993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904875" y="1341438"/>
            <a:ext cx="5056188" cy="49164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algn="ctr" defTabSz="914400" fontAlgn="auto">
              <a:lnSpc>
                <a:spcPts val="6400"/>
              </a:lnSpc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采莲曲</a:t>
            </a:r>
            <a:endParaRPr kumimoji="0" lang="en-US" altLang="zh-CN" sz="5400" kern="1200" cap="none" spc="0" normalizeH="0" baseline="0" noProof="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algn="ctr" defTabSz="914400" fontAlgn="auto">
              <a:lnSpc>
                <a:spcPts val="6400"/>
              </a:lnSpc>
              <a:buClrTx/>
              <a:buSzTx/>
              <a:buFontTx/>
              <a:defRPr/>
            </a:pPr>
            <a:r>
              <a:rPr kumimoji="0" lang="zh-CN" altLang="zh-CN" sz="4800" kern="1200" cap="none" spc="0" normalizeH="0" baseline="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唐</a:t>
            </a:r>
            <a:r>
              <a:rPr kumimoji="0" lang="en-US" altLang="zh-CN" sz="4800" kern="1200" cap="none" spc="0" normalizeH="0" baseline="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kumimoji="0" lang="zh-CN" altLang="zh-CN" sz="4800" kern="1200" cap="none" spc="0" normalizeH="0" baseline="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王昌龄</a:t>
            </a:r>
            <a:endParaRPr kumimoji="0" lang="zh-CN" altLang="zh-CN" sz="4800" kern="1200" cap="none" spc="0" normalizeH="0" baseline="0" noProof="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lnSpc>
                <a:spcPts val="6400"/>
              </a:lnSpc>
              <a:buClrTx/>
              <a:buSzTx/>
              <a:buFontTx/>
              <a:defRPr/>
            </a:pPr>
            <a:r>
              <a:rPr kumimoji="0" lang="zh-CN" altLang="zh-CN" sz="4800" kern="2100" cap="none" spc="200" normalizeH="0" baseline="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荷叶罗裙一色裁，</a:t>
            </a:r>
            <a:endParaRPr kumimoji="0" lang="en-US" altLang="zh-CN" sz="4800" kern="2100" cap="none" spc="200" normalizeH="0" baseline="0" noProof="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lnSpc>
                <a:spcPts val="6400"/>
              </a:lnSpc>
              <a:buClrTx/>
              <a:buSzTx/>
              <a:buFontTx/>
              <a:defRPr/>
            </a:pPr>
            <a:r>
              <a:rPr kumimoji="0" lang="zh-CN" altLang="zh-CN" sz="4800" kern="2100" cap="none" spc="200" normalizeH="0" baseline="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芙蓉向脸两边开</a:t>
            </a:r>
            <a:r>
              <a:rPr kumimoji="0" lang="zh-CN" altLang="en-US" sz="4800" kern="2100" cap="none" spc="200" normalizeH="0" baseline="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kumimoji="0" lang="en-US" altLang="zh-CN" sz="4800" kern="2100" cap="none" spc="200" normalizeH="0" baseline="0" noProof="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lnSpc>
                <a:spcPts val="6400"/>
              </a:lnSpc>
              <a:buClrTx/>
              <a:buSzTx/>
              <a:buFontTx/>
              <a:defRPr/>
            </a:pPr>
            <a:r>
              <a:rPr kumimoji="0" lang="zh-CN" altLang="zh-CN" sz="4800" kern="2100" cap="none" spc="200" normalizeH="0" baseline="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乱入池中看不见，</a:t>
            </a:r>
            <a:endParaRPr kumimoji="0" lang="en-US" altLang="zh-CN" sz="4800" kern="2100" cap="none" spc="200" normalizeH="0" baseline="0" noProof="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lnSpc>
                <a:spcPts val="6400"/>
              </a:lnSpc>
              <a:buClrTx/>
              <a:buSzTx/>
              <a:buFontTx/>
              <a:defRPr/>
            </a:pPr>
            <a:r>
              <a:rPr kumimoji="0" lang="zh-CN" altLang="zh-CN" sz="4800" kern="2100" cap="none" spc="200" normalizeH="0" baseline="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闻歌始觉有人来</a:t>
            </a:r>
            <a:r>
              <a:rPr kumimoji="0" lang="zh-CN" altLang="zh-CN" sz="4800" b="1" kern="2100" cap="none" spc="200" normalizeH="0" baseline="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r>
              <a:rPr kumimoji="0" lang="zh-CN" altLang="zh-CN" sz="3600" b="1" kern="1200" cap="none" spc="0" normalizeH="0" baseline="0" noProof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</a:t>
            </a:r>
            <a:endParaRPr kumimoji="0" lang="zh-CN" altLang="zh-CN" sz="3600" b="1" kern="1200" cap="none" spc="0" normalizeH="0" baseline="0" noProof="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3317" name="TextBox 10"/>
          <p:cNvSpPr txBox="1"/>
          <p:nvPr/>
        </p:nvSpPr>
        <p:spPr>
          <a:xfrm>
            <a:off x="5856288" y="3811588"/>
            <a:ext cx="5797550" cy="23082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罗裙：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用丝织品制成的裙子。</a:t>
            </a:r>
            <a:b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一色裁：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像是用同一颜色的衣料剪裁的。</a:t>
            </a:r>
            <a:b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芙蓉：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指荷花。    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乱入：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杂入、混入。</a:t>
            </a:r>
            <a:b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看不见：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指分不清哪是芙蓉的绿叶红花，哪是采莲女的绿裙红颜。</a:t>
            </a:r>
            <a:b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闻歌：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听到歌声。   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始觉：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才知道。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5843588" y="1155700"/>
            <a:ext cx="5262563" cy="2535238"/>
          </a:xfrm>
          <a:prstGeom prst="round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/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658</Words>
  <Application>WPS 演示</Application>
  <PresentationFormat>自定义</PresentationFormat>
  <Paragraphs>111</Paragraphs>
  <Slides>12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宋体</vt:lpstr>
      <vt:lpstr>Wingdings</vt:lpstr>
      <vt:lpstr>黑体</vt:lpstr>
      <vt:lpstr>Calibri</vt:lpstr>
      <vt:lpstr>楷体</vt:lpstr>
      <vt:lpstr>华文新魏</vt:lpstr>
      <vt:lpstr>方正喵呜体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30</cp:revision>
  <dcterms:created xsi:type="dcterms:W3CDTF">2018-03-01T02:03:00Z</dcterms:created>
  <dcterms:modified xsi:type="dcterms:W3CDTF">2021-09-05T09:29:12Z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