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3"/>
  </p:notesMasterIdLst>
  <p:handoutMasterIdLst>
    <p:handoutMasterId r:id="rId14"/>
  </p:handoutMasterIdLst>
  <p:sldIdLst>
    <p:sldId id="726" r:id="rId4"/>
    <p:sldId id="709" r:id="rId5"/>
    <p:sldId id="736" r:id="rId6"/>
    <p:sldId id="730" r:id="rId7"/>
    <p:sldId id="731" r:id="rId8"/>
    <p:sldId id="723" r:id="rId9"/>
    <p:sldId id="732" r:id="rId10"/>
    <p:sldId id="733" r:id="rId11"/>
    <p:sldId id="279" r:id="rId1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25B7C0"/>
    <a:srgbClr val="0033CC"/>
    <a:srgbClr val="595859"/>
    <a:srgbClr val="FDFDFD"/>
    <a:srgbClr val="595959"/>
    <a:srgbClr val="F6A500"/>
    <a:srgbClr val="FD7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66"/>
      </p:cViewPr>
      <p:guideLst>
        <p:guide orient="horz" pos="20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8D3E46-8F0D-40D2-9C43-5C7FA3B6667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  <a:buChar char="•"/>
            </a:pPr>
            <a:fld id="{9A0DB2DC-4C9A-4742-B13C-FB6460FD3503}" type="slidenum">
              <a:rPr lang="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9A1E2-C319-45AF-8588-39FCE03A18B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B7B5DF-33B8-423C-BDE9-AB6B7AD14F8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438" y="2416175"/>
            <a:ext cx="11736387" cy="14462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为什么帮助别人会快乐</a:t>
            </a:r>
            <a:endParaRPr lang="zh-CN" altLang="en-US" sz="8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117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797" y="429260"/>
            <a:ext cx="594106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5126" name="图片 4"/>
          <p:cNvPicPr>
            <a:picLocks noChangeAspect="1"/>
          </p:cNvPicPr>
          <p:nvPr/>
        </p:nvPicPr>
        <p:blipFill>
          <a:blip r:embed="rId1"/>
          <a:srcRect l="7512" t="28150" r="6564" b="8835"/>
          <a:stretch>
            <a:fillRect/>
          </a:stretch>
        </p:blipFill>
        <p:spPr>
          <a:xfrm>
            <a:off x="195577" y="2129155"/>
            <a:ext cx="4701543" cy="3709670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6148" name="矩形 2"/>
          <p:cNvSpPr/>
          <p:nvPr/>
        </p:nvSpPr>
        <p:spPr>
          <a:xfrm>
            <a:off x="4897438" y="1243013"/>
            <a:ext cx="7102475" cy="3108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 eaLnBrk="0" hangingPunct="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在美国印第安纳州的一个小镇上，有一个名叫布莱恩的少年得了一种病，由于进行药物治疗，他漂亮的金发全部掉光了。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布莱恩难过极了，觉得自己很丑。他的病虽然好了，却整天躲在家里，不愿意去上学，连最要好的朋友也不愿意见，大家都很着急。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70475" y="4270375"/>
            <a:ext cx="6929438" cy="15684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阅读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提示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默读短文，用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___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线画出布莱恩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同学的做法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；用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～～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线画出布莱恩心情变化的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词语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或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句子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150" name="文本框 1"/>
          <p:cNvSpPr txBox="1"/>
          <p:nvPr/>
        </p:nvSpPr>
        <p:spPr>
          <a:xfrm>
            <a:off x="644525" y="1341438"/>
            <a:ext cx="39798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一群光头男孩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6149" name="图片 4"/>
          <p:cNvPicPr>
            <a:picLocks noChangeAspect="1"/>
          </p:cNvPicPr>
          <p:nvPr/>
        </p:nvPicPr>
        <p:blipFill>
          <a:blip r:embed="rId1"/>
          <a:srcRect l="1225" t="27036" r="22687" b="8337"/>
          <a:stretch>
            <a:fillRect/>
          </a:stretch>
        </p:blipFill>
        <p:spPr>
          <a:xfrm>
            <a:off x="62230" y="2324100"/>
            <a:ext cx="4478020" cy="3238500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7172" name="矩形 2"/>
          <p:cNvSpPr/>
          <p:nvPr/>
        </p:nvSpPr>
        <p:spPr>
          <a:xfrm>
            <a:off x="4643438" y="2809875"/>
            <a:ext cx="6889750" cy="2244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有一个木匠，造了一间很小很小的房子，只能住下他自己。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eaLnBrk="0" hangingPunct="0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一天，下起了大雨。有人敲门，木匠问:“谁呀?”“我是个老人，请允许我进屋避避雨吧!”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7173" name="文本框 1"/>
          <p:cNvSpPr txBox="1"/>
          <p:nvPr/>
        </p:nvSpPr>
        <p:spPr>
          <a:xfrm>
            <a:off x="3263900" y="1412875"/>
            <a:ext cx="39798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木匠的房子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7536" t="5676" r="2463" b="2802"/>
          <a:stretch>
            <a:fillRect/>
          </a:stretch>
        </p:blipFill>
        <p:spPr>
          <a:xfrm>
            <a:off x="229869" y="2261868"/>
            <a:ext cx="3898266" cy="3467102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4210050" y="2351088"/>
            <a:ext cx="7470775" cy="35385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 eaLnBrk="0" hangingPunct="0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科利亚病了，住进了医院。他得的是传染病，医院规定，谁也不准来看他，他也不能到病房外面去。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algn="just" eaLnBrk="0" hangingPunct="0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科利亚静静地躺在病床上，呆呆地望着窗户。从三楼能望到什么呢？除了对面的楼房和一角天空以外，什么也看不见。他觉得真没意思。突然，一个红气球摇摇摆摆地飘了上来……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8197" name="文本框 1"/>
          <p:cNvSpPr txBox="1"/>
          <p:nvPr/>
        </p:nvSpPr>
        <p:spPr>
          <a:xfrm>
            <a:off x="3133725" y="1412875"/>
            <a:ext cx="39798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窗前的红气球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9219" name="Rectangle 1"/>
          <p:cNvSpPr/>
          <p:nvPr/>
        </p:nvSpPr>
        <p:spPr>
          <a:xfrm>
            <a:off x="3408363" y="1736725"/>
            <a:ext cx="8196262" cy="35385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 eaLnBrk="0" hangingPunct="0"/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阅读提示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默读《木匠的房子》，用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____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画出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木匠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是怎样做的？用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～～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画出木匠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心情变化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的词语。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2.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默读《窗前的红气球》用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____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画出红气球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是谁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的？用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～～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画出柯利亚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发现气球前、后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心情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变化的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词或句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149" name="图片 4"/>
          <p:cNvPicPr>
            <a:picLocks noChangeAspect="1"/>
          </p:cNvPicPr>
          <p:nvPr/>
        </p:nvPicPr>
        <p:blipFill>
          <a:blip r:embed="rId1"/>
          <a:srcRect l="1225" t="27036" r="22687" b="8337"/>
          <a:stretch>
            <a:fillRect/>
          </a:stretch>
        </p:blipFill>
        <p:spPr>
          <a:xfrm>
            <a:off x="337820" y="1355090"/>
            <a:ext cx="2880021" cy="2082961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l="7536" t="5676" r="2463" b="2802"/>
          <a:stretch>
            <a:fillRect/>
          </a:stretch>
        </p:blipFill>
        <p:spPr>
          <a:xfrm>
            <a:off x="337820" y="3673475"/>
            <a:ext cx="2880021" cy="2561475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117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797" y="429260"/>
            <a:ext cx="594106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8198" name="图片 4"/>
          <p:cNvPicPr>
            <a:picLocks noChangeAspect="1"/>
          </p:cNvPicPr>
          <p:nvPr/>
        </p:nvPicPr>
        <p:blipFill>
          <a:blip r:embed="rId1"/>
          <a:srcRect l="1225" t="24455" r="18883" b="7233"/>
          <a:stretch>
            <a:fillRect/>
          </a:stretch>
        </p:blipFill>
        <p:spPr>
          <a:xfrm>
            <a:off x="8469400" y="1258568"/>
            <a:ext cx="2499360" cy="1224009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8199" name="图片 5"/>
          <p:cNvPicPr>
            <a:picLocks noChangeAspect="1"/>
          </p:cNvPicPr>
          <p:nvPr/>
        </p:nvPicPr>
        <p:blipFill>
          <a:blip r:embed="rId2"/>
          <a:srcRect l="7961" t="29054" r="8458" b="9851"/>
          <a:stretch>
            <a:fillRect/>
          </a:stretch>
        </p:blipFill>
        <p:spPr>
          <a:xfrm>
            <a:off x="1163633" y="1258568"/>
            <a:ext cx="2359118" cy="1224009"/>
          </a:xfrm>
          <a:prstGeom prst="roundRect">
            <a:avLst/>
          </a:prstGeom>
          <a:noFill/>
          <a:ln w="9525">
            <a:noFill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58470" y="2621915"/>
          <a:ext cx="11467465" cy="331216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135630"/>
                <a:gridCol w="2394585"/>
                <a:gridCol w="3070860"/>
                <a:gridCol w="2866390"/>
              </a:tblGrid>
              <a:tr h="44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effectLst/>
                        </a:rPr>
                        <a:t>题目</a:t>
                      </a:r>
                      <a:endParaRPr lang="zh-CN" sz="2800" kern="100" dirty="0">
                        <a:effectLst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</a:rPr>
                        <a:t>助人者</a:t>
                      </a:r>
                      <a:endParaRPr lang="zh-CN" sz="2800" kern="10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</a:rPr>
                        <a:t>失</a:t>
                      </a:r>
                      <a:endParaRPr lang="zh-CN" sz="2800" kern="10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</a:rPr>
                        <a:t>得</a:t>
                      </a:r>
                      <a:endParaRPr lang="zh-CN" sz="2800" kern="100">
                        <a:effectLst/>
                      </a:endParaRPr>
                    </a:p>
                  </a:txBody>
                  <a:tcPr marL="68589" marR="68589" marT="0" marB="0"/>
                </a:tc>
              </a:tr>
              <a:tr h="9226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effectLst/>
                        </a:rPr>
                        <a:t>《一群光头男孩》</a:t>
                      </a:r>
                      <a:endParaRPr lang="zh-CN" sz="2800" kern="100" dirty="0">
                        <a:effectLst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</a:rPr>
                        <a:t> </a:t>
                      </a:r>
                      <a:endParaRPr lang="en-US" sz="2800" kern="100" dirty="0" smtClean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</a:tr>
              <a:tr h="10947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effectLst/>
                        </a:rPr>
                        <a:t>《木匠的房子》</a:t>
                      </a:r>
                      <a:endParaRPr lang="zh-CN" sz="2800" kern="100" dirty="0">
                        <a:effectLst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</a:tr>
              <a:tr h="8534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</a:rPr>
                        <a:t>《窗前的红气球》</a:t>
                      </a:r>
                      <a:endParaRPr lang="zh-CN" sz="2800" kern="100">
                        <a:effectLst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en-US" sz="2800" kern="100" dirty="0">
                        <a:effectLst/>
                      </a:endParaRPr>
                    </a:p>
                  </a:txBody>
                  <a:tcPr marL="68589" marR="68589" marT="0" marB="0"/>
                </a:tc>
              </a:tr>
            </a:tbl>
          </a:graphicData>
        </a:graphic>
      </p:graphicFrame>
      <p:pic>
        <p:nvPicPr>
          <p:cNvPr id="8227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782" y="1258568"/>
            <a:ext cx="2688588" cy="1224009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2035" y="1337069"/>
            <a:ext cx="8127357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话感动，扬正气</a:t>
            </a:r>
            <a:endParaRPr kumimoji="0" lang="zh-CN" altLang="en-US" sz="8800" b="1" i="0" u="none" strike="noStrike" kern="1200" cap="none" spc="0" normalizeH="0" baseline="0" noProof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6500" y="3309938"/>
            <a:ext cx="82931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走进故事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人物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，寻找最美爱心天使；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2700" y="4459288"/>
            <a:ext cx="238442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谈收获；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矩形 32"/>
          <p:cNvSpPr/>
          <p:nvPr/>
        </p:nvSpPr>
        <p:spPr>
          <a:xfrm>
            <a:off x="0" y="0"/>
            <a:ext cx="12192000" cy="10207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51" y="384750"/>
            <a:ext cx="6138220" cy="6463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ctr" defTabSz="914400" eaLnBrk="0" hangingPunct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1">
                <a:solidFill>
                  <a:prstClr val="whit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提高默读效率   感悟人性之美</a:t>
            </a:r>
            <a:endParaRPr kumimoji="0" lang="zh-CN" altLang="en-US" sz="3600" b="1" kern="1200" cap="none" spc="0" normalizeH="0" baseline="0" noProof="1">
              <a:solidFill>
                <a:prstClr val="white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42109" y="2393949"/>
            <a:ext cx="9373869" cy="14452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 w="12700">
                  <a:solidFill>
                    <a:srgbClr val="444D26">
                      <a:lumMod val="7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444D26">
                      <a:lumMod val="7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我助人，我快乐！</a:t>
            </a:r>
            <a:endParaRPr kumimoji="0" lang="zh-CN" altLang="en-US" sz="8800" b="1" i="0" u="none" strike="noStrike" kern="1200" cap="none" spc="0" normalizeH="0" baseline="0" noProof="0" dirty="0">
              <a:ln w="12700">
                <a:solidFill>
                  <a:srgbClr val="444D26">
                    <a:lumMod val="7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rgbClr val="444D26">
                    <a:lumMod val="7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4"/>
          <p:cNvSpPr/>
          <p:nvPr/>
        </p:nvSpPr>
        <p:spPr>
          <a:xfrm>
            <a:off x="0" y="4086225"/>
            <a:ext cx="12192000" cy="15525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Oval 5"/>
          <p:cNvSpPr/>
          <p:nvPr/>
        </p:nvSpPr>
        <p:spPr>
          <a:xfrm>
            <a:off x="319088" y="4665663"/>
            <a:ext cx="1111250" cy="111125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Oval 6"/>
          <p:cNvSpPr/>
          <p:nvPr/>
        </p:nvSpPr>
        <p:spPr>
          <a:xfrm>
            <a:off x="2046288" y="4338638"/>
            <a:ext cx="1060450" cy="106045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val 7"/>
          <p:cNvSpPr/>
          <p:nvPr/>
        </p:nvSpPr>
        <p:spPr>
          <a:xfrm>
            <a:off x="1300163" y="3978275"/>
            <a:ext cx="798513" cy="79851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Oval 8"/>
          <p:cNvSpPr/>
          <p:nvPr/>
        </p:nvSpPr>
        <p:spPr>
          <a:xfrm>
            <a:off x="1589088" y="5114925"/>
            <a:ext cx="328613" cy="32861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8" name="TextBox 12"/>
          <p:cNvSpPr txBox="1"/>
          <p:nvPr/>
        </p:nvSpPr>
        <p:spPr>
          <a:xfrm>
            <a:off x="4465638" y="4508500"/>
            <a:ext cx="48323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谢 谢 观 看</a:t>
            </a:r>
            <a:endParaRPr lang="en-US" altLang="zh-CN" sz="44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Diamond 34"/>
          <p:cNvSpPr/>
          <p:nvPr/>
        </p:nvSpPr>
        <p:spPr>
          <a:xfrm>
            <a:off x="8059738" y="3900488"/>
            <a:ext cx="1246188" cy="1247775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Diamond 35"/>
          <p:cNvSpPr/>
          <p:nvPr/>
        </p:nvSpPr>
        <p:spPr>
          <a:xfrm>
            <a:off x="9472613" y="4764088"/>
            <a:ext cx="782638" cy="782638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Diamond 36"/>
          <p:cNvSpPr/>
          <p:nvPr/>
        </p:nvSpPr>
        <p:spPr>
          <a:xfrm>
            <a:off x="10375900" y="4159250"/>
            <a:ext cx="531813" cy="531813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Diamond 37"/>
          <p:cNvSpPr/>
          <p:nvPr/>
        </p:nvSpPr>
        <p:spPr>
          <a:xfrm>
            <a:off x="11618913" y="5103813"/>
            <a:ext cx="531813" cy="531813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Diamond 38"/>
          <p:cNvSpPr/>
          <p:nvPr/>
        </p:nvSpPr>
        <p:spPr>
          <a:xfrm>
            <a:off x="11271250" y="4964113"/>
            <a:ext cx="434975" cy="434975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2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3575" y="4121150"/>
            <a:ext cx="808038" cy="806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8500" y="4927600"/>
            <a:ext cx="517525" cy="515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720</Words>
  <Application>WPS 演示</Application>
  <PresentationFormat>宽屏</PresentationFormat>
  <Paragraphs>83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Arial Black</vt:lpstr>
      <vt:lpstr>Calibri</vt:lpstr>
      <vt:lpstr>楷体</vt:lpstr>
      <vt:lpstr>黑体</vt:lpstr>
      <vt:lpstr>+mn-ea</vt:lpstr>
      <vt:lpstr>Segoe Print</vt:lpstr>
      <vt:lpstr>Arial</vt:lpstr>
      <vt:lpstr>Arial Unicode MS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597</cp:revision>
  <dcterms:created xsi:type="dcterms:W3CDTF">2014-11-06T06:08:55Z</dcterms:created>
  <dcterms:modified xsi:type="dcterms:W3CDTF">2021-09-05T11:41:39Z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