
<file path=[Content_Types].xml><?xml version="1.0" encoding="utf-8"?>
<Types xmlns="http://schemas.openxmlformats.org/package/2006/content-types">
  <Default Extension="jpeg" ContentType="image/jpeg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6"/>
  </p:handoutMasterIdLst>
  <p:sldIdLst>
    <p:sldId id="410" r:id="rId3"/>
    <p:sldId id="257" r:id="rId5"/>
    <p:sldId id="415" r:id="rId6"/>
    <p:sldId id="419" r:id="rId7"/>
    <p:sldId id="417" r:id="rId8"/>
    <p:sldId id="258" r:id="rId9"/>
    <p:sldId id="422" r:id="rId10"/>
    <p:sldId id="423" r:id="rId11"/>
    <p:sldId id="424" r:id="rId12"/>
    <p:sldId id="425" r:id="rId13"/>
    <p:sldId id="426" r:id="rId14"/>
    <p:sldId id="428" r:id="rId15"/>
  </p:sldIdLst>
  <p:sldSz cx="9144000" cy="6858000" type="screen4x3"/>
  <p:notesSz cx="6858000" cy="9144000"/>
  <p:custDataLst>
    <p:tags r:id="rId20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None/>
      <a:defRPr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72" d="100"/>
          <a:sy n="72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0" Type="http://schemas.openxmlformats.org/officeDocument/2006/relationships/tags" Target="tags/tag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handoutMaster" Target="handoutMasters/handoutMaster1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560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endParaRPr lang="zh-CN" altLang="en-US" sz="1200"/>
          </a:p>
        </p:txBody>
      </p:sp>
      <p:sp>
        <p:nvSpPr>
          <p:cNvPr id="25603" name="日期占位符 2"/>
          <p:cNvSpPr>
            <a:spLocks noGrp="1"/>
          </p:cNvSpPr>
          <p:nvPr>
            <p:ph type="dt" sz="quarter" idx="2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1" hangingPunct="1"/>
            <a:fld id="{BB962C8B-B14F-4D97-AF65-F5344CB8AC3E}" type="datetime1">
              <a:rPr lang="zh-CN" altLang="en-US" sz="1200"/>
            </a:fld>
            <a:endParaRPr lang="zh-CN" altLang="en-US" sz="1200"/>
          </a:p>
        </p:txBody>
      </p:sp>
      <p:sp>
        <p:nvSpPr>
          <p:cNvPr id="25604" name="页脚占位符 3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eaLnBrk="1" hangingPunct="1"/>
            <a:endParaRPr lang="zh-CN" altLang="en-US" sz="1200"/>
          </a:p>
        </p:txBody>
      </p:sp>
      <p:sp>
        <p:nvSpPr>
          <p:cNvPr id="2560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4578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endParaRPr lang="zh-CN" altLang="en-US" sz="1200"/>
          </a:p>
        </p:txBody>
      </p:sp>
      <p:sp>
        <p:nvSpPr>
          <p:cNvPr id="24579" name="日期占位符 2"/>
          <p:cNvSpPr>
            <a:spLocks noGrp="1"/>
          </p:cNvSpPr>
          <p:nvPr>
            <p:ph type="dt" idx="2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1" hangingPunct="1"/>
            <a:fld id="{BB962C8B-B14F-4D97-AF65-F5344CB8AC3E}" type="datetime1">
              <a:rPr lang="zh-CN" altLang="en-US" sz="1200"/>
            </a:fld>
            <a:endParaRPr lang="zh-CN" altLang="en-US" sz="1200"/>
          </a:p>
        </p:txBody>
      </p:sp>
      <p:sp>
        <p:nvSpPr>
          <p:cNvPr id="24580" name="幻灯片图像占位符 3"/>
          <p:cNvSpPr>
            <a:spLocks noGrp="1" noRot="1" noChangeAspect="1"/>
          </p:cNvSpPr>
          <p:nvPr>
            <p:ph type="sldImg" idx="5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40" tIns="45720" rIns="91440" bIns="45720" anchor="ctr"/>
          <a:p>
            <a:pPr marL="0" lv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/>
          </a:p>
        </p:txBody>
      </p:sp>
      <p:sp>
        <p:nvSpPr>
          <p:cNvPr id="24581" name="备注占位符 4"/>
          <p:cNvSpPr>
            <a:spLocks noGrp="1"/>
          </p:cNvSpPr>
          <p:nvPr>
            <p:ph type="body" sz="quarter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24582" name="页脚占位符 5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eaLnBrk="1" hangingPunct="1"/>
            <a:endParaRPr lang="zh-CN" altLang="en-US" sz="1200"/>
          </a:p>
        </p:txBody>
      </p:sp>
      <p:sp>
        <p:nvSpPr>
          <p:cNvPr id="24583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等线" panose="02010600030101010101" charset="-122"/>
              <a:ea typeface="等线" panose="02010600030101010101" charset="-122"/>
            </a:endParaRPr>
          </a:p>
        </p:txBody>
      </p:sp>
      <p:sp>
        <p:nvSpPr>
          <p:cNvPr id="26628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0" lang="zh-CN" altLang="en-US" sz="60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6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单击此处编辑母版副标题样式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05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>
              <a:buSzPct val="100000"/>
            </a:pPr>
            <a:fld id="{9A0DB2DC-4C9A-4742-B13C-FB6460FD3503}" type="slidenum">
              <a:rPr lang="zh-CN" altLang="zh-CN"/>
            </a:fld>
            <a:endParaRPr lang="zh-CN" altLang="zh-CN"/>
          </a:p>
        </p:txBody>
      </p:sp>
      <p:sp>
        <p:nvSpPr>
          <p:cNvPr id="2053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>
              <a:buSzPct val="100000"/>
            </a:pPr>
            <a:endParaRPr lang="zh-CN" altLang="zh-CN"/>
          </a:p>
        </p:txBody>
      </p:sp>
      <p:sp>
        <p:nvSpPr>
          <p:cNvPr id="2054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>
              <a:buSzPct val="100000"/>
            </a:pPr>
            <a:endParaRPr lang="zh-CN" altLang="zh-CN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0242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>
              <a:buSzPct val="100000"/>
            </a:pPr>
            <a:fld id="{9A0DB2DC-4C9A-4742-B13C-FB6460FD3503}" type="slidenum">
              <a:rPr lang="zh-CN" altLang="zh-CN"/>
            </a:fld>
            <a:endParaRPr lang="zh-CN" altLang="zh-CN"/>
          </a:p>
        </p:txBody>
      </p:sp>
      <p:sp>
        <p:nvSpPr>
          <p:cNvPr id="10245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>
              <a:buSzPct val="100000"/>
            </a:pPr>
            <a:endParaRPr lang="zh-CN" altLang="zh-CN"/>
          </a:p>
        </p:txBody>
      </p:sp>
      <p:sp>
        <p:nvSpPr>
          <p:cNvPr id="10246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>
              <a:buSzPct val="100000"/>
            </a:pPr>
            <a:endParaRPr lang="zh-CN" altLang="zh-CN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1266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>
              <a:buSzPct val="100000"/>
            </a:pPr>
            <a:fld id="{9A0DB2DC-4C9A-4742-B13C-FB6460FD3503}" type="slidenum">
              <a:rPr lang="zh-CN" altLang="zh-CN"/>
            </a:fld>
            <a:endParaRPr lang="zh-CN" altLang="zh-CN"/>
          </a:p>
        </p:txBody>
      </p:sp>
      <p:sp>
        <p:nvSpPr>
          <p:cNvPr id="11269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>
              <a:buSzPct val="100000"/>
            </a:pPr>
            <a:endParaRPr lang="zh-CN" altLang="zh-CN"/>
          </a:p>
        </p:txBody>
      </p:sp>
      <p:sp>
        <p:nvSpPr>
          <p:cNvPr id="11270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>
              <a:buSzPct val="100000"/>
            </a:pPr>
            <a:endParaRPr lang="zh-CN" altLang="zh-CN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074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>
              <a:buSzPct val="100000"/>
            </a:pPr>
            <a:fld id="{9A0DB2DC-4C9A-4742-B13C-FB6460FD3503}" type="slidenum">
              <a:rPr lang="zh-CN" altLang="zh-CN"/>
            </a:fld>
            <a:endParaRPr lang="zh-CN" altLang="zh-CN"/>
          </a:p>
        </p:txBody>
      </p:sp>
      <p:sp>
        <p:nvSpPr>
          <p:cNvPr id="3077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>
              <a:buSzPct val="100000"/>
            </a:pPr>
            <a:endParaRPr lang="zh-CN" altLang="zh-CN"/>
          </a:p>
        </p:txBody>
      </p:sp>
      <p:sp>
        <p:nvSpPr>
          <p:cNvPr id="3078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>
              <a:buSzPct val="100000"/>
            </a:pPr>
            <a:endParaRPr lang="zh-CN" altLang="zh-CN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0" lang="zh-CN" altLang="en-US" sz="60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6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098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>
              <a:buSzPct val="100000"/>
            </a:pPr>
            <a:fld id="{9A0DB2DC-4C9A-4742-B13C-FB6460FD3503}" type="slidenum">
              <a:rPr lang="zh-CN" altLang="zh-CN"/>
            </a:fld>
            <a:endParaRPr lang="zh-CN" altLang="zh-CN"/>
          </a:p>
        </p:txBody>
      </p:sp>
      <p:sp>
        <p:nvSpPr>
          <p:cNvPr id="4101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>
              <a:buSzPct val="100000"/>
            </a:pPr>
            <a:endParaRPr lang="zh-CN" altLang="zh-CN"/>
          </a:p>
        </p:txBody>
      </p:sp>
      <p:sp>
        <p:nvSpPr>
          <p:cNvPr id="4102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>
              <a:buSzPct val="100000"/>
            </a:pPr>
            <a:endParaRPr lang="zh-CN" altLang="zh-CN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122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>
              <a:buSzPct val="100000"/>
            </a:pPr>
            <a:fld id="{9A0DB2DC-4C9A-4742-B13C-FB6460FD3503}" type="slidenum">
              <a:rPr lang="zh-CN" altLang="zh-CN"/>
            </a:fld>
            <a:endParaRPr lang="zh-CN" altLang="zh-CN"/>
          </a:p>
        </p:txBody>
      </p:sp>
      <p:sp>
        <p:nvSpPr>
          <p:cNvPr id="5125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>
              <a:buSzPct val="100000"/>
            </a:pPr>
            <a:endParaRPr lang="zh-CN" altLang="zh-CN"/>
          </a:p>
        </p:txBody>
      </p:sp>
      <p:sp>
        <p:nvSpPr>
          <p:cNvPr id="5126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>
              <a:buSzPct val="100000"/>
            </a:pPr>
            <a:endParaRPr lang="zh-CN" altLang="zh-CN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6146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>
              <a:buSzPct val="100000"/>
            </a:pPr>
            <a:fld id="{9A0DB2DC-4C9A-4742-B13C-FB6460FD3503}" type="slidenum">
              <a:rPr lang="zh-CN" altLang="zh-CN"/>
            </a:fld>
            <a:endParaRPr lang="zh-CN" altLang="zh-CN"/>
          </a:p>
        </p:txBody>
      </p:sp>
      <p:sp>
        <p:nvSpPr>
          <p:cNvPr id="6149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>
              <a:buSzPct val="100000"/>
            </a:pPr>
            <a:endParaRPr lang="zh-CN" altLang="zh-CN"/>
          </a:p>
        </p:txBody>
      </p:sp>
      <p:sp>
        <p:nvSpPr>
          <p:cNvPr id="6150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>
              <a:buSzPct val="100000"/>
            </a:pPr>
            <a:endParaRPr lang="zh-CN" altLang="zh-CN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717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>
              <a:buSzPct val="100000"/>
            </a:pPr>
            <a:fld id="{9A0DB2DC-4C9A-4742-B13C-FB6460FD3503}" type="slidenum">
              <a:rPr lang="zh-CN" altLang="zh-CN"/>
            </a:fld>
            <a:endParaRPr lang="zh-CN" altLang="zh-CN"/>
          </a:p>
        </p:txBody>
      </p:sp>
      <p:sp>
        <p:nvSpPr>
          <p:cNvPr id="7173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>
              <a:buSzPct val="100000"/>
            </a:pPr>
            <a:endParaRPr lang="zh-CN" altLang="zh-CN"/>
          </a:p>
        </p:txBody>
      </p:sp>
      <p:sp>
        <p:nvSpPr>
          <p:cNvPr id="7174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>
              <a:buSzPct val="100000"/>
            </a:pPr>
            <a:endParaRPr lang="zh-CN" altLang="zh-CN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0" lang="zh-CN" altLang="en-US" sz="16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6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8194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>
              <a:buSzPct val="100000"/>
            </a:pPr>
            <a:fld id="{9A0DB2DC-4C9A-4742-B13C-FB6460FD3503}" type="slidenum">
              <a:rPr lang="zh-CN" altLang="zh-CN"/>
            </a:fld>
            <a:endParaRPr lang="zh-CN" altLang="zh-CN"/>
          </a:p>
        </p:txBody>
      </p:sp>
      <p:sp>
        <p:nvSpPr>
          <p:cNvPr id="8197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>
              <a:buSzPct val="100000"/>
            </a:pPr>
            <a:endParaRPr lang="zh-CN" altLang="zh-CN"/>
          </a:p>
        </p:txBody>
      </p:sp>
      <p:sp>
        <p:nvSpPr>
          <p:cNvPr id="8198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>
              <a:buSzPct val="100000"/>
            </a:pPr>
            <a:endParaRPr lang="zh-CN" altLang="zh-CN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0" lang="zh-CN" altLang="en-US" sz="16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6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9218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>
              <a:buSzPct val="100000"/>
            </a:pPr>
            <a:fld id="{9A0DB2DC-4C9A-4742-B13C-FB6460FD3503}" type="slidenum">
              <a:rPr lang="zh-CN" altLang="zh-CN"/>
            </a:fld>
            <a:endParaRPr lang="zh-CN" altLang="zh-CN"/>
          </a:p>
        </p:txBody>
      </p:sp>
      <p:sp>
        <p:nvSpPr>
          <p:cNvPr id="9221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>
              <a:buSzPct val="100000"/>
            </a:pPr>
            <a:endParaRPr lang="zh-CN" altLang="zh-CN"/>
          </a:p>
        </p:txBody>
      </p:sp>
      <p:sp>
        <p:nvSpPr>
          <p:cNvPr id="9222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>
              <a:buSzPct val="100000"/>
            </a:pPr>
            <a:endParaRPr lang="zh-CN" altLang="zh-CN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>
              <a:defRPr sz="1400"/>
            </a:lvl1pPr>
          </a:lstStyle>
          <a:p>
            <a:pPr lvl="0" eaLnBrk="1" hangingPunct="1"/>
            <a:endParaRPr lang="zh-CN" altLang="zh-CN"/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ctr">
              <a:defRPr sz="1400"/>
            </a:lvl1pPr>
          </a:lstStyle>
          <a:p>
            <a:pPr lvl="0" eaLnBrk="1" hangingPunct="1"/>
            <a:endParaRPr lang="zh-CN" altLang="zh-CN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zh-CN"/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kern="1200" baseline="0">
          <a:solidFill>
            <a:schemeClr val="tx2"/>
          </a:solidFill>
          <a:effectLst/>
          <a:latin typeface="Arial" panose="020B0604020202020204" pitchFamily="34" charset="0"/>
          <a:ea typeface="宋体" panose="02010600030101010101" pitchFamily="2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3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2290" name="矩形 1"/>
          <p:cNvSpPr/>
          <p:nvPr/>
        </p:nvSpPr>
        <p:spPr>
          <a:xfrm>
            <a:off x="611188" y="2217738"/>
            <a:ext cx="7275512" cy="1898650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333399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>
            <a:spAutoFit/>
          </a:bodyPr>
          <a:p>
            <a:pPr algn="ctr">
              <a:lnSpc>
                <a:spcPct val="130000"/>
              </a:lnSpc>
            </a:pPr>
            <a:r>
              <a:rPr lang="en-US" altLang="en-US" sz="3000">
                <a:solidFill>
                  <a:srgbClr val="29AAF8"/>
                </a:solidFill>
                <a:latin typeface="方正粗黑宋简体" pitchFamily="2" charset="-122"/>
                <a:ea typeface="方正粗黑宋简体" pitchFamily="2" charset="-122"/>
              </a:rPr>
              <a:t>课题：掌声</a:t>
            </a:r>
            <a:endParaRPr lang="en-US" altLang="zh-CN" sz="3000" i="1">
              <a:solidFill>
                <a:srgbClr val="29AAF8"/>
              </a:solidFill>
              <a:latin typeface="Century Gothic" panose="020B0502020202020204" pitchFamily="34" charset="0"/>
              <a:ea typeface="冬青黑体简体中文 W3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en-US" altLang="en-US" sz="3000">
                <a:solidFill>
                  <a:srgbClr val="29AAF8"/>
                </a:solidFill>
                <a:latin typeface="方正粗黑宋简体" pitchFamily="2" charset="-122"/>
                <a:ea typeface="方正粗黑宋简体" pitchFamily="2" charset="-122"/>
              </a:rPr>
              <a:t>难点名称：</a:t>
            </a:r>
            <a:r>
              <a:rPr lang="zh-CN" altLang="en-US" sz="3200" b="1"/>
              <a:t>带着问题默读课文，说出英子前后的变化及变化的原因</a:t>
            </a:r>
            <a:endParaRPr lang="en-US" altLang="en-US" sz="3200" b="1" i="1">
              <a:solidFill>
                <a:srgbClr val="29AAF8"/>
              </a:solidFill>
              <a:latin typeface="Century Gothic" panose="020B0502020202020204" pitchFamily="34" charset="0"/>
              <a:ea typeface="冬青黑体简体中文 W3" pitchFamily="34" charset="-122"/>
            </a:endParaRPr>
          </a:p>
        </p:txBody>
      </p:sp>
      <p:sp>
        <p:nvSpPr>
          <p:cNvPr id="12291" name="灯片编号占位符 3"/>
          <p:cNvSpPr>
            <a:spLocks noGrp="1"/>
          </p:cNvSpPr>
          <p:nvPr>
            <p:ph type="sldNum" sz="quarter" idx="4"/>
          </p:nvPr>
        </p:nvSpPr>
        <p:spPr>
          <a:ln/>
        </p:spPr>
        <p:txBody>
          <a:bodyPr/>
          <a:p>
            <a:pPr marL="0" indent="0" algn="r" eaLnBrk="1" hangingPunct="1">
              <a:spcBef>
                <a:spcPct val="0"/>
              </a:spcBef>
              <a:buNone/>
            </a:pPr>
            <a:fld id="{9A0DB2DC-4C9A-4742-B13C-FB6460FD3503}" type="slidenum">
              <a:rPr lang="zh-CN" altLang="en-US" sz="1400"/>
            </a:fld>
            <a:endParaRPr lang="zh-CN" altLang="en-US" sz="14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750" fill="hold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193B7">
                <a:alpha val="100000"/>
              </a:srgbClr>
            </a:gs>
            <a:gs pos="74001">
              <a:srgbClr val="E0F1F2">
                <a:alpha val="100000"/>
              </a:srgbClr>
            </a:gs>
            <a:gs pos="83000">
              <a:srgbClr val="E0F1F2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1506" name="文本框 5"/>
          <p:cNvSpPr/>
          <p:nvPr/>
        </p:nvSpPr>
        <p:spPr>
          <a:xfrm>
            <a:off x="1979613" y="1417638"/>
            <a:ext cx="5761037" cy="2678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 eaLnBrk="0" hangingPunct="0">
              <a:buClrTx/>
              <a:buSzPct val="100000"/>
              <a:buFontTx/>
            </a:pPr>
            <a:r>
              <a:rPr lang="zh-CN" altLang="en-US" sz="2800" b="1">
                <a:solidFill>
                  <a:srgbClr val="C00000"/>
                </a:solidFill>
              </a:rPr>
              <a:t>小组交流</a:t>
            </a:r>
            <a:r>
              <a:rPr lang="zh-CN" altLang="en-US" sz="2800"/>
              <a:t>：</a:t>
            </a:r>
            <a:endParaRPr lang="en-US" altLang="zh-CN" sz="2800"/>
          </a:p>
          <a:p>
            <a:pPr defTabSz="914400" eaLnBrk="0" hangingPunct="0">
              <a:buClrTx/>
              <a:buSzPct val="100000"/>
              <a:buFontTx/>
            </a:pPr>
            <a:r>
              <a:rPr lang="en-US" altLang="zh-CN" sz="2800"/>
              <a:t>      </a:t>
            </a:r>
            <a:r>
              <a:rPr lang="zh-CN" altLang="en-US" sz="2800"/>
              <a:t> 包含了鼓励和关爱的掌声，改变了英子的命运。在我们的生活中，哪些人也需要掌声？你有没有在什么时候收到过别人的鼓励，因而获得了勇气呢？</a:t>
            </a:r>
            <a:endParaRPr lang="zh-CN" altLang="en-US" sz="280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193B7">
                <a:alpha val="100000"/>
              </a:srgbClr>
            </a:gs>
            <a:gs pos="48000">
              <a:srgbClr val="BDE1E4">
                <a:alpha val="100000"/>
              </a:srgb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/>
      <p:pic>
        <p:nvPicPr>
          <p:cNvPr id="22530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15888"/>
            <a:ext cx="9144000" cy="39608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1" name="文本框 9"/>
          <p:cNvSpPr/>
          <p:nvPr/>
        </p:nvSpPr>
        <p:spPr>
          <a:xfrm>
            <a:off x="827088" y="4437063"/>
            <a:ext cx="8497887" cy="9540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en-US" altLang="zh-CN" sz="2800" b="1">
                <a:solidFill>
                  <a:srgbClr val="C00000"/>
                </a:solidFill>
              </a:rPr>
              <a:t> </a:t>
            </a:r>
            <a:r>
              <a:rPr lang="zh-CN" altLang="en-US" sz="2800" b="1">
                <a:solidFill>
                  <a:srgbClr val="C00000"/>
                </a:solidFill>
              </a:rPr>
              <a:t>  让我们珍惜别人给予的掌声，同时也不要吝啬自己的掌声。</a:t>
            </a:r>
            <a:endParaRPr lang="zh-CN" altLang="en-US" sz="2800" b="1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193B7">
                <a:alpha val="100000"/>
              </a:srgbClr>
            </a:gs>
            <a:gs pos="48000">
              <a:srgbClr val="BDE1E4">
                <a:alpha val="100000"/>
              </a:srgb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3554" name="文本框 9"/>
          <p:cNvSpPr/>
          <p:nvPr/>
        </p:nvSpPr>
        <p:spPr>
          <a:xfrm>
            <a:off x="827088" y="2276475"/>
            <a:ext cx="8497887" cy="831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None/>
            </a:pPr>
            <a:r>
              <a:rPr lang="en-US" altLang="zh-CN" sz="4800" b="1">
                <a:solidFill>
                  <a:srgbClr val="C00000"/>
                </a:solidFill>
              </a:rPr>
              <a:t> </a:t>
            </a:r>
            <a:r>
              <a:rPr lang="zh-CN" altLang="en-US" sz="4800" b="1">
                <a:solidFill>
                  <a:srgbClr val="C00000"/>
                </a:solidFill>
              </a:rPr>
              <a:t>  谢谢聆听！</a:t>
            </a:r>
            <a:endParaRPr lang="zh-CN" altLang="en-US" sz="4800" b="1">
              <a:solidFill>
                <a:srgbClr val="C00000"/>
              </a:solidFill>
            </a:endParaRPr>
          </a:p>
        </p:txBody>
      </p:sp>
      <p:pic>
        <p:nvPicPr>
          <p:cNvPr id="23555" name="New pictur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976100" y="11671300"/>
            <a:ext cx="317500" cy="2413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AC6CD">
                <a:alpha val="100000"/>
              </a:srgbClr>
            </a:gs>
            <a:gs pos="74001">
              <a:srgbClr val="E0F1F2">
                <a:alpha val="100000"/>
              </a:srgbClr>
            </a:gs>
            <a:gs pos="83000">
              <a:srgbClr val="E0F1F2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13314" name="矩形 3"/>
          <p:cNvSpPr/>
          <p:nvPr/>
        </p:nvSpPr>
        <p:spPr>
          <a:xfrm>
            <a:off x="323850" y="615950"/>
            <a:ext cx="1795463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sz="2400" b="1">
                <a:solidFill>
                  <a:srgbClr val="FF0000"/>
                </a:solidFill>
                <a:latin typeface="方正粗黑宋简体" pitchFamily="2" charset="-122"/>
                <a:ea typeface="方正粗黑宋简体" pitchFamily="2" charset="-122"/>
              </a:rPr>
              <a:t>知识讲解：</a:t>
            </a:r>
            <a:endParaRPr lang="zh-CN" altLang="en-US" sz="2400" b="1">
              <a:solidFill>
                <a:srgbClr val="FF0000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sp>
        <p:nvSpPr>
          <p:cNvPr id="13315" name="文本框 5"/>
          <p:cNvSpPr/>
          <p:nvPr/>
        </p:nvSpPr>
        <p:spPr>
          <a:xfrm>
            <a:off x="323850" y="1350963"/>
            <a:ext cx="3895725" cy="4156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sz="2400"/>
              <a:t>       </a:t>
            </a:r>
            <a:r>
              <a:rPr lang="zh-CN" altLang="en-US" sz="2400" b="1"/>
              <a:t>请大家自己默读课文第一自然段，边读边思考：以前的英子是个怎样的女孩？你是从哪里看出来的？</a:t>
            </a:r>
            <a:endParaRPr lang="en-US" altLang="zh-CN" sz="2400" b="1"/>
          </a:p>
          <a:p>
            <a:pPr marL="0" lvl="0" indent="0">
              <a:spcBef>
                <a:spcPct val="0"/>
              </a:spcBef>
              <a:buNone/>
            </a:pPr>
            <a:endParaRPr lang="en-US" altLang="zh-CN" sz="2400" b="1"/>
          </a:p>
          <a:p>
            <a:pPr marL="0" lvl="0" indent="0">
              <a:spcBef>
                <a:spcPct val="0"/>
              </a:spcBef>
              <a:buNone/>
            </a:pPr>
            <a:r>
              <a:rPr lang="zh-CN" altLang="en-US" sz="2400" b="1">
                <a:solidFill>
                  <a:srgbClr val="262673"/>
                </a:solidFill>
              </a:rPr>
              <a:t>方法指导：</a:t>
            </a:r>
            <a:endParaRPr lang="en-US" altLang="zh-CN" sz="2400" b="1">
              <a:solidFill>
                <a:srgbClr val="262673"/>
              </a:solidFill>
            </a:endParaRPr>
          </a:p>
          <a:p>
            <a:pPr marL="0" lvl="0" indent="0">
              <a:spcBef>
                <a:spcPct val="0"/>
              </a:spcBef>
              <a:buNone/>
            </a:pPr>
            <a:r>
              <a:rPr lang="en-US" altLang="zh-CN" sz="2400" b="1">
                <a:solidFill>
                  <a:srgbClr val="262673"/>
                </a:solidFill>
              </a:rPr>
              <a:t>1.</a:t>
            </a:r>
            <a:r>
              <a:rPr lang="zh-CN" altLang="en-US" sz="2400" b="1">
                <a:solidFill>
                  <a:srgbClr val="262673"/>
                </a:solidFill>
              </a:rPr>
              <a:t>默读课文，注意不动唇，不出声。</a:t>
            </a:r>
            <a:endParaRPr lang="en-US" altLang="zh-CN" sz="2400" b="1">
              <a:solidFill>
                <a:srgbClr val="262673"/>
              </a:solidFill>
            </a:endParaRPr>
          </a:p>
          <a:p>
            <a:pPr marL="0" lvl="0" indent="0">
              <a:spcBef>
                <a:spcPct val="0"/>
              </a:spcBef>
              <a:buNone/>
            </a:pPr>
            <a:r>
              <a:rPr lang="en-US" altLang="zh-CN" sz="2400" b="1">
                <a:solidFill>
                  <a:srgbClr val="262673"/>
                </a:solidFill>
              </a:rPr>
              <a:t>2.</a:t>
            </a:r>
            <a:r>
              <a:rPr lang="zh-CN" altLang="en-US" sz="2400" b="1">
                <a:solidFill>
                  <a:srgbClr val="262673"/>
                </a:solidFill>
              </a:rPr>
              <a:t>画出让你感受最深的词语。</a:t>
            </a:r>
            <a:endParaRPr lang="zh-CN" altLang="en-US" sz="2400" b="1">
              <a:solidFill>
                <a:srgbClr val="262673"/>
              </a:solidFill>
            </a:endParaRPr>
          </a:p>
          <a:p>
            <a:pPr marL="0" lvl="0" indent="0">
              <a:spcBef>
                <a:spcPct val="0"/>
              </a:spcBef>
              <a:buNone/>
            </a:pPr>
            <a:endParaRPr lang="zh-CN" altLang="en-US" sz="2400" b="1"/>
          </a:p>
        </p:txBody>
      </p:sp>
      <p:sp>
        <p:nvSpPr>
          <p:cNvPr id="13316" name="文本框 6"/>
          <p:cNvSpPr/>
          <p:nvPr/>
        </p:nvSpPr>
        <p:spPr>
          <a:xfrm rot="-10800000" flipV="1">
            <a:off x="3995738" y="4235450"/>
            <a:ext cx="3503612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zh-CN" altLang="en-US" sz="2400" b="1"/>
          </a:p>
        </p:txBody>
      </p:sp>
      <p:pic>
        <p:nvPicPr>
          <p:cNvPr id="13317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76775" y="1803400"/>
            <a:ext cx="3810000" cy="53244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CFDFE">
                <a:alpha val="100000"/>
              </a:srgbClr>
            </a:gs>
            <a:gs pos="74001">
              <a:srgbClr val="E0F1F2">
                <a:alpha val="100000"/>
              </a:srgbClr>
            </a:gs>
            <a:gs pos="83000">
              <a:srgbClr val="E0F1F2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14338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wrap="square" lIns="91440" tIns="45720" rIns="91440" bIns="45720" anchor="ctr"/>
          <a:p/>
        </p:txBody>
      </p:sp>
      <p:pic>
        <p:nvPicPr>
          <p:cNvPr id="14339" name="内容占位符 4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0" y="0"/>
            <a:ext cx="9109075" cy="10417175"/>
          </a:xfrm>
          <a:ln/>
        </p:spPr>
      </p:pic>
      <p:sp>
        <p:nvSpPr>
          <p:cNvPr id="14340" name="矩形 5"/>
          <p:cNvSpPr/>
          <p:nvPr/>
        </p:nvSpPr>
        <p:spPr>
          <a:xfrm>
            <a:off x="323850" y="615950"/>
            <a:ext cx="1795463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sz="2400" b="1">
                <a:solidFill>
                  <a:srgbClr val="FF0000"/>
                </a:solidFill>
                <a:latin typeface="方正粗黑宋简体" pitchFamily="2" charset="-122"/>
                <a:ea typeface="方正粗黑宋简体" pitchFamily="2" charset="-122"/>
              </a:rPr>
              <a:t>知识讲解：</a:t>
            </a:r>
            <a:endParaRPr lang="zh-CN" altLang="en-US" sz="2400" b="1">
              <a:solidFill>
                <a:srgbClr val="FF0000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sp>
        <p:nvSpPr>
          <p:cNvPr id="14341" name="文本框 7"/>
          <p:cNvSpPr/>
          <p:nvPr/>
        </p:nvSpPr>
        <p:spPr>
          <a:xfrm>
            <a:off x="1222375" y="1843088"/>
            <a:ext cx="6589713" cy="19383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sz="2400" b="1"/>
              <a:t>她很文静，总是默默地坐在教室的一角。上课前，她早早地就来到学校，下课后，她又总是最后一个离开。</a:t>
            </a:r>
            <a:endParaRPr lang="en-US" altLang="zh-CN" sz="2400" b="1"/>
          </a:p>
          <a:p>
            <a:pPr marL="0" lvl="0" indent="0">
              <a:spcBef>
                <a:spcPct val="0"/>
              </a:spcBef>
              <a:buNone/>
            </a:pPr>
            <a:endParaRPr lang="en-US" altLang="zh-CN" sz="2400" b="1"/>
          </a:p>
          <a:p>
            <a:pPr marL="0" lvl="0" indent="0">
              <a:spcBef>
                <a:spcPct val="0"/>
              </a:spcBef>
              <a:buNone/>
            </a:pPr>
            <a:endParaRPr lang="zh-CN" altLang="en-US" sz="2400" b="1"/>
          </a:p>
        </p:txBody>
      </p:sp>
      <p:sp>
        <p:nvSpPr>
          <p:cNvPr id="14342" name="文本框 9"/>
          <p:cNvSpPr/>
          <p:nvPr/>
        </p:nvSpPr>
        <p:spPr>
          <a:xfrm>
            <a:off x="1547813" y="3551238"/>
            <a:ext cx="4392612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sz="2400" b="1"/>
              <a:t>“默默地”又说明了什么呢？</a:t>
            </a:r>
            <a:endParaRPr lang="zh-CN" altLang="en-US" sz="2400" b="1"/>
          </a:p>
        </p:txBody>
      </p:sp>
      <p:sp>
        <p:nvSpPr>
          <p:cNvPr id="14343" name="对话气泡: 椭圆形 10"/>
          <p:cNvSpPr/>
          <p:nvPr/>
        </p:nvSpPr>
        <p:spPr>
          <a:xfrm>
            <a:off x="3059113" y="161925"/>
            <a:ext cx="3384550" cy="1649413"/>
          </a:xfrm>
          <a:prstGeom prst="wedgeEllipseCallout">
            <a:avLst>
              <a:gd name="adj1" fmla="val -49282"/>
              <a:gd name="adj2" fmla="val 50741"/>
            </a:avLst>
          </a:prstGeom>
          <a:solidFill>
            <a:schemeClr val="tx1"/>
          </a:solidFill>
          <a:ln w="12700" cap="flat" cmpd="sng">
            <a:solidFill>
              <a:srgbClr val="BCBCBC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eaLnBrk="0" hangingPunct="0"/>
            <a:r>
              <a:rPr lang="zh-CN" altLang="en-US" sz="2400" b="1">
                <a:solidFill>
                  <a:srgbClr val="FF0000"/>
                </a:solidFill>
              </a:rPr>
              <a:t>“总是”一词，你怎么理解？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14344" name="矩形 1"/>
          <p:cNvSpPr/>
          <p:nvPr/>
        </p:nvSpPr>
        <p:spPr>
          <a:xfrm>
            <a:off x="1222375" y="4541838"/>
            <a:ext cx="5942013" cy="831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sz="2400" b="1"/>
              <a:t>轮到英子的时候，全班同学的目光一齐投向了那个角落，英子</a:t>
            </a:r>
            <a:r>
              <a:rPr lang="zh-CN" altLang="en-US" sz="2400" b="1">
                <a:solidFill>
                  <a:srgbClr val="FF0000"/>
                </a:solidFill>
              </a:rPr>
              <a:t>立刻把头低了下去。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animBg="1"/>
      <p:bldP spid="14342" grpId="0" animBg="1"/>
      <p:bldP spid="14343" grpId="0" animBg="1"/>
      <p:bldP spid="1434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wrap="square" lIns="91440" tIns="45720" rIns="91440" bIns="45720" anchor="ctr"/>
          <a:p/>
        </p:txBody>
      </p:sp>
      <p:pic>
        <p:nvPicPr>
          <p:cNvPr id="15363" name="内容占位符 4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3338" y="7938"/>
            <a:ext cx="8964612" cy="6850062"/>
          </a:xfrm>
          <a:ln/>
        </p:spPr>
      </p:pic>
      <p:sp>
        <p:nvSpPr>
          <p:cNvPr id="15364" name="矩形 5"/>
          <p:cNvSpPr/>
          <p:nvPr/>
        </p:nvSpPr>
        <p:spPr>
          <a:xfrm>
            <a:off x="323850" y="615950"/>
            <a:ext cx="1795463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sz="2400" b="1">
                <a:solidFill>
                  <a:srgbClr val="FF0000"/>
                </a:solidFill>
                <a:latin typeface="方正粗黑宋简体" pitchFamily="2" charset="-122"/>
                <a:ea typeface="方正粗黑宋简体" pitchFamily="2" charset="-122"/>
              </a:rPr>
              <a:t>知识讲解：</a:t>
            </a:r>
            <a:endParaRPr lang="zh-CN" altLang="en-US" sz="2400" b="1">
              <a:solidFill>
                <a:srgbClr val="FF0000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sp>
        <p:nvSpPr>
          <p:cNvPr id="15365" name="文本框 2"/>
          <p:cNvSpPr/>
          <p:nvPr/>
        </p:nvSpPr>
        <p:spPr>
          <a:xfrm>
            <a:off x="684213" y="1290638"/>
            <a:ext cx="7416800" cy="831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sz="2400" b="1"/>
              <a:t>     请大家自由默读第四自然段，去看看英子的变化。画出你认为重要的词句，多读几遍。</a:t>
            </a:r>
            <a:endParaRPr lang="zh-CN" altLang="en-US" sz="2400" b="1"/>
          </a:p>
        </p:txBody>
      </p:sp>
      <p:sp>
        <p:nvSpPr>
          <p:cNvPr id="15366" name="文本框 6"/>
          <p:cNvSpPr/>
          <p:nvPr/>
        </p:nvSpPr>
        <p:spPr>
          <a:xfrm>
            <a:off x="1042988" y="2462213"/>
            <a:ext cx="6015037" cy="156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sz="2400" b="1">
                <a:solidFill>
                  <a:srgbClr val="333399"/>
                </a:solidFill>
              </a:rPr>
              <a:t>      从那以后，英子就像变了一个人似的，不再像以前那么忧郁。她和同学们一起游戏说笑，甚至在一次联欢会上，她还让同学们教她跳舞。</a:t>
            </a:r>
            <a:endParaRPr lang="zh-CN" altLang="en-US" sz="2400" b="1"/>
          </a:p>
        </p:txBody>
      </p:sp>
      <p:sp>
        <p:nvSpPr>
          <p:cNvPr id="15367" name="文本框 7"/>
          <p:cNvSpPr/>
          <p:nvPr/>
        </p:nvSpPr>
        <p:spPr>
          <a:xfrm>
            <a:off x="1255713" y="5326063"/>
            <a:ext cx="1728787" cy="7699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sz="4400" b="1"/>
              <a:t>忧郁</a:t>
            </a:r>
            <a:endParaRPr lang="zh-CN" altLang="en-US" sz="4400" b="1"/>
          </a:p>
        </p:txBody>
      </p:sp>
      <p:sp>
        <p:nvSpPr>
          <p:cNvPr id="15368" name="文本框 8"/>
          <p:cNvSpPr/>
          <p:nvPr/>
        </p:nvSpPr>
        <p:spPr>
          <a:xfrm>
            <a:off x="4516438" y="5294313"/>
            <a:ext cx="4391025" cy="7699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sz="4400" b="1"/>
              <a:t>快乐</a:t>
            </a:r>
            <a:endParaRPr lang="zh-CN" altLang="en-US" sz="4400" b="1"/>
          </a:p>
        </p:txBody>
      </p:sp>
      <p:sp>
        <p:nvSpPr>
          <p:cNvPr id="15369" name="箭头: 右 9"/>
          <p:cNvSpPr/>
          <p:nvPr/>
        </p:nvSpPr>
        <p:spPr>
          <a:xfrm>
            <a:off x="2555875" y="5567363"/>
            <a:ext cx="1800225" cy="382587"/>
          </a:xfrm>
          <a:prstGeom prst="rightArrow">
            <a:avLst>
              <a:gd name="adj1" fmla="val 50000"/>
              <a:gd name="adj2" fmla="val 49994"/>
            </a:avLst>
          </a:prstGeom>
          <a:solidFill>
            <a:schemeClr val="accent1"/>
          </a:solidFill>
          <a:ln w="12700" cap="flat" cmpd="sng">
            <a:solidFill>
              <a:srgbClr val="89A4A7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 eaLnBrk="0" hangingPunct="0"/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 animBg="1"/>
      <p:bldP spid="15366" grpId="0" animBg="1"/>
      <p:bldP spid="15367" grpId="0" animBg="1"/>
      <p:bldP spid="15368" grpId="0" animBg="1"/>
      <p:bldP spid="1536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AC6CD">
                <a:alpha val="100000"/>
              </a:srgbClr>
            </a:gs>
            <a:gs pos="74001">
              <a:srgbClr val="E0F1F2">
                <a:alpha val="100000"/>
              </a:srgbClr>
            </a:gs>
            <a:gs pos="83000">
              <a:srgbClr val="E0F1F2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16386" name="矩形 5"/>
          <p:cNvSpPr/>
          <p:nvPr/>
        </p:nvSpPr>
        <p:spPr>
          <a:xfrm>
            <a:off x="457200" y="765175"/>
            <a:ext cx="1954213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sz="2400" b="1">
                <a:solidFill>
                  <a:srgbClr val="FF0000"/>
                </a:solidFill>
                <a:latin typeface="方正粗黑宋简体" pitchFamily="2" charset="-122"/>
                <a:ea typeface="方正粗黑宋简体" pitchFamily="2" charset="-122"/>
              </a:rPr>
              <a:t>知识讲解</a:t>
            </a:r>
            <a:r>
              <a:rPr lang="zh-CN" altLang="en-US" sz="1800" b="1">
                <a:solidFill>
                  <a:srgbClr val="FF0000"/>
                </a:solidFill>
                <a:latin typeface="方正粗黑宋简体" pitchFamily="2" charset="-122"/>
                <a:ea typeface="方正粗黑宋简体" pitchFamily="2" charset="-122"/>
              </a:rPr>
              <a:t>：</a:t>
            </a:r>
            <a:endParaRPr lang="zh-CN" altLang="en-US" sz="1800" b="1">
              <a:solidFill>
                <a:srgbClr val="FF0000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sp>
        <p:nvSpPr>
          <p:cNvPr id="16387" name="文本框 6"/>
          <p:cNvSpPr/>
          <p:nvPr/>
        </p:nvSpPr>
        <p:spPr>
          <a:xfrm>
            <a:off x="971550" y="1592263"/>
            <a:ext cx="6408738" cy="9540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sz="2400" b="1"/>
              <a:t>      </a:t>
            </a:r>
            <a:r>
              <a:rPr lang="zh-CN" altLang="en-US" sz="2800" b="1"/>
              <a:t>学到这儿，相信大家和老师一样有了一个疑问：是什么原因改变了英子呢？</a:t>
            </a:r>
            <a:endParaRPr lang="zh-CN" altLang="en-US" sz="2800" b="1"/>
          </a:p>
        </p:txBody>
      </p:sp>
      <p:sp>
        <p:nvSpPr>
          <p:cNvPr id="16388" name="箭头: 下 7"/>
          <p:cNvSpPr/>
          <p:nvPr/>
        </p:nvSpPr>
        <p:spPr>
          <a:xfrm>
            <a:off x="3276600" y="2546350"/>
            <a:ext cx="441325" cy="1584325"/>
          </a:xfrm>
          <a:prstGeom prst="downArrow">
            <a:avLst>
              <a:gd name="adj1" fmla="val 50000"/>
              <a:gd name="adj2" fmla="val 49993"/>
            </a:avLst>
          </a:prstGeom>
          <a:solidFill>
            <a:srgbClr val="FF0000"/>
          </a:solidFill>
          <a:ln w="12700" cap="flat" cmpd="sng">
            <a:solidFill>
              <a:srgbClr val="89A4A7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 eaLnBrk="0" hangingPunct="0"/>
            <a:endParaRPr lang="zh-CN" altLang="en-US">
              <a:solidFill>
                <a:srgbClr val="002060"/>
              </a:solidFill>
            </a:endParaRPr>
          </a:p>
        </p:txBody>
      </p:sp>
      <p:sp>
        <p:nvSpPr>
          <p:cNvPr id="16389" name="文本框 8"/>
          <p:cNvSpPr/>
          <p:nvPr/>
        </p:nvSpPr>
        <p:spPr>
          <a:xfrm>
            <a:off x="2268538" y="4049713"/>
            <a:ext cx="2663825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sz="4400" b="1">
                <a:solidFill>
                  <a:srgbClr val="002060"/>
                </a:solidFill>
              </a:rPr>
              <a:t>两次掌声</a:t>
            </a:r>
            <a:endParaRPr lang="zh-CN" altLang="en-US" sz="4400" b="1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animBg="1"/>
      <p:bldP spid="16388" grpId="0" animBg="1"/>
      <p:bldP spid="1638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193B7">
                <a:alpha val="100000"/>
              </a:srgbClr>
            </a:gs>
            <a:gs pos="74001">
              <a:srgbClr val="E0F1F2">
                <a:alpha val="100000"/>
              </a:srgbClr>
            </a:gs>
            <a:gs pos="83000">
              <a:srgbClr val="E0F1F2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17410" name="文本框 3"/>
          <p:cNvSpPr/>
          <p:nvPr/>
        </p:nvSpPr>
        <p:spPr>
          <a:xfrm>
            <a:off x="1692275" y="1341438"/>
            <a:ext cx="5400675" cy="18145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sz="2800" b="1">
                <a:solidFill>
                  <a:srgbClr val="FF0000"/>
                </a:solidFill>
              </a:rPr>
              <a:t>    默读课文第三自然段，用“</a:t>
            </a:r>
            <a:r>
              <a:rPr lang="en-US" altLang="zh-CN" sz="2800" b="1">
                <a:solidFill>
                  <a:srgbClr val="FF0000"/>
                </a:solidFill>
              </a:rPr>
              <a:t>____</a:t>
            </a:r>
            <a:r>
              <a:rPr lang="zh-CN" altLang="en-US" sz="2800" b="1">
                <a:solidFill>
                  <a:srgbClr val="FF0000"/>
                </a:solidFill>
              </a:rPr>
              <a:t>”画出描写掌声的词语，想一想：同学们想通过掌声向英子表达些什么？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wrap="square" lIns="91440" tIns="45720" rIns="91440" bIns="45720" anchor="ctr"/>
          <a:p/>
        </p:txBody>
      </p:sp>
      <p:pic>
        <p:nvPicPr>
          <p:cNvPr id="18435" name="内容占位符 1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3813" y="28575"/>
            <a:ext cx="9140825" cy="6854825"/>
          </a:xfrm>
          <a:ln/>
        </p:spPr>
      </p:pic>
      <p:sp>
        <p:nvSpPr>
          <p:cNvPr id="18436" name="矩形 1"/>
          <p:cNvSpPr/>
          <p:nvPr/>
        </p:nvSpPr>
        <p:spPr>
          <a:xfrm>
            <a:off x="457200" y="293688"/>
            <a:ext cx="8002588" cy="22479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sz="2800" b="1"/>
              <a:t>    、</a:t>
            </a:r>
            <a:endParaRPr lang="en-US" altLang="zh-CN" sz="2800" b="1"/>
          </a:p>
          <a:p>
            <a:pPr marL="0" lvl="0" indent="0" algn="ctr">
              <a:spcBef>
                <a:spcPct val="0"/>
              </a:spcBef>
              <a:buNone/>
            </a:pPr>
            <a:r>
              <a:rPr lang="zh-CN" altLang="en-US" sz="2800" b="1">
                <a:solidFill>
                  <a:srgbClr val="FF0000"/>
                </a:solidFill>
              </a:rPr>
              <a:t>第一次掌声</a:t>
            </a:r>
            <a:endParaRPr lang="en-US" altLang="zh-CN" sz="2800" b="1">
              <a:solidFill>
                <a:srgbClr val="FF0000"/>
              </a:solidFill>
            </a:endParaRPr>
          </a:p>
          <a:p>
            <a:pPr marL="0" lvl="0" indent="0">
              <a:spcBef>
                <a:spcPct val="0"/>
              </a:spcBef>
              <a:buNone/>
            </a:pPr>
            <a:endParaRPr lang="en-US" altLang="zh-CN" sz="2800" b="1"/>
          </a:p>
          <a:p>
            <a:pPr marL="0" lvl="0" indent="0">
              <a:spcBef>
                <a:spcPct val="0"/>
              </a:spcBef>
              <a:buNone/>
            </a:pPr>
            <a:r>
              <a:rPr lang="zh-CN" altLang="en-US" sz="2800" b="1"/>
              <a:t>   就在英子刚刚站定的那一刻，教室里骤然间       响起了掌声，那掌声热烈而持久。</a:t>
            </a:r>
            <a:endParaRPr lang="zh-CN" altLang="en-US" sz="2800" b="1"/>
          </a:p>
        </p:txBody>
      </p:sp>
      <p:sp>
        <p:nvSpPr>
          <p:cNvPr id="18437" name="矩形 2"/>
          <p:cNvSpPr/>
          <p:nvPr/>
        </p:nvSpPr>
        <p:spPr>
          <a:xfrm>
            <a:off x="1258888" y="2554288"/>
            <a:ext cx="3313112" cy="9239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defTabSz="914400" eaLnBrk="0" hangingPunct="0">
              <a:buClrTx/>
              <a:buSzPct val="100000"/>
              <a:buFontTx/>
            </a:pPr>
            <a:r>
              <a:rPr lang="zh-CN" altLang="en-US" sz="5400" b="1">
                <a:solidFill>
                  <a:srgbClr val="FF0000"/>
                </a:solidFill>
              </a:rPr>
              <a:t>骤 </a:t>
            </a:r>
            <a:r>
              <a:rPr lang="zh-CN" altLang="en-US" sz="54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</a:rPr>
              <a:t>然 </a:t>
            </a:r>
            <a:r>
              <a:rPr lang="zh-CN" altLang="en-US" sz="5400" b="1">
                <a:solidFill>
                  <a:srgbClr val="FF0000"/>
                </a:solidFill>
              </a:rPr>
              <a:t>间</a:t>
            </a:r>
            <a:endParaRPr lang="zh-CN" altLang="en-US" sz="5400" b="1">
              <a:solidFill>
                <a:srgbClr val="FF0000"/>
              </a:solidFill>
            </a:endParaRPr>
          </a:p>
        </p:txBody>
      </p:sp>
      <p:sp>
        <p:nvSpPr>
          <p:cNvPr id="18438" name="文本框 3"/>
          <p:cNvSpPr/>
          <p:nvPr/>
        </p:nvSpPr>
        <p:spPr>
          <a:xfrm>
            <a:off x="1030288" y="3641725"/>
            <a:ext cx="6481762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sz="2800" b="1">
                <a:solidFill>
                  <a:srgbClr val="3333FF"/>
                </a:solidFill>
              </a:rPr>
              <a:t>同学们想用掌声告诉自卑的英子什么？</a:t>
            </a:r>
            <a:endParaRPr lang="zh-CN" altLang="en-US" sz="2800" b="1">
              <a:solidFill>
                <a:srgbClr val="3333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animBg="1"/>
      <p:bldP spid="1843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AB4BB">
                <a:alpha val="100000"/>
              </a:srgbClr>
            </a:gs>
            <a:gs pos="48000">
              <a:srgbClr val="BDE1E4">
                <a:alpha val="100000"/>
              </a:srgb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19458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wrap="square" lIns="91440" tIns="45720" rIns="91440" bIns="45720" anchor="ctr"/>
          <a:p>
            <a:r>
              <a:rPr lang="zh-CN" altLang="en-US"/>
              <a:t>第二次掌声</a:t>
            </a:r>
            <a:endParaRPr lang="zh-CN" altLang="en-US"/>
          </a:p>
        </p:txBody>
      </p:sp>
      <p:sp>
        <p:nvSpPr>
          <p:cNvPr id="19459" name="矩形 3"/>
          <p:cNvSpPr/>
          <p:nvPr/>
        </p:nvSpPr>
        <p:spPr>
          <a:xfrm>
            <a:off x="1187450" y="1700213"/>
            <a:ext cx="6192838" cy="1200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sz="2400" b="1"/>
              <a:t>故事讲完了，教室里又响起了热烈的掌声。英子向大家深深地鞠了一躬，然后，在掌声里一摇一晃地走下了讲台。</a:t>
            </a:r>
            <a:endParaRPr lang="zh-CN" altLang="en-US" sz="2400"/>
          </a:p>
        </p:txBody>
      </p:sp>
      <p:sp>
        <p:nvSpPr>
          <p:cNvPr id="19460" name="文本框 4"/>
          <p:cNvSpPr/>
          <p:nvPr/>
        </p:nvSpPr>
        <p:spPr>
          <a:xfrm>
            <a:off x="1042988" y="3160713"/>
            <a:ext cx="6481762" cy="9540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sz="2800" b="1">
                <a:solidFill>
                  <a:srgbClr val="3333FF"/>
                </a:solidFill>
              </a:rPr>
              <a:t>   此时的同学们又想用掌声告诉自卑的英子什么呢？</a:t>
            </a:r>
            <a:endParaRPr lang="zh-CN" altLang="en-US" sz="2800" b="1">
              <a:solidFill>
                <a:srgbClr val="3333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animBg="1"/>
      <p:bldP spid="1946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AB4BB">
                <a:alpha val="100000"/>
              </a:srgbClr>
            </a:gs>
            <a:gs pos="48000">
              <a:srgbClr val="BDE1E4">
                <a:alpha val="100000"/>
              </a:srgb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0482" name="矩形 3"/>
          <p:cNvSpPr/>
          <p:nvPr/>
        </p:nvSpPr>
        <p:spPr>
          <a:xfrm>
            <a:off x="900113" y="620713"/>
            <a:ext cx="7488237" cy="4400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sz="2400" b="1">
                <a:solidFill>
                  <a:srgbClr val="FF0000"/>
                </a:solidFill>
              </a:rPr>
              <a:t>    </a:t>
            </a:r>
            <a:r>
              <a:rPr lang="zh-CN" altLang="en-US" sz="2800" b="1">
                <a:solidFill>
                  <a:srgbClr val="FF0000"/>
                </a:solidFill>
              </a:rPr>
              <a:t>英子犹豫了一会儿，慢吞吞地站了起来，眼圈红红的。在全班同学的注视下，她终于一摇一晃地走上了讲台。就在英子刚刚站定的那一刻，教师里骤然间响起了掌声，那掌声热烈而持久。在掌声里，我们看到，英子的泪水流了下来。掌声渐渐平息，英子也镇定了情绪，开始讲述自己的一个小故事。她的普通话说得很好，声音也十分动听。故事讲完了，教室里又响起了热烈的掌声。英子向大家深深地鞠了一躬，然后，在掌声里一摇一晃地走下了讲台</a:t>
            </a:r>
            <a:r>
              <a:rPr lang="zh-CN" altLang="en-US" sz="2800" b="1"/>
              <a:t>。</a:t>
            </a:r>
            <a:endParaRPr lang="zh-CN" altLang="en-US" sz="2800" b="1"/>
          </a:p>
        </p:txBody>
      </p: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语文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932</Words>
  <Application>WPS 演示</Application>
  <PresentationFormat/>
  <Paragraphs>68</Paragraphs>
  <Slides>12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4" baseType="lpstr">
      <vt:lpstr>Arial</vt:lpstr>
      <vt:lpstr>宋体</vt:lpstr>
      <vt:lpstr>Wingdings</vt:lpstr>
      <vt:lpstr>方正粗黑宋简体</vt:lpstr>
      <vt:lpstr>Century Gothic</vt:lpstr>
      <vt:lpstr>冬青黑体简体中文 W3</vt:lpstr>
      <vt:lpstr>黑体</vt:lpstr>
      <vt:lpstr>等线 Light</vt:lpstr>
      <vt:lpstr>等线</vt:lpstr>
      <vt:lpstr>微软雅黑</vt:lpstr>
      <vt:lpstr>Arial Unicode MS</vt:lpstr>
      <vt:lpstr>语文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2021-04-20T05:06:55Z</cp:lastPrinted>
  <dcterms:created xsi:type="dcterms:W3CDTF">2021-04-20T05:06:55Z</dcterms:created>
  <dcterms:modified xsi:type="dcterms:W3CDTF">2021-09-05T11:45:08Z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2052-11.1.0.10314</vt:lpwstr>
  </property>
</Properties>
</file>