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3"/>
    <p:sldId id="272" r:id="rId4"/>
    <p:sldId id="273" r:id="rId5"/>
    <p:sldId id="274" r:id="rId6"/>
    <p:sldId id="275" r:id="rId7"/>
    <p:sldId id="276" r:id="rId8"/>
    <p:sldId id="265" r:id="rId9"/>
    <p:sldId id="277" r:id="rId10"/>
    <p:sldId id="263" r:id="rId11"/>
    <p:sldId id="264" r:id="rId12"/>
    <p:sldId id="266" r:id="rId13"/>
    <p:sldId id="268" r:id="rId14"/>
    <p:sldId id="267" r:id="rId15"/>
    <p:sldId id="278" r:id="rId16"/>
    <p:sldId id="279" r:id="rId17"/>
    <p:sldId id="280" r:id="rId18"/>
    <p:sldId id="261" r:id="rId19"/>
    <p:sldId id="259" r:id="rId20"/>
    <p:sldId id="260" r:id="rId21"/>
    <p:sldId id="269" r:id="rId22"/>
    <p:sldId id="270" r:id="rId23"/>
    <p:sldId id="262" r:id="rId24"/>
  </p:sldIdLst>
  <p:sldSz cx="9144000" cy="6858000" type="screen4x3"/>
  <p:notesSz cx="6858000" cy="9144000"/>
  <p:defaultTextStyle>
    <a:defPPr>
      <a:defRPr lang="zh-TW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PMingLiU" pitchFamily="18" charset="-120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PMingLiU" pitchFamily="18" charset="-120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PMingLiU" pitchFamily="18" charset="-120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PMingLiU" pitchFamily="18" charset="-120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PMingLiU" pitchFamily="18" charset="-120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PMingLiU" pitchFamily="18" charset="-120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PMingLiU" pitchFamily="18" charset="-120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PMingLiU" pitchFamily="18" charset="-120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PMingLiU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5050"/>
    <a:srgbClr val="3333FF"/>
    <a:srgbClr val="FF3399"/>
    <a:srgbClr val="00CC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91" d="100"/>
          <a:sy n="91" d="100"/>
        </p:scale>
        <p:origin x="-4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矩形 2049"/>
          <p:cNvSpPr/>
          <p:nvPr/>
        </p:nvSpPr>
        <p:spPr>
          <a:xfrm>
            <a:off x="0" y="2060575"/>
            <a:ext cx="9144000" cy="1584325"/>
          </a:xfrm>
          <a:prstGeom prst="rect">
            <a:avLst/>
          </a:prstGeom>
          <a:gradFill rotWithShape="0">
            <a:gsLst>
              <a:gs pos="0">
                <a:schemeClr val="bg1">
                  <a:alpha val="75999"/>
                </a:schemeClr>
              </a:gs>
              <a:gs pos="100000">
                <a:schemeClr val="accent1">
                  <a:alpha val="62000"/>
                </a:schemeClr>
              </a:gs>
            </a:gsLst>
            <a:lin ang="0" scaled="1"/>
            <a:tileRect/>
          </a:gra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51" name="标题 2050"/>
          <p:cNvSpPr/>
          <p:nvPr>
            <p:ph type="ctrTitle" hasCustomPrompt="1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buClrTx/>
              <a:buSzTx/>
              <a:buFontTx/>
              <a:defRPr b="1">
                <a:effectLst>
                  <a:outerShdw blurRad="38100" dist="38100" dir="2700000">
                    <a:srgbClr val="FFFFFF"/>
                  </a:outerShdw>
                </a:effectLst>
                <a:ea typeface="黑体" panose="02010609060101010101" pitchFamily="2" charset="-122"/>
              </a:defRPr>
            </a:lvl1pPr>
          </a:lstStyle>
          <a:p>
            <a:pPr lvl="0"/>
            <a:r>
              <a:rPr lang="zh-TW" altLang="en-US"/>
              <a:t>请在此输入幻灯片主标题</a:t>
            </a:r>
            <a:endParaRPr lang="zh-TW" altLang="en-US"/>
          </a:p>
        </p:txBody>
      </p:sp>
      <p:sp>
        <p:nvSpPr>
          <p:cNvPr id="2052" name="副标题 2051"/>
          <p:cNvSpPr/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ClrTx/>
              <a:buSzTx/>
              <a:buFontTx/>
              <a:buNone/>
              <a:defRPr/>
            </a:lvl1pPr>
            <a:lvl2pPr marL="457200" lvl="1" indent="0" algn="ctr">
              <a:buClrTx/>
              <a:buSzTx/>
              <a:buFontTx/>
              <a:buNone/>
              <a:defRPr/>
            </a:lvl2pPr>
            <a:lvl3pPr marL="914400" lvl="2" indent="0" algn="ctr">
              <a:buClrTx/>
              <a:buSzTx/>
              <a:buFontTx/>
              <a:buNone/>
              <a:defRPr/>
            </a:lvl3pPr>
            <a:lvl4pPr marL="1371600" lvl="3" indent="0" algn="ctr">
              <a:buClrTx/>
              <a:buSzTx/>
              <a:buFontTx/>
              <a:buNone/>
              <a:defRPr/>
            </a:lvl4pPr>
            <a:lvl5pPr marL="1828800" lvl="4" indent="0" algn="ctr">
              <a:buClrTx/>
              <a:buSzTx/>
              <a:buFontTx/>
              <a:buNone/>
              <a:defRPr/>
            </a:lvl5pPr>
          </a:lstStyle>
          <a:p>
            <a:pPr lvl="0"/>
            <a:r>
              <a:rPr lang="zh-TW" altLang="en-US"/>
              <a:t>按一下以編輯母片副標題樣式</a:t>
            </a:r>
            <a:endParaRPr lang="zh-TW" altLang="en-US"/>
          </a:p>
        </p:txBody>
      </p:sp>
      <p:sp>
        <p:nvSpPr>
          <p:cNvPr id="2053" name="日期占位符 2052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/>
            </a:lvl1pPr>
          </a:lstStyle>
          <a:p>
            <a:endParaRPr lang="zh-TW" altLang="en-US" dirty="0">
              <a:latin typeface="Arial" panose="020B0604020202020204" pitchFamily="34" charset="0"/>
            </a:endParaRPr>
          </a:p>
        </p:txBody>
      </p:sp>
      <p:sp>
        <p:nvSpPr>
          <p:cNvPr id="2054" name="页脚占位符 2053"/>
          <p:cNvSpPr/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/>
            </a:lvl1pPr>
          </a:lstStyle>
          <a:p>
            <a:endParaRPr lang="zh-TW" altLang="en-US" dirty="0">
              <a:latin typeface="Arial" panose="020B0604020202020204" pitchFamily="34" charset="0"/>
            </a:endParaRPr>
          </a:p>
        </p:txBody>
      </p:sp>
      <p:sp>
        <p:nvSpPr>
          <p:cNvPr id="2055" name="灯片编号占位符 2054"/>
          <p:cNvSpPr/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/>
            </a:lvl1pPr>
          </a:lstStyle>
          <a:p>
            <a:fld id="{9A0DB2DC-4C9A-4742-B13C-FB6460FD3503}" type="slidenum">
              <a:rPr lang="zh-TW" altLang="en-US" dirty="0">
                <a:latin typeface="Arial" panose="020B0604020202020204" pitchFamily="34" charset="0"/>
              </a:rPr>
            </a:fld>
            <a:endParaRPr lang="zh-TW" altLang="en-US" dirty="0">
              <a:latin typeface="Arial" panose="020B0604020202020204" pitchFamily="34" charset="0"/>
            </a:endParaRPr>
          </a:p>
        </p:txBody>
      </p:sp>
      <p:pic>
        <p:nvPicPr>
          <p:cNvPr id="2056" name="图片 2055" descr="未标题-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89363"/>
            <a:ext cx="9144000" cy="3000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7" name="图片 2056" descr="未标题-4"/>
          <p:cNvPicPr>
            <a:picLocks noChangeAspect="1"/>
          </p:cNvPicPr>
          <p:nvPr/>
        </p:nvPicPr>
        <p:blipFill>
          <a:blip r:embed="rId4">
            <a:lum bright="6000"/>
          </a:blip>
          <a:stretch>
            <a:fillRect/>
          </a:stretch>
        </p:blipFill>
        <p:spPr>
          <a:xfrm>
            <a:off x="34925" y="260350"/>
            <a:ext cx="5210175" cy="1200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TW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TW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TW" altLang="en-US" dirty="0">
                <a:latin typeface="Arial" panose="020B0604020202020204" pitchFamily="34" charset="0"/>
              </a:rPr>
            </a:fld>
            <a:endParaRPr lang="zh-TW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620713"/>
            <a:ext cx="2057400" cy="55054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20713"/>
            <a:ext cx="6052930" cy="55054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TW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TW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TW" altLang="en-US" dirty="0">
                <a:latin typeface="Arial" panose="020B0604020202020204" pitchFamily="34" charset="0"/>
              </a:rPr>
            </a:fld>
            <a:endParaRPr lang="zh-TW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TW" altLang="en-US" dirty="0">
                <a:latin typeface="Arial" panose="020B0604020202020204" pitchFamily="34" charset="0"/>
              </a:rPr>
            </a:fld>
            <a:endParaRPr lang="zh-TW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TW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TW" altLang="en-US" dirty="0">
                <a:latin typeface="Arial" panose="020B0604020202020204" pitchFamily="34" charset="0"/>
              </a:rPr>
            </a:fld>
            <a:endParaRPr lang="zh-TW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TW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TW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TW" altLang="en-US" dirty="0">
                <a:latin typeface="Arial" panose="020B0604020202020204" pitchFamily="34" charset="0"/>
              </a:rPr>
            </a:fld>
            <a:endParaRPr lang="zh-TW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TW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TW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TW" altLang="en-US" dirty="0">
                <a:latin typeface="Arial" panose="020B0604020202020204" pitchFamily="34" charset="0"/>
              </a:rPr>
            </a:fld>
            <a:endParaRPr lang="zh-TW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TW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TW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TW" altLang="en-US" dirty="0">
                <a:latin typeface="Arial" panose="020B0604020202020204" pitchFamily="34" charset="0"/>
              </a:rPr>
            </a:fld>
            <a:endParaRPr lang="zh-TW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TW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TW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TW" altLang="en-US" dirty="0">
                <a:latin typeface="Arial" panose="020B0604020202020204" pitchFamily="34" charset="0"/>
              </a:rPr>
            </a:fld>
            <a:endParaRPr lang="zh-TW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TW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TW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TW" altLang="en-US" dirty="0">
                <a:latin typeface="Arial" panose="020B0604020202020204" pitchFamily="34" charset="0"/>
              </a:rPr>
            </a:fld>
            <a:endParaRPr lang="zh-TW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TW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TW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TW" altLang="en-US" dirty="0">
                <a:latin typeface="Arial" panose="020B0604020202020204" pitchFamily="34" charset="0"/>
              </a:rPr>
            </a:fld>
            <a:endParaRPr lang="zh-TW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TW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TW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TW" altLang="en-US" dirty="0">
                <a:latin typeface="Arial" panose="020B0604020202020204" pitchFamily="34" charset="0"/>
              </a:rPr>
            </a:fld>
            <a:endParaRPr lang="zh-TW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5.jpeg"/><Relationship Id="rId12" Type="http://schemas.openxmlformats.org/officeDocument/2006/relationships/image" Target="../media/image4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图片 1025" descr="未标题-4"/>
          <p:cNvPicPr>
            <a:picLocks noChangeAspect="1"/>
          </p:cNvPicPr>
          <p:nvPr/>
        </p:nvPicPr>
        <p:blipFill>
          <a:blip r:embed="rId12"/>
          <a:srcRect r="5750"/>
          <a:stretch>
            <a:fillRect/>
          </a:stretch>
        </p:blipFill>
        <p:spPr>
          <a:xfrm>
            <a:off x="0" y="0"/>
            <a:ext cx="9144000" cy="2349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7" name="图片 1026" descr="素材天下-sucaitianxia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1773238"/>
            <a:ext cx="9144000" cy="5113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8" name="标题 1027"/>
          <p:cNvSpPr/>
          <p:nvPr>
            <p:ph type="title"/>
          </p:nvPr>
        </p:nvSpPr>
        <p:spPr>
          <a:xfrm>
            <a:off x="457200" y="620713"/>
            <a:ext cx="8229600" cy="7985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TW" altLang="en-US"/>
              <a:t>按一下以编辑母片标题样式</a:t>
            </a:r>
            <a:endParaRPr lang="zh-TW" altLang="en-US"/>
          </a:p>
        </p:txBody>
      </p:sp>
      <p:sp>
        <p:nvSpPr>
          <p:cNvPr id="1029" name="文本占位符 1028"/>
          <p:cNvSpPr/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TW" altLang="en-US"/>
              <a:t>按一下以编辑母片</a:t>
            </a:r>
            <a:endParaRPr lang="zh-TW" altLang="en-US"/>
          </a:p>
          <a:p>
            <a:pPr lvl="1"/>
            <a:r>
              <a:rPr lang="zh-TW" altLang="en-US"/>
              <a:t>第二层</a:t>
            </a:r>
            <a:endParaRPr lang="zh-TW" altLang="en-US"/>
          </a:p>
          <a:p>
            <a:pPr lvl="2"/>
            <a:r>
              <a:rPr lang="zh-TW" altLang="en-US"/>
              <a:t>第三层</a:t>
            </a:r>
            <a:endParaRPr lang="zh-TW" altLang="en-US"/>
          </a:p>
          <a:p>
            <a:pPr lvl="3"/>
            <a:r>
              <a:rPr lang="zh-TW" altLang="en-US"/>
              <a:t>第四层</a:t>
            </a:r>
            <a:endParaRPr lang="zh-TW" altLang="en-US"/>
          </a:p>
          <a:p>
            <a:pPr lvl="4"/>
            <a:r>
              <a:rPr lang="zh-TW" altLang="en-US"/>
              <a:t>第五层</a:t>
            </a:r>
            <a:endParaRPr lang="zh-TW" altLang="en-US"/>
          </a:p>
        </p:txBody>
      </p:sp>
      <p:sp>
        <p:nvSpPr>
          <p:cNvPr id="1030" name="日期占位符 1029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fld id="{BB962C8B-B14F-4D97-AF65-F5344CB8AC3E}" type="datetime1">
              <a:rPr lang="zh-TW" altLang="en-US" dirty="0">
                <a:latin typeface="Arial" panose="020B0604020202020204" pitchFamily="34" charset="0"/>
              </a:rPr>
            </a:fld>
            <a:endParaRPr lang="zh-TW" altLang="en-US" dirty="0">
              <a:latin typeface="Arial" panose="020B0604020202020204" pitchFamily="34" charset="0"/>
            </a:endParaRPr>
          </a:p>
        </p:txBody>
      </p:sp>
      <p:sp>
        <p:nvSpPr>
          <p:cNvPr id="1031" name="页脚占位符 1030"/>
          <p:cNvSpPr/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TW" altLang="en-US" dirty="0">
              <a:latin typeface="Arial" panose="020B0604020202020204" pitchFamily="34" charset="0"/>
            </a:endParaRPr>
          </a:p>
        </p:txBody>
      </p:sp>
      <p:sp>
        <p:nvSpPr>
          <p:cNvPr id="1032" name="灯片编号占位符 1031"/>
          <p:cNvSpPr/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TW" altLang="en-US" dirty="0">
                <a:latin typeface="Arial" panose="020B0604020202020204" pitchFamily="34" charset="0"/>
              </a:rPr>
            </a:fld>
            <a:endParaRPr lang="zh-TW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2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1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PMingLiU" pitchFamily="18" charset="-120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PMingLiU" pitchFamily="18" charset="-120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PMingLiU" pitchFamily="18" charset="-120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PMingLiU" pitchFamily="18" charset="-120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PMingLiU" pitchFamily="18" charset="-120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PMingLiU" pitchFamily="18" charset="-120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PMingLiU" pitchFamily="18" charset="-120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PMingLiU" pitchFamily="18" charset="-120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4" name="文本占位符 5123"/>
          <p:cNvSpPr/>
          <p:nvPr>
            <p:ph type="body" idx="1"/>
          </p:nvPr>
        </p:nvSpPr>
        <p:spPr>
          <a:xfrm>
            <a:off x="457200" y="1600200"/>
            <a:ext cx="7210425" cy="4349750"/>
          </a:xfrm>
        </p:spPr>
        <p:txBody>
          <a:bodyPr/>
          <a:p>
            <a:pPr algn="ctr">
              <a:buNone/>
            </a:pPr>
            <a:r>
              <a:rPr lang="zh-CN" altLang="en-US" sz="3600" dirty="0"/>
              <a:t>春     晓</a:t>
            </a:r>
            <a:br>
              <a:rPr lang="zh-CN" altLang="en-US" sz="3600" dirty="0"/>
            </a:br>
            <a:r>
              <a:rPr lang="zh-CN" altLang="en-US" b="1" dirty="0"/>
              <a:t>唐     孟浩然　</a:t>
            </a:r>
            <a:endParaRPr lang="zh-CN" altLang="en-US" b="1" dirty="0"/>
          </a:p>
          <a:p>
            <a:pPr algn="ctr"/>
            <a:r>
              <a:rPr lang="zh-CN" altLang="en-US" sz="3600" dirty="0"/>
              <a:t>春眠不觉晓，</a:t>
            </a:r>
            <a:endParaRPr lang="zh-CN" altLang="en-US" sz="3600" dirty="0"/>
          </a:p>
          <a:p>
            <a:pPr algn="ctr"/>
            <a:r>
              <a:rPr lang="zh-CN" altLang="en-US" sz="3600" dirty="0"/>
              <a:t>处处闻啼鸟。</a:t>
            </a:r>
            <a:br>
              <a:rPr lang="zh-CN" altLang="en-US" sz="3600" dirty="0"/>
            </a:br>
            <a:r>
              <a:rPr lang="zh-CN" altLang="en-US" sz="3600" dirty="0"/>
              <a:t>夜来风雨声，</a:t>
            </a:r>
            <a:endParaRPr lang="zh-CN" altLang="en-US" sz="3600" dirty="0"/>
          </a:p>
          <a:p>
            <a:pPr algn="ctr"/>
            <a:r>
              <a:rPr lang="zh-CN" altLang="en-US" sz="3600" dirty="0"/>
              <a:t>花落知多少。</a:t>
            </a:r>
            <a:endParaRPr lang="zh-CN" altLang="en-US" sz="3600" dirty="0"/>
          </a:p>
        </p:txBody>
      </p:sp>
      <p:sp>
        <p:nvSpPr>
          <p:cNvPr id="5125" name="标题 5124"/>
          <p:cNvSpPr/>
          <p:nvPr>
            <p:ph type="title"/>
          </p:nvPr>
        </p:nvSpPr>
        <p:spPr/>
        <p:txBody>
          <a:bodyPr anchor="ctr"/>
          <a:p>
            <a:r>
              <a:rPr lang="zh-CN" altLang="en-US" dirty="0"/>
              <a:t>春天的诗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charRg st="19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charRg st="26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charRg st="40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图片 12289" descr="p013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1" name="文本框 12290"/>
          <p:cNvSpPr txBox="1"/>
          <p:nvPr/>
        </p:nvSpPr>
        <p:spPr>
          <a:xfrm>
            <a:off x="2555875" y="1412875"/>
            <a:ext cx="1408113" cy="15557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9600" b="1" dirty="0">
                <a:solidFill>
                  <a:srgbClr val="009900"/>
                </a:solidFill>
                <a:latin typeface="楷体_GB2312" pitchFamily="49" charset="-122"/>
                <a:ea typeface="楷体_GB2312" pitchFamily="49" charset="-122"/>
              </a:rPr>
              <a:t>绝</a:t>
            </a:r>
            <a:endParaRPr lang="zh-CN" altLang="en-US" sz="9600" b="1" dirty="0">
              <a:solidFill>
                <a:srgbClr val="0099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2292" name="文本框 12291"/>
          <p:cNvSpPr txBox="1"/>
          <p:nvPr/>
        </p:nvSpPr>
        <p:spPr>
          <a:xfrm>
            <a:off x="2627313" y="692150"/>
            <a:ext cx="12954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 err="1">
                <a:latin typeface="Times New Roman" panose="02020603050405020304" pitchFamily="18" charset="0"/>
                <a:ea typeface="宋体" panose="02010600030101010101" pitchFamily="2" charset="-122"/>
              </a:rPr>
              <a:t>jué</a:t>
            </a:r>
            <a:endParaRPr lang="en-US" altLang="zh-CN" sz="40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2294" name="文本框 12293"/>
          <p:cNvSpPr txBox="1"/>
          <p:nvPr/>
        </p:nvSpPr>
        <p:spPr>
          <a:xfrm>
            <a:off x="2051050" y="3284538"/>
            <a:ext cx="1584325" cy="30210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1" dirty="0">
                <a:latin typeface="Arial" panose="020B0604020202020204" pitchFamily="34" charset="0"/>
                <a:ea typeface="楷体_GB2312" pitchFamily="49" charset="-122"/>
              </a:rPr>
              <a:t>绝对</a:t>
            </a:r>
            <a:endParaRPr lang="zh-CN" altLang="en-US" sz="4800" b="1" dirty="0">
              <a:latin typeface="Arial" panose="020B0604020202020204" pitchFamily="34" charset="0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800" b="1" dirty="0">
                <a:latin typeface="Arial" panose="020B0604020202020204" pitchFamily="34" charset="0"/>
                <a:ea typeface="楷体_GB2312" pitchFamily="49" charset="-122"/>
              </a:rPr>
              <a:t>绝情</a:t>
            </a:r>
            <a:endParaRPr lang="zh-CN" altLang="en-US" sz="4800" b="1" dirty="0">
              <a:latin typeface="Arial" panose="020B0604020202020204" pitchFamily="34" charset="0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800" b="1" dirty="0">
                <a:latin typeface="Arial" panose="020B0604020202020204" pitchFamily="34" charset="0"/>
                <a:ea typeface="楷体_GB2312" pitchFamily="49" charset="-122"/>
              </a:rPr>
              <a:t>绝交</a:t>
            </a:r>
            <a:endParaRPr lang="zh-CN" altLang="en-US" sz="48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图片 14337" descr="p013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文本框 14338"/>
          <p:cNvSpPr txBox="1"/>
          <p:nvPr/>
        </p:nvSpPr>
        <p:spPr>
          <a:xfrm>
            <a:off x="2555875" y="1268413"/>
            <a:ext cx="3848100" cy="15557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9600" b="1" dirty="0">
                <a:solidFill>
                  <a:srgbClr val="009900"/>
                </a:solidFill>
                <a:latin typeface="楷体_GB2312" pitchFamily="49" charset="-122"/>
                <a:ea typeface="楷体_GB2312" pitchFamily="49" charset="-122"/>
              </a:rPr>
              <a:t>绝  句</a:t>
            </a:r>
            <a:endParaRPr lang="zh-CN" altLang="en-US" sz="9600" b="1" dirty="0">
              <a:solidFill>
                <a:srgbClr val="0099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标题 16385"/>
          <p:cNvSpPr/>
          <p:nvPr>
            <p:ph type="title"/>
          </p:nvPr>
        </p:nvSpPr>
        <p:spPr/>
        <p:txBody>
          <a:bodyPr anchor="ctr"/>
          <a:p>
            <a:endParaRPr lang="zh-CN" altLang="en-US" dirty="0"/>
          </a:p>
        </p:txBody>
      </p:sp>
      <p:sp>
        <p:nvSpPr>
          <p:cNvPr id="16387" name="文本占位符 16386"/>
          <p:cNvSpPr/>
          <p:nvPr>
            <p:ph type="body" idx="1"/>
          </p:nvPr>
        </p:nvSpPr>
        <p:spPr/>
        <p:txBody>
          <a:bodyPr/>
          <a:p>
            <a:endParaRPr lang="zh-CN" altLang="en-US" dirty="0"/>
          </a:p>
        </p:txBody>
      </p:sp>
      <p:sp>
        <p:nvSpPr>
          <p:cNvPr id="16388" name="文本框 16387"/>
          <p:cNvSpPr txBox="1"/>
          <p:nvPr/>
        </p:nvSpPr>
        <p:spPr>
          <a:xfrm>
            <a:off x="1042988" y="2565400"/>
            <a:ext cx="7380287" cy="1555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9600" dirty="0">
                <a:latin typeface="楷体_GB2312" pitchFamily="49" charset="-122"/>
                <a:ea typeface="楷体_GB2312" pitchFamily="49" charset="-122"/>
              </a:rPr>
              <a:t>迟  泥  睡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6389" name="文本框 16388"/>
          <p:cNvSpPr txBox="1"/>
          <p:nvPr/>
        </p:nvSpPr>
        <p:spPr>
          <a:xfrm>
            <a:off x="1042988" y="1628775"/>
            <a:ext cx="6480175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err="1">
                <a:solidFill>
                  <a:srgbClr val="FF0000"/>
                </a:solidFill>
                <a:latin typeface="Arial" panose="020B0604020202020204" pitchFamily="34" charset="0"/>
              </a:rPr>
              <a:t>chí</a:t>
            </a:r>
            <a:r>
              <a:rPr lang="en-US" altLang="zh-CN" sz="6000">
                <a:solidFill>
                  <a:srgbClr val="FF0000"/>
                </a:solidFill>
                <a:latin typeface="Arial" panose="020B0604020202020204" pitchFamily="34" charset="0"/>
              </a:rPr>
              <a:t>       </a:t>
            </a:r>
            <a:r>
              <a:rPr lang="en-US" altLang="zh-CN" sz="6000" err="1">
                <a:solidFill>
                  <a:srgbClr val="FF0000"/>
                </a:solidFill>
                <a:latin typeface="Arial" panose="020B0604020202020204" pitchFamily="34" charset="0"/>
              </a:rPr>
              <a:t>ní</a:t>
            </a:r>
            <a:r>
              <a:rPr lang="en-US" altLang="zh-CN" sz="6000">
                <a:solidFill>
                  <a:srgbClr val="FF0000"/>
                </a:solidFill>
                <a:latin typeface="Arial" panose="020B0604020202020204" pitchFamily="34" charset="0"/>
              </a:rPr>
              <a:t>       </a:t>
            </a:r>
            <a:r>
              <a:rPr lang="en-US" altLang="zh-CN" sz="6000" err="1">
                <a:solidFill>
                  <a:srgbClr val="FF0000"/>
                </a:solidFill>
                <a:latin typeface="Arial" panose="020B0604020202020204" pitchFamily="34" charset="0"/>
              </a:rPr>
              <a:t>shuì</a:t>
            </a:r>
            <a:endParaRPr lang="en-US" altLang="zh-CN" sz="6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6391" name="文本框 16390"/>
          <p:cNvSpPr txBox="1"/>
          <p:nvPr/>
        </p:nvSpPr>
        <p:spPr>
          <a:xfrm>
            <a:off x="3779838" y="4508500"/>
            <a:ext cx="1728787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800" dirty="0">
                <a:latin typeface="楷体_GB2312" pitchFamily="49" charset="-122"/>
                <a:ea typeface="楷体_GB2312" pitchFamily="49" charset="-122"/>
              </a:rPr>
              <a:t>泥土</a:t>
            </a:r>
            <a:endParaRPr lang="zh-CN" altLang="en-US" sz="4800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392" name="文本框 16391"/>
          <p:cNvSpPr txBox="1"/>
          <p:nvPr/>
        </p:nvSpPr>
        <p:spPr>
          <a:xfrm>
            <a:off x="3779838" y="5229225"/>
            <a:ext cx="1728787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800" dirty="0">
                <a:latin typeface="楷体_GB2312" pitchFamily="49" charset="-122"/>
                <a:ea typeface="楷体_GB2312" pitchFamily="49" charset="-122"/>
              </a:rPr>
              <a:t>水泥</a:t>
            </a:r>
            <a:endParaRPr lang="zh-CN" altLang="en-US" sz="4800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393" name="文本框 16392"/>
          <p:cNvSpPr txBox="1"/>
          <p:nvPr/>
        </p:nvSpPr>
        <p:spPr>
          <a:xfrm>
            <a:off x="5292725" y="4508500"/>
            <a:ext cx="2843213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800" dirty="0">
                <a:latin typeface="楷体_GB2312" pitchFamily="49" charset="-122"/>
                <a:ea typeface="楷体_GB2312" pitchFamily="49" charset="-122"/>
              </a:rPr>
              <a:t>  睡觉</a:t>
            </a:r>
            <a:endParaRPr lang="zh-CN" altLang="en-US" sz="4800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394" name="文本框 16393"/>
          <p:cNvSpPr txBox="1"/>
          <p:nvPr/>
        </p:nvSpPr>
        <p:spPr>
          <a:xfrm>
            <a:off x="6011863" y="5300663"/>
            <a:ext cx="2916237" cy="823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800" dirty="0">
                <a:latin typeface="楷体_GB2312" pitchFamily="49" charset="-122"/>
                <a:ea typeface="楷体_GB2312" pitchFamily="49" charset="-122"/>
              </a:rPr>
              <a:t>睡眠</a:t>
            </a:r>
            <a:endParaRPr lang="zh-CN" altLang="en-US" sz="4800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395" name="文本框 16394"/>
          <p:cNvSpPr txBox="1"/>
          <p:nvPr/>
        </p:nvSpPr>
        <p:spPr>
          <a:xfrm>
            <a:off x="1116013" y="4724400"/>
            <a:ext cx="5688012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800" dirty="0">
                <a:latin typeface="Arial" panose="020B0604020202020204" pitchFamily="34" charset="0"/>
                <a:ea typeface="楷体_GB2312" pitchFamily="49" charset="-122"/>
              </a:rPr>
              <a:t>迟到</a:t>
            </a:r>
            <a:endParaRPr lang="zh-CN" altLang="en-US" sz="4800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6396" name="矩形 16395"/>
          <p:cNvSpPr/>
          <p:nvPr/>
        </p:nvSpPr>
        <p:spPr>
          <a:xfrm>
            <a:off x="6659563" y="4292600"/>
            <a:ext cx="566737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spcBef>
                <a:spcPct val="50000"/>
              </a:spcBef>
            </a:pPr>
            <a:r>
              <a:rPr lang="en-US" altLang="zh-CN" b="1" err="1">
                <a:solidFill>
                  <a:srgbClr val="FF0000"/>
                </a:solidFill>
                <a:latin typeface="Arial" panose="020B0604020202020204" pitchFamily="34" charset="0"/>
              </a:rPr>
              <a:t>ji</a:t>
            </a:r>
            <a:r>
              <a:rPr lang="en-US" altLang="zh-CN" b="1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à</a:t>
            </a:r>
            <a:r>
              <a:rPr lang="en-US" altLang="zh-CN" b="1" err="1">
                <a:solidFill>
                  <a:srgbClr val="FF0000"/>
                </a:solidFill>
                <a:latin typeface="Arial" panose="020B0604020202020204" pitchFamily="34" charset="0"/>
              </a:rPr>
              <a:t>o</a:t>
            </a:r>
            <a:endParaRPr lang="zh-CN" altLang="en-US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/>
      <p:bldP spid="16391" grpId="0"/>
      <p:bldP spid="16392" grpId="0"/>
      <p:bldP spid="16393" grpId="0"/>
      <p:bldP spid="16394" grpId="0"/>
      <p:bldP spid="16395" grpId="0"/>
      <p:bldP spid="1639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图片 15361" descr="2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文本框 15362"/>
          <p:cNvSpPr txBox="1"/>
          <p:nvPr/>
        </p:nvSpPr>
        <p:spPr>
          <a:xfrm>
            <a:off x="1403350" y="115888"/>
            <a:ext cx="4321175" cy="40259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</a:rPr>
              <a:t>           </a:t>
            </a:r>
            <a:r>
              <a:rPr lang="zh-CN" altLang="en-US" sz="4800" b="1" dirty="0">
                <a:latin typeface="楷体_GB2312" pitchFamily="49" charset="-122"/>
                <a:ea typeface="楷体_GB2312" pitchFamily="49" charset="-122"/>
              </a:rPr>
              <a:t>绝句</a:t>
            </a:r>
            <a:endParaRPr lang="zh-CN" altLang="en-US" sz="4800" b="1" dirty="0">
              <a:latin typeface="楷体_GB2312" pitchFamily="49" charset="-122"/>
              <a:ea typeface="楷体_GB2312" pitchFamily="49" charset="-122"/>
            </a:endParaRPr>
          </a:p>
          <a:p>
            <a:pPr algn="ctr"/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</a:rPr>
              <a:t>唐</a:t>
            </a:r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</a:rPr>
              <a:t>·</a:t>
            </a:r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</a:rPr>
              <a:t>杜甫</a:t>
            </a:r>
            <a:endParaRPr lang="zh-CN" altLang="en-US" sz="3200" dirty="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4800" b="1" dirty="0">
                <a:latin typeface="楷体_GB2312" pitchFamily="49" charset="-122"/>
                <a:ea typeface="楷体_GB2312" pitchFamily="49" charset="-122"/>
              </a:rPr>
              <a:t>迟日江山丽，</a:t>
            </a:r>
            <a:endParaRPr lang="zh-CN" altLang="en-US" sz="4800" b="1" dirty="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4800" b="1" dirty="0">
                <a:latin typeface="楷体_GB2312" pitchFamily="49" charset="-122"/>
                <a:ea typeface="楷体_GB2312" pitchFamily="49" charset="-122"/>
              </a:rPr>
              <a:t>春风花草香。</a:t>
            </a:r>
            <a:endParaRPr lang="zh-CN" altLang="en-US" sz="4800" b="1" dirty="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4800" b="1" dirty="0">
                <a:latin typeface="楷体_GB2312" pitchFamily="49" charset="-122"/>
                <a:ea typeface="楷体_GB2312" pitchFamily="49" charset="-122"/>
              </a:rPr>
              <a:t>泥融飞燕子，</a:t>
            </a:r>
            <a:endParaRPr lang="zh-CN" altLang="en-US" sz="4800" b="1" dirty="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4800" b="1" dirty="0">
                <a:latin typeface="楷体_GB2312" pitchFamily="49" charset="-122"/>
                <a:ea typeface="楷体_GB2312" pitchFamily="49" charset="-122"/>
              </a:rPr>
              <a:t>沙暖睡鸳鸯</a:t>
            </a:r>
            <a:r>
              <a:rPr lang="en-US" altLang="zh-CN" sz="4800" b="1">
                <a:latin typeface="楷体_GB2312" pitchFamily="49" charset="-122"/>
                <a:ea typeface="楷体_GB2312" pitchFamily="49" charset="-122"/>
              </a:rPr>
              <a:t>.</a:t>
            </a:r>
            <a:endParaRPr lang="en-US" altLang="zh-CN" sz="48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5364" name="文本框 15363"/>
          <p:cNvSpPr txBox="1"/>
          <p:nvPr/>
        </p:nvSpPr>
        <p:spPr>
          <a:xfrm>
            <a:off x="1403350" y="836613"/>
            <a:ext cx="8636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</a:t>
            </a:r>
            <a:r>
              <a:rPr lang="en-US" altLang="zh-CN" sz="2400" b="1" err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chí</a:t>
            </a:r>
            <a:endParaRPr lang="en-US" altLang="zh-CN" sz="2400" b="1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365" name="文本框 15364"/>
          <p:cNvSpPr txBox="1"/>
          <p:nvPr/>
        </p:nvSpPr>
        <p:spPr>
          <a:xfrm>
            <a:off x="1619250" y="2420938"/>
            <a:ext cx="4381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b="1" err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ní</a:t>
            </a:r>
            <a:endParaRPr lang="en-US" altLang="zh-CN" sz="2400" b="1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366" name="文本框 15365"/>
          <p:cNvSpPr txBox="1"/>
          <p:nvPr/>
        </p:nvSpPr>
        <p:spPr>
          <a:xfrm>
            <a:off x="2555875" y="3141663"/>
            <a:ext cx="727075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b="1" err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shuì</a:t>
            </a:r>
            <a:endParaRPr lang="en-US" altLang="zh-CN" sz="2400" b="1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标题 29697"/>
          <p:cNvSpPr/>
          <p:nvPr>
            <p:ph type="title"/>
          </p:nvPr>
        </p:nvSpPr>
        <p:spPr/>
        <p:txBody>
          <a:bodyPr anchor="ctr"/>
          <a:p>
            <a:r>
              <a:rPr lang="zh-CN" altLang="en-US" dirty="0"/>
              <a:t>细读 感悟诗意</a:t>
            </a:r>
            <a:endParaRPr lang="zh-CN" altLang="en-US" dirty="0"/>
          </a:p>
        </p:txBody>
      </p:sp>
      <p:sp>
        <p:nvSpPr>
          <p:cNvPr id="29699" name="文本占位符 29698"/>
          <p:cNvSpPr/>
          <p:nvPr>
            <p:ph type="body" idx="1"/>
          </p:nvPr>
        </p:nvSpPr>
        <p:spPr/>
        <p:txBody>
          <a:bodyPr/>
          <a:p>
            <a:endParaRPr lang="zh-CN" altLang="en-US" dirty="0"/>
          </a:p>
          <a:p>
            <a:r>
              <a:rPr lang="en-US" altLang="zh-CN"/>
              <a:t>1.</a:t>
            </a:r>
            <a:r>
              <a:rPr lang="zh-CN" altLang="en-US" dirty="0"/>
              <a:t>默读这首诗，想想你读懂了什么，如果有不懂的地方打个小问号。</a:t>
            </a:r>
            <a:endParaRPr lang="zh-CN" altLang="en-US" dirty="0"/>
          </a:p>
          <a:p>
            <a:r>
              <a:rPr lang="en-US" altLang="zh-CN"/>
              <a:t>2.</a:t>
            </a:r>
            <a:r>
              <a:rPr lang="zh-CN" altLang="en-US" dirty="0"/>
              <a:t>同桌交流：把读懂的跟小伙伴说说，听听对方的意见；没有读懂的也可以虚心向你的小伙伴请教；如果小伙伴也帮不了你，那一会儿我们大家一起来解决。</a:t>
            </a:r>
            <a:endParaRPr lang="zh-CN" alt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3" name="文本占位符 30722"/>
          <p:cNvSpPr/>
          <p:nvPr>
            <p:ph type="body" idx="1"/>
          </p:nvPr>
        </p:nvSpPr>
        <p:spPr>
          <a:xfrm>
            <a:off x="395288" y="404813"/>
            <a:ext cx="8229600" cy="1441450"/>
          </a:xfrm>
        </p:spPr>
        <p:txBody>
          <a:bodyPr/>
          <a:p>
            <a:r>
              <a:rPr lang="zh-CN" altLang="en-US" dirty="0"/>
              <a:t>①迟日：指春天。 </a:t>
            </a:r>
            <a:endParaRPr lang="zh-CN" altLang="en-US" dirty="0"/>
          </a:p>
          <a:p>
            <a:r>
              <a:rPr lang="zh-CN" altLang="en-US" dirty="0"/>
              <a:t>②泥融：春日来临，冻泥融化，又软又湿。 </a:t>
            </a:r>
            <a:endParaRPr lang="zh-CN" altLang="en-US" dirty="0"/>
          </a:p>
          <a:p>
            <a:r>
              <a:rPr lang="zh-CN" altLang="en-US" dirty="0"/>
              <a:t>③鸳鸯：一种漂亮的水鸟，雄鸟与雌鸟常双双出没。</a:t>
            </a:r>
            <a:endParaRPr lang="zh-CN" altLang="en-US" dirty="0"/>
          </a:p>
        </p:txBody>
      </p:sp>
      <p:sp>
        <p:nvSpPr>
          <p:cNvPr id="30724" name="文本框 30723"/>
          <p:cNvSpPr txBox="1"/>
          <p:nvPr/>
        </p:nvSpPr>
        <p:spPr>
          <a:xfrm>
            <a:off x="900113" y="2565400"/>
            <a:ext cx="6408737" cy="1739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dirty="0">
                <a:solidFill>
                  <a:srgbClr val="3333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小资料： </a:t>
            </a:r>
            <a:endParaRPr lang="zh-CN" altLang="en-US" dirty="0">
              <a:solidFill>
                <a:srgbClr val="3333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dirty="0">
                <a:solidFill>
                  <a:srgbClr val="3333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“迟日”，出自</a:t>
            </a:r>
            <a:r>
              <a:rPr lang="en-US" altLang="zh-CN">
                <a:solidFill>
                  <a:srgbClr val="3333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《</a:t>
            </a:r>
            <a:r>
              <a:rPr lang="zh-CN" altLang="en-US" dirty="0">
                <a:solidFill>
                  <a:srgbClr val="3333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诗经</a:t>
            </a:r>
            <a:r>
              <a:rPr lang="en-US" altLang="zh-CN">
                <a:solidFill>
                  <a:srgbClr val="3333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·</a:t>
            </a:r>
            <a:r>
              <a:rPr lang="zh-CN" altLang="en-US" dirty="0">
                <a:solidFill>
                  <a:srgbClr val="3333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七月</a:t>
            </a:r>
            <a:r>
              <a:rPr lang="en-US" altLang="zh-CN">
                <a:solidFill>
                  <a:srgbClr val="3333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r>
              <a:rPr lang="zh-CN" altLang="en-US" dirty="0">
                <a:solidFill>
                  <a:srgbClr val="3333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：“春日迟迟。”春天光照时间渐长，天气趋暖，正所谓“天初暖，日初长”（欧阳炯</a:t>
            </a:r>
            <a:r>
              <a:rPr lang="en-US" altLang="zh-CN">
                <a:solidFill>
                  <a:srgbClr val="3333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《</a:t>
            </a:r>
            <a:r>
              <a:rPr lang="zh-CN" altLang="en-US" dirty="0">
                <a:solidFill>
                  <a:srgbClr val="3333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春光好</a:t>
            </a:r>
            <a:r>
              <a:rPr lang="en-US" altLang="zh-CN">
                <a:solidFill>
                  <a:srgbClr val="3333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r>
              <a:rPr lang="zh-CN" altLang="en-US" dirty="0">
                <a:solidFill>
                  <a:srgbClr val="3333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）。诗人以“迟日”领起全篇，突出了春天日光和煦、万物欣欣向荣的特点，并使诗中描写的物象有机的组合为一体，构成一幅明丽和谐的春色图。</a:t>
            </a:r>
            <a:endParaRPr lang="zh-CN" altLang="en-US" dirty="0">
              <a:solidFill>
                <a:srgbClr val="3333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7" name="文本占位符 31746"/>
          <p:cNvSpPr/>
          <p:nvPr>
            <p:ph type="body" idx="1"/>
          </p:nvPr>
        </p:nvSpPr>
        <p:spPr>
          <a:xfrm>
            <a:off x="468313" y="1125538"/>
            <a:ext cx="8229600" cy="935037"/>
          </a:xfrm>
        </p:spPr>
        <p:txBody>
          <a:bodyPr/>
          <a:p>
            <a:pPr>
              <a:lnSpc>
                <a:spcPct val="90000"/>
              </a:lnSpc>
            </a:pPr>
            <a:r>
              <a:rPr lang="zh-CN" altLang="en-US" dirty="0"/>
              <a:t>诗意：春天的的太阳照着祖国的山川大地，到处都是秀丽的景色，春风送来花草的芳香； 泥土潮湿而松软，燕子衔着湿泥忙着筑巢，美丽多情的鸳鸯睡在沙上。</a:t>
            </a:r>
            <a:endParaRPr lang="zh-CN" altLang="en-US" dirty="0"/>
          </a:p>
        </p:txBody>
      </p:sp>
      <p:sp>
        <p:nvSpPr>
          <p:cNvPr id="31748" name="文本框 31747"/>
          <p:cNvSpPr txBox="1"/>
          <p:nvPr/>
        </p:nvSpPr>
        <p:spPr>
          <a:xfrm>
            <a:off x="755650" y="2276475"/>
            <a:ext cx="554355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42900" indent="-342900">
              <a:spcBef>
                <a:spcPct val="50000"/>
              </a:spcBef>
            </a:pPr>
            <a:r>
              <a:rPr lang="zh-CN" altLang="en-US" sz="3600" dirty="0">
                <a:latin typeface="Arial" panose="020B0604020202020204" pitchFamily="34" charset="0"/>
                <a:ea typeface="黑体" panose="02010609060101010101" pitchFamily="2" charset="-122"/>
              </a:rPr>
              <a:t>这首诗描写了哪些景物？</a:t>
            </a:r>
            <a:endParaRPr lang="zh-CN" altLang="en-US" sz="3600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31749" name="文本框 31748"/>
          <p:cNvSpPr txBox="1"/>
          <p:nvPr/>
        </p:nvSpPr>
        <p:spPr>
          <a:xfrm>
            <a:off x="611188" y="3357563"/>
            <a:ext cx="7775575" cy="1004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dirty="0">
                <a:latin typeface="Arial" panose="020B0604020202020204" pitchFamily="34" charset="0"/>
              </a:rPr>
              <a:t> </a:t>
            </a:r>
            <a:r>
              <a:rPr lang="zh-CN" altLang="en-US" sz="2400" b="1" dirty="0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“迟日”、“江山”、“春风”、“花草” </a:t>
            </a:r>
            <a:endParaRPr lang="zh-CN" altLang="en-US" sz="2400" b="1" dirty="0">
              <a:solidFill>
                <a:srgbClr val="3333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3333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“泥融”  “燕子”   “鸳鸯”</a:t>
            </a:r>
            <a:endParaRPr lang="zh-CN" altLang="en-US" sz="2400" b="1" dirty="0">
              <a:solidFill>
                <a:srgbClr val="3333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/>
      <p:bldP spid="3174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标题 8193"/>
          <p:cNvSpPr/>
          <p:nvPr>
            <p:ph type="title"/>
          </p:nvPr>
        </p:nvSpPr>
        <p:spPr>
          <a:xfrm>
            <a:off x="468313" y="908050"/>
            <a:ext cx="8229600" cy="798513"/>
          </a:xfrm>
        </p:spPr>
        <p:txBody>
          <a:bodyPr anchor="ctr"/>
          <a:p>
            <a:r>
              <a:rPr lang="zh-CN" altLang="en-US" sz="2800" b="1" dirty="0"/>
              <a:t>绝句</a:t>
            </a:r>
            <a:br>
              <a:rPr lang="zh-CN" altLang="en-US" sz="2800" dirty="0"/>
            </a:br>
            <a:br>
              <a:rPr lang="zh-CN" altLang="en-US" sz="2800" dirty="0"/>
            </a:br>
            <a:r>
              <a:rPr lang="zh-CN" altLang="en-US" sz="2800" dirty="0">
                <a:ea typeface="楷体_GB2312" pitchFamily="49" charset="-122"/>
              </a:rPr>
              <a:t>唐</a:t>
            </a:r>
            <a:r>
              <a:rPr lang="zh-CN" altLang="en-US" sz="2800" dirty="0">
                <a:latin typeface="Arial" panose="020B0604020202020204" pitchFamily="34" charset="0"/>
                <a:ea typeface="楷体_GB2312" pitchFamily="49" charset="-122"/>
              </a:rPr>
              <a:t>·</a:t>
            </a:r>
            <a:r>
              <a:rPr lang="en-US" altLang="zh-CN" sz="2800" err="1">
                <a:ea typeface="楷体_GB2312" pitchFamily="49" charset="-122"/>
              </a:rPr>
              <a:t>杜甫</a:t>
            </a:r>
            <a:endParaRPr lang="zh-CN" altLang="en-US" sz="2800" dirty="0">
              <a:ea typeface="楷体_GB2312" pitchFamily="49" charset="-122"/>
            </a:endParaRPr>
          </a:p>
        </p:txBody>
      </p:sp>
      <p:sp>
        <p:nvSpPr>
          <p:cNvPr id="8195" name="文本占位符 8194"/>
          <p:cNvSpPr/>
          <p:nvPr>
            <p:ph type="body" idx="1"/>
          </p:nvPr>
        </p:nvSpPr>
        <p:spPr>
          <a:xfrm>
            <a:off x="611188" y="1916113"/>
            <a:ext cx="8229600" cy="4525962"/>
          </a:xfrm>
        </p:spPr>
        <p:txBody>
          <a:bodyPr/>
          <a:p>
            <a:pPr algn="ctr"/>
            <a:r>
              <a:rPr lang="zh-CN" altLang="en-US" sz="5400" b="1" dirty="0">
                <a:solidFill>
                  <a:srgbClr val="FF3399"/>
                </a:solidFill>
                <a:ea typeface="楷体_GB2312" pitchFamily="49" charset="-122"/>
              </a:rPr>
              <a:t>迟日</a:t>
            </a:r>
            <a:r>
              <a:rPr lang="zh-CN" altLang="en-US" sz="5400" b="1" dirty="0">
                <a:solidFill>
                  <a:srgbClr val="3333FF"/>
                </a:solidFill>
                <a:ea typeface="楷体_GB2312" pitchFamily="49" charset="-122"/>
              </a:rPr>
              <a:t>江山</a:t>
            </a:r>
            <a:r>
              <a:rPr lang="zh-CN" altLang="en-US" sz="5400" b="1" dirty="0">
                <a:ea typeface="楷体_GB2312" pitchFamily="49" charset="-122"/>
              </a:rPr>
              <a:t>丽，</a:t>
            </a:r>
            <a:endParaRPr lang="zh-CN" altLang="en-US" sz="5400" b="1" dirty="0">
              <a:ea typeface="楷体_GB2312" pitchFamily="49" charset="-122"/>
            </a:endParaRPr>
          </a:p>
          <a:p>
            <a:pPr algn="ctr"/>
            <a:r>
              <a:rPr lang="zh-CN" altLang="en-US" sz="5400" b="1" dirty="0">
                <a:solidFill>
                  <a:srgbClr val="FF3399"/>
                </a:solidFill>
                <a:ea typeface="楷体_GB2312" pitchFamily="49" charset="-122"/>
              </a:rPr>
              <a:t>春风</a:t>
            </a:r>
            <a:r>
              <a:rPr lang="zh-CN" altLang="en-US" sz="5400" b="1" dirty="0">
                <a:solidFill>
                  <a:srgbClr val="3333FF"/>
                </a:solidFill>
                <a:ea typeface="楷体_GB2312" pitchFamily="49" charset="-122"/>
              </a:rPr>
              <a:t>花草</a:t>
            </a:r>
            <a:r>
              <a:rPr lang="zh-CN" altLang="en-US" sz="5400" b="1" dirty="0">
                <a:ea typeface="楷体_GB2312" pitchFamily="49" charset="-122"/>
              </a:rPr>
              <a:t>香。</a:t>
            </a:r>
            <a:endParaRPr lang="zh-CN" altLang="en-US" sz="5400" b="1" dirty="0">
              <a:ea typeface="楷体_GB2312" pitchFamily="49" charset="-122"/>
            </a:endParaRPr>
          </a:p>
          <a:p>
            <a:pPr algn="ctr"/>
            <a:r>
              <a:rPr lang="zh-CN" altLang="en-US" sz="5400" b="1" dirty="0">
                <a:solidFill>
                  <a:srgbClr val="FF3399"/>
                </a:solidFill>
                <a:ea typeface="楷体_GB2312" pitchFamily="49" charset="-122"/>
              </a:rPr>
              <a:t>泥</a:t>
            </a:r>
            <a:r>
              <a:rPr lang="zh-CN" altLang="en-US" sz="5400" b="1" dirty="0">
                <a:ea typeface="楷体_GB2312" pitchFamily="49" charset="-122"/>
              </a:rPr>
              <a:t>融飞</a:t>
            </a:r>
            <a:r>
              <a:rPr lang="zh-CN" altLang="en-US" sz="5400" b="1" dirty="0">
                <a:solidFill>
                  <a:srgbClr val="3333FF"/>
                </a:solidFill>
                <a:ea typeface="楷体_GB2312" pitchFamily="49" charset="-122"/>
              </a:rPr>
              <a:t>燕子</a:t>
            </a:r>
            <a:r>
              <a:rPr lang="zh-CN" altLang="en-US" sz="5400" b="1" dirty="0">
                <a:ea typeface="楷体_GB2312" pitchFamily="49" charset="-122"/>
              </a:rPr>
              <a:t>，</a:t>
            </a:r>
            <a:endParaRPr lang="zh-CN" altLang="en-US" sz="5400" b="1" dirty="0">
              <a:ea typeface="楷体_GB2312" pitchFamily="49" charset="-122"/>
            </a:endParaRPr>
          </a:p>
          <a:p>
            <a:pPr algn="ctr"/>
            <a:r>
              <a:rPr lang="zh-CN" altLang="en-US" sz="5400" b="1" dirty="0">
                <a:solidFill>
                  <a:srgbClr val="FF3399"/>
                </a:solidFill>
                <a:ea typeface="楷体_GB2312" pitchFamily="49" charset="-122"/>
              </a:rPr>
              <a:t>沙</a:t>
            </a:r>
            <a:r>
              <a:rPr lang="zh-CN" altLang="en-US" sz="5400" b="1" dirty="0">
                <a:ea typeface="楷体_GB2312" pitchFamily="49" charset="-122"/>
              </a:rPr>
              <a:t>暖睡</a:t>
            </a:r>
            <a:r>
              <a:rPr lang="zh-CN" altLang="en-US" sz="5400" b="1" dirty="0">
                <a:solidFill>
                  <a:srgbClr val="3333FF"/>
                </a:solidFill>
                <a:ea typeface="楷体_GB2312" pitchFamily="49" charset="-122"/>
              </a:rPr>
              <a:t>鸳鸯</a:t>
            </a:r>
            <a:r>
              <a:rPr lang="zh-CN" altLang="en-US" sz="5400" b="1" dirty="0">
                <a:ea typeface="楷体_GB2312" pitchFamily="49" charset="-122"/>
              </a:rPr>
              <a:t>。</a:t>
            </a:r>
            <a:endParaRPr lang="zh-CN" altLang="en-US" sz="5400" b="1" dirty="0"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8" name="内容占位符 6147"/>
          <p:cNvSpPr/>
          <p:nvPr>
            <p:ph idx="1"/>
          </p:nvPr>
        </p:nvSpPr>
        <p:spPr/>
        <p:txBody>
          <a:bodyPr/>
          <a:p>
            <a:endParaRPr lang="zh-CN" altLang="en-US" dirty="0"/>
          </a:p>
        </p:txBody>
      </p:sp>
      <p:sp>
        <p:nvSpPr>
          <p:cNvPr id="6149" name="标题 6148"/>
          <p:cNvSpPr/>
          <p:nvPr>
            <p:ph type="title"/>
          </p:nvPr>
        </p:nvSpPr>
        <p:spPr/>
        <p:txBody>
          <a:bodyPr anchor="ctr"/>
          <a:p>
            <a:endParaRPr lang="zh-CN" altLang="en-US" dirty="0"/>
          </a:p>
        </p:txBody>
      </p:sp>
      <p:pic>
        <p:nvPicPr>
          <p:cNvPr id="6151" name="图片 6150" descr="837565_094651039_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0"/>
            <a:ext cx="3744912" cy="4508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3" name="图片 6152" descr="1430000063715212982578519095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1638" y="260350"/>
            <a:ext cx="4826000" cy="3236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54" name="文本框 6153"/>
          <p:cNvSpPr txBox="1"/>
          <p:nvPr/>
        </p:nvSpPr>
        <p:spPr>
          <a:xfrm>
            <a:off x="3132138" y="4724400"/>
            <a:ext cx="4103687" cy="1616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FF5050"/>
                </a:solidFill>
                <a:latin typeface="Arial" panose="020B0604020202020204" pitchFamily="34" charset="0"/>
                <a:ea typeface="楷体_GB2312" pitchFamily="49" charset="-122"/>
              </a:rPr>
              <a:t>迟日江山丽，</a:t>
            </a:r>
            <a:endParaRPr lang="zh-CN" altLang="en-US" sz="4000" b="1" dirty="0">
              <a:solidFill>
                <a:srgbClr val="FF5050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FF5050"/>
                </a:solidFill>
                <a:latin typeface="Arial" panose="020B0604020202020204" pitchFamily="34" charset="0"/>
                <a:ea typeface="楷体_GB2312" pitchFamily="49" charset="-122"/>
              </a:rPr>
              <a:t>春风花草香。</a:t>
            </a:r>
            <a:endParaRPr lang="zh-CN" altLang="en-US" sz="4000" b="1" dirty="0">
              <a:solidFill>
                <a:srgbClr val="FF505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1" name="内容占位符 7170" descr="绝句2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50825" y="836613"/>
            <a:ext cx="4392613" cy="4681537"/>
          </a:xfrm>
        </p:spPr>
      </p:pic>
      <p:sp>
        <p:nvSpPr>
          <p:cNvPr id="7174" name="标题 7173"/>
          <p:cNvSpPr/>
          <p:nvPr>
            <p:ph type="title"/>
          </p:nvPr>
        </p:nvSpPr>
        <p:spPr/>
        <p:txBody>
          <a:bodyPr anchor="ctr"/>
          <a:p>
            <a:endParaRPr lang="zh-CN" altLang="en-US" dirty="0"/>
          </a:p>
        </p:txBody>
      </p:sp>
      <p:sp>
        <p:nvSpPr>
          <p:cNvPr id="7175" name="文本框 7174"/>
          <p:cNvSpPr txBox="1"/>
          <p:nvPr/>
        </p:nvSpPr>
        <p:spPr>
          <a:xfrm>
            <a:off x="5292725" y="2565400"/>
            <a:ext cx="3455988" cy="1616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dirty="0">
                <a:solidFill>
                  <a:srgbClr val="FF5050"/>
                </a:solidFill>
                <a:latin typeface="Arial" panose="020B0604020202020204" pitchFamily="34" charset="0"/>
                <a:ea typeface="楷体_GB2312" pitchFamily="49" charset="-122"/>
              </a:rPr>
              <a:t>泥融飞燕子，</a:t>
            </a:r>
            <a:endParaRPr lang="zh-CN" altLang="en-US" sz="4000" dirty="0">
              <a:solidFill>
                <a:srgbClr val="FF5050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dirty="0">
                <a:solidFill>
                  <a:srgbClr val="FF5050"/>
                </a:solidFill>
                <a:latin typeface="Arial" panose="020B0604020202020204" pitchFamily="34" charset="0"/>
                <a:ea typeface="楷体_GB2312" pitchFamily="49" charset="-122"/>
              </a:rPr>
              <a:t>沙暖睡鸳鸯。</a:t>
            </a:r>
            <a:endParaRPr lang="zh-CN" altLang="en-US" sz="4000" dirty="0">
              <a:solidFill>
                <a:srgbClr val="FF505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6" name="文本框 23555"/>
          <p:cNvSpPr txBox="1"/>
          <p:nvPr/>
        </p:nvSpPr>
        <p:spPr>
          <a:xfrm>
            <a:off x="1476375" y="1268413"/>
            <a:ext cx="5183188" cy="4486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rgbClr val="3333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惠崇春江晚景</a:t>
            </a:r>
            <a:br>
              <a:rPr lang="zh-CN" altLang="en-US" sz="3600" dirty="0">
                <a:solidFill>
                  <a:srgbClr val="3333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zh-CN" altLang="en-US" sz="3600" dirty="0">
                <a:solidFill>
                  <a:srgbClr val="3333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  </a:t>
            </a:r>
            <a:r>
              <a:rPr lang="zh-CN" altLang="en-US" sz="2400" dirty="0">
                <a:solidFill>
                  <a:srgbClr val="3333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宋    苏轼</a:t>
            </a:r>
            <a:r>
              <a:rPr lang="zh-CN" altLang="en-US" sz="3600" dirty="0">
                <a:solidFill>
                  <a:srgbClr val="3333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</a:t>
            </a:r>
            <a:endParaRPr lang="zh-CN" altLang="en-US" sz="3600" dirty="0">
              <a:solidFill>
                <a:srgbClr val="3333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rgbClr val="3333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竹外桃花三两枝，</a:t>
            </a:r>
            <a:endParaRPr lang="zh-CN" altLang="en-US" sz="3600" dirty="0">
              <a:solidFill>
                <a:srgbClr val="3333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rgbClr val="3333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春江水暖鸭先知。</a:t>
            </a:r>
            <a:endParaRPr lang="zh-CN" altLang="en-US" sz="3600" dirty="0">
              <a:solidFill>
                <a:srgbClr val="3333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rgbClr val="3333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篓蒿满地芦芽短，</a:t>
            </a:r>
            <a:endParaRPr lang="zh-CN" altLang="en-US" sz="3600" dirty="0">
              <a:solidFill>
                <a:srgbClr val="3333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rgbClr val="3333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正是河豚欲上时。 </a:t>
            </a:r>
            <a:endParaRPr lang="zh-CN" altLang="en-US" sz="3600" dirty="0">
              <a:solidFill>
                <a:srgbClr val="3333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标题 17409"/>
          <p:cNvSpPr/>
          <p:nvPr>
            <p:ph type="title"/>
          </p:nvPr>
        </p:nvSpPr>
        <p:spPr>
          <a:xfrm>
            <a:off x="323850" y="692150"/>
            <a:ext cx="8229600" cy="798513"/>
          </a:xfrm>
        </p:spPr>
        <p:txBody>
          <a:bodyPr anchor="ctr"/>
          <a:p>
            <a:r>
              <a:rPr lang="zh-CN" altLang="en-US" sz="3600" b="1" dirty="0">
                <a:solidFill>
                  <a:srgbClr val="FF0000"/>
                </a:solidFill>
              </a:rPr>
              <a:t>绝句</a:t>
            </a:r>
            <a:br>
              <a:rPr lang="zh-CN" altLang="en-US" sz="3600" dirty="0">
                <a:solidFill>
                  <a:srgbClr val="FF0000"/>
                </a:solidFill>
              </a:rPr>
            </a:br>
            <a:br>
              <a:rPr lang="zh-CN" altLang="en-US" sz="3600" dirty="0">
                <a:solidFill>
                  <a:srgbClr val="FF0000"/>
                </a:solidFill>
              </a:rPr>
            </a:br>
            <a:r>
              <a:rPr lang="zh-CN" altLang="en-US" sz="3600" dirty="0">
                <a:solidFill>
                  <a:srgbClr val="FF0000"/>
                </a:solidFill>
                <a:ea typeface="楷体_GB2312" pitchFamily="49" charset="-122"/>
              </a:rPr>
              <a:t>唐</a:t>
            </a:r>
            <a:r>
              <a:rPr lang="zh-CN" altLang="en-US" sz="3600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·</a:t>
            </a:r>
            <a:r>
              <a:rPr lang="en-US" altLang="zh-CN" sz="3600" err="1">
                <a:solidFill>
                  <a:srgbClr val="FF0000"/>
                </a:solidFill>
                <a:ea typeface="楷体_GB2312" pitchFamily="49" charset="-122"/>
              </a:rPr>
              <a:t>杜甫</a:t>
            </a:r>
            <a:endParaRPr lang="zh-CN" altLang="en-US" sz="3600" dirty="0">
              <a:solidFill>
                <a:srgbClr val="FF0000"/>
              </a:solidFill>
              <a:ea typeface="楷体_GB2312" pitchFamily="49" charset="-122"/>
            </a:endParaRPr>
          </a:p>
        </p:txBody>
      </p:sp>
      <p:sp>
        <p:nvSpPr>
          <p:cNvPr id="17411" name="文本占位符 17410"/>
          <p:cNvSpPr/>
          <p:nvPr>
            <p:ph type="body" idx="1"/>
          </p:nvPr>
        </p:nvSpPr>
        <p:spPr>
          <a:xfrm>
            <a:off x="611188" y="1916113"/>
            <a:ext cx="8229600" cy="4525962"/>
          </a:xfrm>
        </p:spPr>
        <p:txBody>
          <a:bodyPr/>
          <a:p>
            <a:pPr algn="ctr"/>
            <a:r>
              <a:rPr lang="zh-CN" altLang="en-US" sz="5400" b="1" dirty="0">
                <a:ea typeface="楷体_GB2312" pitchFamily="49" charset="-122"/>
              </a:rPr>
              <a:t>迟日江山丽，</a:t>
            </a:r>
            <a:endParaRPr lang="zh-CN" altLang="en-US" sz="5400" b="1" dirty="0">
              <a:ea typeface="楷体_GB2312" pitchFamily="49" charset="-122"/>
            </a:endParaRPr>
          </a:p>
          <a:p>
            <a:pPr algn="ctr"/>
            <a:r>
              <a:rPr lang="zh-CN" altLang="en-US" sz="5400" b="1" dirty="0">
                <a:ea typeface="楷体_GB2312" pitchFamily="49" charset="-122"/>
              </a:rPr>
              <a:t>春风花草香。</a:t>
            </a:r>
            <a:endParaRPr lang="zh-CN" altLang="en-US" sz="5400" b="1" dirty="0">
              <a:ea typeface="楷体_GB2312" pitchFamily="49" charset="-122"/>
            </a:endParaRPr>
          </a:p>
          <a:p>
            <a:pPr algn="ctr"/>
            <a:r>
              <a:rPr lang="zh-CN" altLang="en-US" sz="5400" b="1" dirty="0">
                <a:ea typeface="楷体_GB2312" pitchFamily="49" charset="-122"/>
              </a:rPr>
              <a:t>泥融飞燕子，</a:t>
            </a:r>
            <a:endParaRPr lang="zh-CN" altLang="en-US" sz="5400" b="1" dirty="0">
              <a:ea typeface="楷体_GB2312" pitchFamily="49" charset="-122"/>
            </a:endParaRPr>
          </a:p>
          <a:p>
            <a:pPr algn="ctr"/>
            <a:r>
              <a:rPr lang="zh-CN" altLang="en-US" sz="5400" b="1" dirty="0">
                <a:ea typeface="楷体_GB2312" pitchFamily="49" charset="-122"/>
              </a:rPr>
              <a:t>沙暖睡鸳鸯。</a:t>
            </a:r>
            <a:endParaRPr lang="zh-CN" altLang="en-US" sz="5400" b="1" dirty="0"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6" name="文本占位符 18435"/>
          <p:cNvSpPr/>
          <p:nvPr>
            <p:ph type="body" idx="1"/>
          </p:nvPr>
        </p:nvSpPr>
        <p:spPr/>
        <p:txBody>
          <a:bodyPr/>
          <a:p>
            <a:pPr algn="ctr">
              <a:lnSpc>
                <a:spcPct val="90000"/>
              </a:lnSpc>
              <a:buNone/>
            </a:pPr>
            <a:r>
              <a:rPr lang="en-US" altLang="zh-CN" sz="4800" b="1">
                <a:latin typeface="楷体_GB2312" pitchFamily="49" charset="-122"/>
                <a:ea typeface="楷体_GB2312" pitchFamily="49" charset="-122"/>
              </a:rPr>
              <a:t> (  </a:t>
            </a:r>
            <a:r>
              <a:rPr lang="zh-CN" altLang="en-US" sz="4800" b="1" dirty="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zh-CN" sz="4800" b="1">
                <a:latin typeface="楷体_GB2312" pitchFamily="49" charset="-122"/>
                <a:ea typeface="楷体_GB2312" pitchFamily="49" charset="-122"/>
              </a:rPr>
              <a:t>)</a:t>
            </a:r>
            <a:r>
              <a:rPr lang="zh-CN" altLang="en-US" sz="4800" b="1" dirty="0">
                <a:latin typeface="楷体_GB2312" pitchFamily="49" charset="-122"/>
                <a:ea typeface="楷体_GB2312" pitchFamily="49" charset="-122"/>
              </a:rPr>
              <a:t>句</a:t>
            </a:r>
            <a:endParaRPr lang="zh-CN" altLang="en-US" sz="4800" b="1" dirty="0">
              <a:latin typeface="楷体_GB2312" pitchFamily="49" charset="-122"/>
              <a:ea typeface="楷体_GB2312" pitchFamily="49" charset="-122"/>
            </a:endParaRPr>
          </a:p>
          <a:p>
            <a:pPr algn="ctr">
              <a:lnSpc>
                <a:spcPct val="90000"/>
              </a:lnSpc>
              <a:buNone/>
            </a:pPr>
            <a:r>
              <a:rPr lang="zh-CN" altLang="en-US" sz="4800" b="1" dirty="0">
                <a:latin typeface="楷体_GB2312" pitchFamily="49" charset="-122"/>
                <a:ea typeface="楷体_GB2312" pitchFamily="49" charset="-122"/>
              </a:rPr>
              <a:t>唐</a:t>
            </a:r>
            <a:r>
              <a:rPr lang="en-US" altLang="zh-CN" sz="4800" b="1">
                <a:latin typeface="Arial" panose="020B0604020202020204" pitchFamily="34" charset="0"/>
                <a:ea typeface="楷体_GB2312" pitchFamily="49" charset="-122"/>
              </a:rPr>
              <a:t>·</a:t>
            </a:r>
            <a:r>
              <a:rPr lang="zh-CN" altLang="en-US" sz="4800" b="1" dirty="0">
                <a:latin typeface="楷体_GB2312" pitchFamily="49" charset="-122"/>
                <a:ea typeface="楷体_GB2312" pitchFamily="49" charset="-122"/>
              </a:rPr>
              <a:t>杜甫</a:t>
            </a:r>
            <a:endParaRPr lang="zh-CN" altLang="en-US" sz="4800" b="1" dirty="0">
              <a:latin typeface="楷体_GB2312" pitchFamily="49" charset="-122"/>
              <a:ea typeface="楷体_GB2312" pitchFamily="49" charset="-122"/>
            </a:endParaRPr>
          </a:p>
          <a:p>
            <a:pPr algn="ctr">
              <a:lnSpc>
                <a:spcPct val="90000"/>
              </a:lnSpc>
              <a:buNone/>
            </a:pPr>
            <a:r>
              <a:rPr lang="zh-CN" altLang="en-US" sz="4000" dirty="0">
                <a:latin typeface="楷体_GB2312" pitchFamily="49" charset="-122"/>
                <a:ea typeface="楷体_GB2312" pitchFamily="49" charset="-122"/>
              </a:rPr>
              <a:t>（   ）日江山（   ），</a:t>
            </a:r>
            <a:endParaRPr lang="zh-CN" altLang="en-US" sz="4000" dirty="0">
              <a:latin typeface="楷体_GB2312" pitchFamily="49" charset="-122"/>
              <a:ea typeface="楷体_GB2312" pitchFamily="49" charset="-122"/>
            </a:endParaRPr>
          </a:p>
          <a:p>
            <a:pPr algn="ctr">
              <a:lnSpc>
                <a:spcPct val="90000"/>
              </a:lnSpc>
              <a:buNone/>
            </a:pPr>
            <a:r>
              <a:rPr lang="zh-CN" altLang="en-US" sz="4000" dirty="0">
                <a:latin typeface="楷体_GB2312" pitchFamily="49" charset="-122"/>
                <a:ea typeface="楷体_GB2312" pitchFamily="49" charset="-122"/>
              </a:rPr>
              <a:t>春风花草（    ）。</a:t>
            </a:r>
            <a:endParaRPr lang="zh-CN" altLang="en-US" sz="4000" dirty="0">
              <a:latin typeface="楷体_GB2312" pitchFamily="49" charset="-122"/>
              <a:ea typeface="楷体_GB2312" pitchFamily="49" charset="-122"/>
            </a:endParaRPr>
          </a:p>
          <a:p>
            <a:pPr algn="ctr">
              <a:lnSpc>
                <a:spcPct val="90000"/>
              </a:lnSpc>
              <a:buNone/>
            </a:pPr>
            <a:r>
              <a:rPr lang="zh-CN" altLang="en-US" sz="4000" dirty="0">
                <a:latin typeface="楷体_GB2312" pitchFamily="49" charset="-122"/>
                <a:ea typeface="楷体_GB2312" pitchFamily="49" charset="-122"/>
              </a:rPr>
              <a:t>（     ）融飞燕子，</a:t>
            </a:r>
            <a:endParaRPr lang="zh-CN" altLang="en-US" sz="4000" dirty="0">
              <a:latin typeface="楷体_GB2312" pitchFamily="49" charset="-122"/>
              <a:ea typeface="楷体_GB2312" pitchFamily="49" charset="-122"/>
            </a:endParaRPr>
          </a:p>
          <a:p>
            <a:pPr algn="ctr">
              <a:lnSpc>
                <a:spcPct val="90000"/>
              </a:lnSpc>
              <a:buNone/>
            </a:pPr>
            <a:r>
              <a:rPr lang="zh-CN" altLang="en-US" sz="4000" dirty="0">
                <a:latin typeface="楷体_GB2312" pitchFamily="49" charset="-122"/>
                <a:ea typeface="楷体_GB2312" pitchFamily="49" charset="-122"/>
              </a:rPr>
              <a:t>沙暖（   ）睡鸳鸯。</a:t>
            </a:r>
            <a:endParaRPr lang="zh-CN" altLang="en-US" sz="4000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8437" name="标题 18436"/>
          <p:cNvSpPr/>
          <p:nvPr>
            <p:ph type="title"/>
          </p:nvPr>
        </p:nvSpPr>
        <p:spPr/>
        <p:txBody>
          <a:bodyPr anchor="ctr"/>
          <a:p>
            <a:endParaRPr lang="zh-CN" alt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标题 9217"/>
          <p:cNvSpPr/>
          <p:nvPr>
            <p:ph type="title"/>
          </p:nvPr>
        </p:nvSpPr>
        <p:spPr/>
        <p:txBody>
          <a:bodyPr anchor="ctr"/>
          <a:p>
            <a:r>
              <a:rPr lang="zh-CN" altLang="en-US" dirty="0"/>
              <a:t>绝句</a:t>
            </a:r>
            <a:endParaRPr lang="zh-CN" altLang="en-US" dirty="0"/>
          </a:p>
        </p:txBody>
      </p:sp>
      <p:pic>
        <p:nvPicPr>
          <p:cNvPr id="9219" name="内容占位符 9218" descr="绝句1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539750" y="476250"/>
            <a:ext cx="8066088" cy="5618163"/>
          </a:xfrm>
        </p:spPr>
      </p:pic>
      <p:sp>
        <p:nvSpPr>
          <p:cNvPr id="9220" name="矩形 9219"/>
          <p:cNvSpPr/>
          <p:nvPr/>
        </p:nvSpPr>
        <p:spPr>
          <a:xfrm>
            <a:off x="3635375" y="404813"/>
            <a:ext cx="2016125" cy="115252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p>
            <a:pPr algn="ctr"/>
            <a:r>
              <a:rPr lang="zh-CN" altLang="en-US" sz="3600" b="1"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  <a:tileRect/>
                </a:gradFill>
                <a:latin typeface="宋体" panose="02010600030101010101" pitchFamily="2" charset="-122"/>
                <a:ea typeface="宋体" panose="02010600030101010101" pitchFamily="2" charset="-122"/>
              </a:rPr>
              <a:t>绝句</a:t>
            </a:r>
            <a:endParaRPr lang="zh-CN" altLang="en-US" sz="3600" b="1"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9" name="文本占位符 24578"/>
          <p:cNvSpPr/>
          <p:nvPr>
            <p:ph type="body" idx="1"/>
          </p:nvPr>
        </p:nvSpPr>
        <p:spPr>
          <a:xfrm>
            <a:off x="323850" y="765175"/>
            <a:ext cx="8229600" cy="4525963"/>
          </a:xfrm>
        </p:spPr>
        <p:txBody>
          <a:bodyPr/>
          <a:p>
            <a:pPr algn="ctr">
              <a:lnSpc>
                <a:spcPct val="90000"/>
              </a:lnSpc>
            </a:pPr>
            <a:r>
              <a:rPr lang="zh-CN" altLang="en-US" dirty="0"/>
              <a:t>    </a:t>
            </a:r>
            <a:r>
              <a:rPr lang="zh-CN" altLang="en-US" sz="3600" dirty="0">
                <a:solidFill>
                  <a:srgbClr val="3333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咏柳</a:t>
            </a:r>
            <a:br>
              <a:rPr lang="zh-CN" altLang="en-US" sz="3600" dirty="0">
                <a:solidFill>
                  <a:srgbClr val="3333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zh-CN" altLang="en-US" sz="3600" dirty="0">
                <a:solidFill>
                  <a:srgbClr val="3333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唐   贺知章　</a:t>
            </a:r>
            <a:endParaRPr lang="zh-CN" altLang="en-US" sz="3600" dirty="0">
              <a:solidFill>
                <a:srgbClr val="3333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algn="ctr">
              <a:lnSpc>
                <a:spcPct val="90000"/>
              </a:lnSpc>
            </a:pPr>
            <a:r>
              <a:rPr lang="zh-CN" altLang="en-US" sz="3600" dirty="0">
                <a:solidFill>
                  <a:srgbClr val="3333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碧玉妆成一树高，</a:t>
            </a:r>
            <a:endParaRPr lang="zh-CN" altLang="en-US" sz="3600" dirty="0">
              <a:solidFill>
                <a:srgbClr val="3333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algn="ctr">
              <a:lnSpc>
                <a:spcPct val="90000"/>
              </a:lnSpc>
            </a:pPr>
            <a:r>
              <a:rPr lang="zh-CN" altLang="en-US" sz="3600" dirty="0">
                <a:solidFill>
                  <a:srgbClr val="3333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万条垂下绿丝绦。</a:t>
            </a:r>
            <a:br>
              <a:rPr lang="zh-CN" altLang="en-US" sz="3600" dirty="0">
                <a:solidFill>
                  <a:srgbClr val="3333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zh-CN" altLang="en-US" sz="3600" dirty="0">
                <a:solidFill>
                  <a:srgbClr val="3333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不知细叶谁裁出，</a:t>
            </a:r>
            <a:endParaRPr lang="zh-CN" altLang="en-US" sz="3600" dirty="0">
              <a:solidFill>
                <a:srgbClr val="3333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algn="ctr">
              <a:lnSpc>
                <a:spcPct val="90000"/>
              </a:lnSpc>
            </a:pPr>
            <a:r>
              <a:rPr lang="zh-CN" altLang="en-US" sz="3600" dirty="0">
                <a:solidFill>
                  <a:srgbClr val="3333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二月春风似剪刀。</a:t>
            </a:r>
            <a:br>
              <a:rPr lang="zh-CN" altLang="en-US" sz="3600" dirty="0">
                <a:solidFill>
                  <a:srgbClr val="3333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</a:br>
            <a:br>
              <a:rPr lang="zh-CN" altLang="en-US" sz="3600" dirty="0">
                <a:solidFill>
                  <a:srgbClr val="3333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</a:br>
            <a:endParaRPr lang="zh-CN" altLang="en-US" sz="3600" dirty="0">
              <a:solidFill>
                <a:srgbClr val="3333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3" name="文本占位符 25602"/>
          <p:cNvSpPr/>
          <p:nvPr>
            <p:ph type="body" idx="1"/>
          </p:nvPr>
        </p:nvSpPr>
        <p:spPr>
          <a:xfrm>
            <a:off x="1763713" y="908050"/>
            <a:ext cx="6192837" cy="4752975"/>
          </a:xfrm>
        </p:spPr>
        <p:txBody>
          <a:bodyPr/>
          <a:p>
            <a:r>
              <a:rPr lang="zh-CN" altLang="en-US" dirty="0"/>
              <a:t>             </a:t>
            </a:r>
            <a:r>
              <a:rPr lang="zh-CN" altLang="en-US" sz="3600" dirty="0">
                <a:solidFill>
                  <a:srgbClr val="3333FF"/>
                </a:solidFill>
              </a:rPr>
              <a:t>游园不值 </a:t>
            </a:r>
            <a:br>
              <a:rPr lang="zh-CN" altLang="en-US" sz="3600" dirty="0">
                <a:solidFill>
                  <a:srgbClr val="3333FF"/>
                </a:solidFill>
              </a:rPr>
            </a:br>
            <a:r>
              <a:rPr lang="zh-CN" altLang="en-US" sz="3600" dirty="0">
                <a:solidFill>
                  <a:srgbClr val="3333FF"/>
                </a:solidFill>
              </a:rPr>
              <a:t>      宋    叶绍翁</a:t>
            </a:r>
            <a:endParaRPr lang="zh-CN" altLang="en-US" sz="3600" dirty="0">
              <a:solidFill>
                <a:srgbClr val="3333FF"/>
              </a:solidFill>
            </a:endParaRPr>
          </a:p>
          <a:p>
            <a:r>
              <a:rPr lang="zh-CN" altLang="en-US" sz="3600" dirty="0">
                <a:solidFill>
                  <a:srgbClr val="3333FF"/>
                </a:solidFill>
              </a:rPr>
              <a:t>　应怜屐齿印苍苔，</a:t>
            </a:r>
            <a:endParaRPr lang="zh-CN" altLang="en-US" sz="3600" dirty="0">
              <a:solidFill>
                <a:srgbClr val="3333FF"/>
              </a:solidFill>
            </a:endParaRPr>
          </a:p>
          <a:p>
            <a:r>
              <a:rPr lang="zh-CN" altLang="en-US" sz="3600" dirty="0">
                <a:solidFill>
                  <a:srgbClr val="3333FF"/>
                </a:solidFill>
              </a:rPr>
              <a:t>   小扣柴扉久不开。</a:t>
            </a:r>
            <a:br>
              <a:rPr lang="zh-CN" altLang="en-US" sz="3600" dirty="0">
                <a:solidFill>
                  <a:srgbClr val="3333FF"/>
                </a:solidFill>
              </a:rPr>
            </a:br>
            <a:r>
              <a:rPr lang="zh-CN" altLang="en-US" sz="3600" dirty="0">
                <a:solidFill>
                  <a:srgbClr val="3333FF"/>
                </a:solidFill>
              </a:rPr>
              <a:t>  春色满园关不住，</a:t>
            </a:r>
            <a:endParaRPr lang="zh-CN" altLang="en-US" sz="3600" dirty="0">
              <a:solidFill>
                <a:srgbClr val="3333FF"/>
              </a:solidFill>
            </a:endParaRPr>
          </a:p>
          <a:p>
            <a:r>
              <a:rPr lang="zh-CN" altLang="en-US" sz="3600" dirty="0">
                <a:solidFill>
                  <a:srgbClr val="3333FF"/>
                </a:solidFill>
              </a:rPr>
              <a:t>  一枝红杏出墙来。</a:t>
            </a:r>
            <a:endParaRPr lang="zh-CN" altLang="en-US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7" name="文本占位符 26626"/>
          <p:cNvSpPr/>
          <p:nvPr>
            <p:ph type="body" idx="1"/>
          </p:nvPr>
        </p:nvSpPr>
        <p:spPr>
          <a:xfrm>
            <a:off x="1763713" y="1341438"/>
            <a:ext cx="5616575" cy="4535487"/>
          </a:xfrm>
        </p:spPr>
        <p:txBody>
          <a:bodyPr/>
          <a:p>
            <a:r>
              <a:rPr lang="zh-CN" altLang="en-US" dirty="0"/>
              <a:t>       </a:t>
            </a:r>
            <a:r>
              <a:rPr lang="zh-CN" altLang="en-US" sz="3600" dirty="0">
                <a:solidFill>
                  <a:srgbClr val="3333FF"/>
                </a:solidFill>
              </a:rPr>
              <a:t>春    日</a:t>
            </a:r>
            <a:br>
              <a:rPr lang="zh-CN" altLang="en-US" sz="3600" dirty="0">
                <a:solidFill>
                  <a:srgbClr val="3333FF"/>
                </a:solidFill>
              </a:rPr>
            </a:br>
            <a:r>
              <a:rPr lang="zh-CN" altLang="en-US" sz="3600" dirty="0">
                <a:solidFill>
                  <a:srgbClr val="3333FF"/>
                </a:solidFill>
              </a:rPr>
              <a:t>    宋     朱熹　</a:t>
            </a:r>
            <a:endParaRPr lang="zh-CN" altLang="en-US" sz="3600" dirty="0">
              <a:solidFill>
                <a:srgbClr val="3333FF"/>
              </a:solidFill>
            </a:endParaRPr>
          </a:p>
          <a:p>
            <a:r>
              <a:rPr lang="zh-CN" altLang="en-US" sz="3600" dirty="0">
                <a:solidFill>
                  <a:srgbClr val="3333FF"/>
                </a:solidFill>
              </a:rPr>
              <a:t>胜日寻芳泗水滨，</a:t>
            </a:r>
            <a:endParaRPr lang="zh-CN" altLang="en-US" sz="3600" dirty="0">
              <a:solidFill>
                <a:srgbClr val="3333FF"/>
              </a:solidFill>
            </a:endParaRPr>
          </a:p>
          <a:p>
            <a:r>
              <a:rPr lang="zh-CN" altLang="en-US" sz="3600" dirty="0">
                <a:solidFill>
                  <a:srgbClr val="3333FF"/>
                </a:solidFill>
              </a:rPr>
              <a:t>无边光景一时新。 </a:t>
            </a:r>
            <a:br>
              <a:rPr lang="zh-CN" altLang="en-US" sz="3600" dirty="0">
                <a:solidFill>
                  <a:srgbClr val="3333FF"/>
                </a:solidFill>
              </a:rPr>
            </a:br>
            <a:r>
              <a:rPr lang="zh-CN" altLang="en-US" sz="3600" dirty="0">
                <a:solidFill>
                  <a:srgbClr val="3333FF"/>
                </a:solidFill>
              </a:rPr>
              <a:t>等闲识得东风面，</a:t>
            </a:r>
            <a:endParaRPr lang="zh-CN" altLang="en-US" sz="3600" dirty="0">
              <a:solidFill>
                <a:srgbClr val="3333FF"/>
              </a:solidFill>
            </a:endParaRPr>
          </a:p>
          <a:p>
            <a:r>
              <a:rPr lang="zh-CN" altLang="en-US" sz="3600" dirty="0">
                <a:solidFill>
                  <a:srgbClr val="3333FF"/>
                </a:solidFill>
              </a:rPr>
              <a:t>万紫千红总是春。 </a:t>
            </a:r>
            <a:endParaRPr lang="zh-CN" altLang="en-US" sz="3600" dirty="0">
              <a:solidFill>
                <a:srgbClr val="3333FF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1" name="文本占位符 27650"/>
          <p:cNvSpPr/>
          <p:nvPr>
            <p:ph type="body" idx="1"/>
          </p:nvPr>
        </p:nvSpPr>
        <p:spPr>
          <a:xfrm>
            <a:off x="1835150" y="765175"/>
            <a:ext cx="4464050" cy="3816350"/>
          </a:xfrm>
        </p:spPr>
        <p:txBody>
          <a:bodyPr/>
          <a:p>
            <a:r>
              <a:rPr lang="zh-CN" altLang="en-US" sz="3600" dirty="0">
                <a:solidFill>
                  <a:srgbClr val="3333FF"/>
                </a:solidFill>
              </a:rPr>
              <a:t>忆江南</a:t>
            </a:r>
            <a:br>
              <a:rPr lang="zh-CN" altLang="en-US" sz="3600" dirty="0">
                <a:solidFill>
                  <a:srgbClr val="3333FF"/>
                </a:solidFill>
              </a:rPr>
            </a:br>
            <a:r>
              <a:rPr lang="zh-CN" altLang="en-US" sz="2400" dirty="0">
                <a:solidFill>
                  <a:srgbClr val="3333FF"/>
                </a:solidFill>
              </a:rPr>
              <a:t>唐    白居易　</a:t>
            </a:r>
            <a:br>
              <a:rPr lang="zh-CN" altLang="en-US" sz="3600" dirty="0">
                <a:solidFill>
                  <a:srgbClr val="3333FF"/>
                </a:solidFill>
              </a:rPr>
            </a:br>
            <a:r>
              <a:rPr lang="zh-CN" altLang="en-US" sz="3600" dirty="0">
                <a:solidFill>
                  <a:srgbClr val="3333FF"/>
                </a:solidFill>
              </a:rPr>
              <a:t>江南好，</a:t>
            </a:r>
            <a:endParaRPr lang="zh-CN" altLang="en-US" sz="3600" dirty="0">
              <a:solidFill>
                <a:srgbClr val="3333FF"/>
              </a:solidFill>
            </a:endParaRPr>
          </a:p>
          <a:p>
            <a:r>
              <a:rPr lang="zh-CN" altLang="en-US" sz="3600" dirty="0">
                <a:solidFill>
                  <a:srgbClr val="3333FF"/>
                </a:solidFill>
              </a:rPr>
              <a:t>风景旧曾谙。</a:t>
            </a:r>
            <a:endParaRPr lang="zh-CN" altLang="en-US" sz="3600" dirty="0">
              <a:solidFill>
                <a:srgbClr val="3333FF"/>
              </a:solidFill>
            </a:endParaRPr>
          </a:p>
          <a:p>
            <a:r>
              <a:rPr lang="zh-CN" altLang="en-US" sz="3600" dirty="0">
                <a:solidFill>
                  <a:srgbClr val="3333FF"/>
                </a:solidFill>
              </a:rPr>
              <a:t>日出江花红胜火，</a:t>
            </a:r>
            <a:endParaRPr lang="zh-CN" altLang="en-US" sz="3600" dirty="0">
              <a:solidFill>
                <a:srgbClr val="3333FF"/>
              </a:solidFill>
            </a:endParaRPr>
          </a:p>
          <a:p>
            <a:r>
              <a:rPr lang="zh-CN" altLang="en-US" sz="3600" dirty="0">
                <a:solidFill>
                  <a:srgbClr val="3333FF"/>
                </a:solidFill>
              </a:rPr>
              <a:t>春来江水绿如蓝。</a:t>
            </a:r>
            <a:endParaRPr lang="zh-CN" altLang="en-US" sz="3600" dirty="0">
              <a:solidFill>
                <a:srgbClr val="3333FF"/>
              </a:solidFill>
            </a:endParaRPr>
          </a:p>
          <a:p>
            <a:r>
              <a:rPr lang="zh-CN" altLang="en-US" sz="3600" dirty="0">
                <a:solidFill>
                  <a:srgbClr val="3333FF"/>
                </a:solidFill>
              </a:rPr>
              <a:t>能不忆江南？</a:t>
            </a:r>
            <a:br>
              <a:rPr lang="zh-CN" altLang="en-US" sz="3600" dirty="0">
                <a:solidFill>
                  <a:srgbClr val="3333FF"/>
                </a:solidFill>
              </a:rPr>
            </a:br>
            <a:br>
              <a:rPr lang="zh-CN" altLang="en-US" sz="3600" dirty="0">
                <a:solidFill>
                  <a:srgbClr val="3333FF"/>
                </a:solidFill>
              </a:rPr>
            </a:br>
            <a:endParaRPr lang="zh-CN" altLang="en-US" sz="3600" dirty="0">
              <a:solidFill>
                <a:srgbClr val="3333FF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图片 13313" descr="2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5" name="文本框 13314"/>
          <p:cNvSpPr txBox="1"/>
          <p:nvPr/>
        </p:nvSpPr>
        <p:spPr>
          <a:xfrm>
            <a:off x="1403350" y="115888"/>
            <a:ext cx="4321175" cy="44831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</a:rPr>
              <a:t>           </a:t>
            </a:r>
            <a:r>
              <a:rPr lang="zh-CN" altLang="en-US" sz="4800" b="1" dirty="0">
                <a:latin typeface="楷体_GB2312" pitchFamily="49" charset="-122"/>
                <a:ea typeface="楷体_GB2312" pitchFamily="49" charset="-122"/>
              </a:rPr>
              <a:t>绝句</a:t>
            </a:r>
            <a:endParaRPr lang="zh-CN" altLang="en-US" sz="4800" b="1" dirty="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4800" dirty="0"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唐</a:t>
            </a:r>
            <a:r>
              <a:rPr lang="en-US" altLang="zh-CN" sz="3200" b="1">
                <a:latin typeface="Arial" panose="020B0604020202020204" pitchFamily="34" charset="0"/>
              </a:rPr>
              <a:t>·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杜甫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4800" b="1" dirty="0">
                <a:solidFill>
                  <a:srgbClr val="FF3399"/>
                </a:solidFill>
                <a:latin typeface="楷体_GB2312" pitchFamily="49" charset="-122"/>
                <a:ea typeface="楷体_GB2312" pitchFamily="49" charset="-122"/>
              </a:rPr>
              <a:t>迟</a:t>
            </a:r>
            <a:r>
              <a:rPr lang="zh-CN" altLang="en-US" sz="4800" b="1" dirty="0">
                <a:latin typeface="楷体_GB2312" pitchFamily="49" charset="-122"/>
                <a:ea typeface="楷体_GB2312" pitchFamily="49" charset="-122"/>
              </a:rPr>
              <a:t>日江山丽，</a:t>
            </a:r>
            <a:endParaRPr lang="zh-CN" altLang="en-US" sz="4800" b="1" dirty="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4800" b="1" dirty="0">
                <a:latin typeface="楷体_GB2312" pitchFamily="49" charset="-122"/>
                <a:ea typeface="楷体_GB2312" pitchFamily="49" charset="-122"/>
              </a:rPr>
              <a:t>春风花草香。</a:t>
            </a:r>
            <a:endParaRPr lang="zh-CN" altLang="en-US" sz="4800" b="1" dirty="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4800" b="1" dirty="0">
                <a:solidFill>
                  <a:srgbClr val="FF3399"/>
                </a:solidFill>
                <a:latin typeface="楷体_GB2312" pitchFamily="49" charset="-122"/>
                <a:ea typeface="楷体_GB2312" pitchFamily="49" charset="-122"/>
              </a:rPr>
              <a:t>泥</a:t>
            </a:r>
            <a:r>
              <a:rPr lang="zh-CN" altLang="en-US" sz="4800" b="1" dirty="0">
                <a:latin typeface="楷体_GB2312" pitchFamily="49" charset="-122"/>
                <a:ea typeface="楷体_GB2312" pitchFamily="49" charset="-122"/>
              </a:rPr>
              <a:t>融飞燕子，</a:t>
            </a:r>
            <a:endParaRPr lang="zh-CN" altLang="en-US" sz="4800" b="1" dirty="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4800" b="1" dirty="0">
                <a:latin typeface="楷体_GB2312" pitchFamily="49" charset="-122"/>
                <a:ea typeface="楷体_GB2312" pitchFamily="49" charset="-122"/>
              </a:rPr>
              <a:t>沙暖</a:t>
            </a:r>
            <a:r>
              <a:rPr lang="zh-CN" altLang="en-US" sz="4800" b="1" dirty="0">
                <a:solidFill>
                  <a:srgbClr val="FF3399"/>
                </a:solidFill>
                <a:latin typeface="楷体_GB2312" pitchFamily="49" charset="-122"/>
                <a:ea typeface="楷体_GB2312" pitchFamily="49" charset="-122"/>
              </a:rPr>
              <a:t>睡</a:t>
            </a:r>
            <a:r>
              <a:rPr lang="zh-CN" altLang="en-US" sz="4800" b="1" dirty="0">
                <a:latin typeface="楷体_GB2312" pitchFamily="49" charset="-122"/>
                <a:ea typeface="楷体_GB2312" pitchFamily="49" charset="-122"/>
              </a:rPr>
              <a:t>鸳鸯。</a:t>
            </a:r>
            <a:endParaRPr lang="zh-CN" altLang="en-US" sz="4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3316" name="文本框 13315"/>
          <p:cNvSpPr txBox="1"/>
          <p:nvPr/>
        </p:nvSpPr>
        <p:spPr>
          <a:xfrm>
            <a:off x="1331913" y="1412875"/>
            <a:ext cx="8636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</a:t>
            </a:r>
            <a:r>
              <a:rPr lang="en-US" altLang="zh-CN" sz="2400" b="1" err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chí</a:t>
            </a:r>
            <a:endParaRPr lang="en-US" altLang="zh-CN" sz="2400" b="1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317" name="文本框 13316"/>
          <p:cNvSpPr txBox="1"/>
          <p:nvPr/>
        </p:nvSpPr>
        <p:spPr>
          <a:xfrm>
            <a:off x="1587500" y="2898775"/>
            <a:ext cx="4381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b="1" err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ní</a:t>
            </a:r>
            <a:endParaRPr lang="en-US" altLang="zh-CN" sz="2400" b="1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318" name="文本框 13317"/>
          <p:cNvSpPr txBox="1"/>
          <p:nvPr/>
        </p:nvSpPr>
        <p:spPr>
          <a:xfrm>
            <a:off x="2725738" y="3586163"/>
            <a:ext cx="727075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b="1" err="1">
                <a:solidFill>
                  <a:srgbClr val="FF33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shuì</a:t>
            </a:r>
            <a:endParaRPr lang="en-US" altLang="zh-CN" sz="2400" b="1">
              <a:solidFill>
                <a:srgbClr val="FF33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319" name="文本框 13318"/>
          <p:cNvSpPr txBox="1"/>
          <p:nvPr/>
        </p:nvSpPr>
        <p:spPr>
          <a:xfrm>
            <a:off x="2051050" y="2874963"/>
            <a:ext cx="1223963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000" b="1" err="1">
                <a:solidFill>
                  <a:srgbClr val="FF0000"/>
                </a:solidFill>
                <a:latin typeface="Arial" panose="020B0604020202020204" pitchFamily="34" charset="0"/>
              </a:rPr>
              <a:t>róng</a:t>
            </a:r>
            <a:endParaRPr lang="en-US" altLang="zh-CN" sz="20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3320" name="文本框 13319"/>
          <p:cNvSpPr txBox="1"/>
          <p:nvPr/>
        </p:nvSpPr>
        <p:spPr>
          <a:xfrm>
            <a:off x="3348038" y="3622675"/>
            <a:ext cx="1439862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b="1" err="1">
                <a:solidFill>
                  <a:srgbClr val="FF0000"/>
                </a:solidFill>
                <a:latin typeface="Arial" panose="020B0604020202020204" pitchFamily="34" charset="0"/>
              </a:rPr>
              <a:t>yuān</a:t>
            </a:r>
            <a:r>
              <a:rPr lang="en-US" altLang="zh-CN" b="1">
                <a:solidFill>
                  <a:srgbClr val="FF0000"/>
                </a:solidFill>
                <a:latin typeface="Arial" panose="020B0604020202020204" pitchFamily="34" charset="0"/>
              </a:rPr>
              <a:t>  </a:t>
            </a:r>
            <a:r>
              <a:rPr lang="en-US" altLang="zh-CN" b="1" err="1">
                <a:solidFill>
                  <a:srgbClr val="FF0000"/>
                </a:solidFill>
                <a:latin typeface="Arial" panose="020B0604020202020204" pitchFamily="34" charset="0"/>
              </a:rPr>
              <a:t>yāng</a:t>
            </a:r>
            <a:endParaRPr lang="en-US" altLang="zh-CN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5" name="文本占位符 28674"/>
          <p:cNvSpPr/>
          <p:nvPr>
            <p:ph type="body" idx="1"/>
          </p:nvPr>
        </p:nvSpPr>
        <p:spPr>
          <a:xfrm>
            <a:off x="1187450" y="908050"/>
            <a:ext cx="6697663" cy="4033838"/>
          </a:xfrm>
        </p:spPr>
        <p:txBody>
          <a:bodyPr/>
          <a:p>
            <a:r>
              <a:rPr lang="zh-CN" altLang="en-US" sz="3600" dirty="0">
                <a:solidFill>
                  <a:srgbClr val="3333FF"/>
                </a:solidFill>
              </a:rPr>
              <a:t>杜甫：杜甫是我国唐朝的伟大诗人，被人们尊称为“诗圣”。他一生写了很多诗，保存到现在的有</a:t>
            </a:r>
            <a:r>
              <a:rPr lang="en-US" altLang="zh-CN" sz="3600">
                <a:solidFill>
                  <a:srgbClr val="3333FF"/>
                </a:solidFill>
              </a:rPr>
              <a:t>1400</a:t>
            </a:r>
            <a:r>
              <a:rPr lang="zh-CN" altLang="en-US" sz="3600" dirty="0">
                <a:solidFill>
                  <a:srgbClr val="3333FF"/>
                </a:solidFill>
              </a:rPr>
              <a:t>多首。</a:t>
            </a:r>
            <a:r>
              <a:rPr lang="en-US" altLang="zh-CN" sz="3600">
                <a:solidFill>
                  <a:srgbClr val="3333FF"/>
                </a:solidFill>
              </a:rPr>
              <a:t>《</a:t>
            </a:r>
            <a:r>
              <a:rPr lang="zh-CN" altLang="en-US" sz="3600" dirty="0">
                <a:solidFill>
                  <a:srgbClr val="3333FF"/>
                </a:solidFill>
              </a:rPr>
              <a:t>绝句</a:t>
            </a:r>
            <a:r>
              <a:rPr lang="en-US" altLang="zh-CN" sz="3600">
                <a:solidFill>
                  <a:srgbClr val="3333FF"/>
                </a:solidFill>
              </a:rPr>
              <a:t>》</a:t>
            </a:r>
            <a:r>
              <a:rPr lang="zh-CN" altLang="en-US" sz="3600" dirty="0">
                <a:solidFill>
                  <a:srgbClr val="3333FF"/>
                </a:solidFill>
              </a:rPr>
              <a:t>便是其中的一首。 </a:t>
            </a:r>
            <a:endParaRPr lang="zh-CN" altLang="en-US" sz="3600" dirty="0">
              <a:solidFill>
                <a:srgbClr val="3333FF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6" name="图片 11265" descr="p013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7" name="文本框 11266"/>
          <p:cNvSpPr txBox="1"/>
          <p:nvPr/>
        </p:nvSpPr>
        <p:spPr>
          <a:xfrm>
            <a:off x="2555875" y="1268413"/>
            <a:ext cx="3848100" cy="15557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9600" b="1" dirty="0">
                <a:solidFill>
                  <a:srgbClr val="009900"/>
                </a:solidFill>
                <a:latin typeface="楷体_GB2312" pitchFamily="49" charset="-122"/>
                <a:ea typeface="楷体_GB2312" pitchFamily="49" charset="-122"/>
              </a:rPr>
              <a:t>绝  句</a:t>
            </a:r>
            <a:endParaRPr lang="zh-CN" altLang="en-US" sz="9600" b="1" dirty="0">
              <a:solidFill>
                <a:srgbClr val="0099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1268" name="文本框 11267"/>
          <p:cNvSpPr txBox="1"/>
          <p:nvPr/>
        </p:nvSpPr>
        <p:spPr>
          <a:xfrm>
            <a:off x="2700338" y="836613"/>
            <a:ext cx="12954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 err="1">
                <a:latin typeface="Times New Roman" panose="02020603050405020304" pitchFamily="18" charset="0"/>
                <a:ea typeface="宋体" panose="02010600030101010101" pitchFamily="2" charset="-122"/>
              </a:rPr>
              <a:t>jué</a:t>
            </a:r>
            <a:endParaRPr lang="en-US" altLang="zh-CN" sz="40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1162</Words>
  <Application>WPS 演示</Application>
  <PresentationFormat>在屏幕上显示</PresentationFormat>
  <Paragraphs>146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5" baseType="lpstr">
      <vt:lpstr>Arial</vt:lpstr>
      <vt:lpstr>宋体</vt:lpstr>
      <vt:lpstr>Wingdings</vt:lpstr>
      <vt:lpstr>PMingLiU</vt:lpstr>
      <vt:lpstr>MingLiU-ExtB</vt:lpstr>
      <vt:lpstr>黑体</vt:lpstr>
      <vt:lpstr>Times New Roman</vt:lpstr>
      <vt:lpstr>楷体_GB2312</vt:lpstr>
      <vt:lpstr>新宋体</vt:lpstr>
      <vt:lpstr>微软雅黑</vt:lpstr>
      <vt:lpstr>Arial Unicode MS</vt:lpstr>
      <vt:lpstr>Calibri</vt:lpstr>
      <vt:lpstr>默认设计模板</vt:lpstr>
      <vt:lpstr>春天的诗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细读 感悟诗意</vt:lpstr>
      <vt:lpstr>PowerPoint 演示文稿</vt:lpstr>
      <vt:lpstr>PowerPoint 演示文稿</vt:lpstr>
      <vt:lpstr>绝句  唐·杜甫</vt:lpstr>
      <vt:lpstr>PowerPoint 演示文稿</vt:lpstr>
      <vt:lpstr>PowerPoint 演示文稿</vt:lpstr>
      <vt:lpstr>绝句  唐·杜甫</vt:lpstr>
      <vt:lpstr>PowerPoint 演示文稿</vt:lpstr>
      <vt:lpstr>绝句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17</cp:revision>
  <dcterms:created xsi:type="dcterms:W3CDTF">2010-04-02T11:20:00Z</dcterms:created>
  <dcterms:modified xsi:type="dcterms:W3CDTF">2021-09-05T11:49:35Z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