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8" r:id="rId3"/>
    <p:sldId id="257" r:id="rId4"/>
    <p:sldId id="260" r:id="rId5"/>
    <p:sldId id="268" r:id="rId6"/>
    <p:sldId id="262" r:id="rId8"/>
    <p:sldId id="263" r:id="rId9"/>
    <p:sldId id="267" r:id="rId10"/>
    <p:sldId id="265" r:id="rId11"/>
    <p:sldId id="266" r:id="rId12"/>
  </p:sldIdLst>
  <p:sldSz cx="9144000" cy="6858000" type="screen4x3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73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9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53C7B5-E1A6-41F6-B340-14DD91BA3D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DDCFDC-76A7-4066-A2C5-AFDB234D4E8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E06719-B558-4C5B-879D-1507D70926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E06719-B558-4C5B-879D-1507D70926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E06719-B558-4C5B-879D-1507D70926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E06719-B558-4C5B-879D-1507D70926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8591B-5941-49D1-A902-88775EAB91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7B2F7-608F-41A5-8690-1895070875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8591B-5941-49D1-A902-88775EAB91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7B2F7-608F-41A5-8690-1895070875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8591B-5941-49D1-A902-88775EAB91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7B2F7-608F-41A5-8690-1895070875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8591B-5941-49D1-A902-88775EAB91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7B2F7-608F-41A5-8690-1895070875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8591B-5941-49D1-A902-88775EAB91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7B2F7-608F-41A5-8690-1895070875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8591B-5941-49D1-A902-88775EAB91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7B2F7-608F-41A5-8690-1895070875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6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6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8591B-5941-49D1-A902-88775EAB91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7B2F7-608F-41A5-8690-1895070875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8591B-5941-49D1-A902-88775EAB91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7B2F7-608F-41A5-8690-1895070875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8591B-5941-49D1-A902-88775EAB91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7B2F7-608F-41A5-8690-1895070875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8591B-5941-49D1-A902-88775EAB91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7B2F7-608F-41A5-8690-1895070875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8591B-5941-49D1-A902-88775EAB91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7B2F7-608F-41A5-8690-1895070875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F8591B-5941-49D1-A902-88775EAB91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A7B2F7-608F-41A5-8690-1895070875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.jpeg"/><Relationship Id="rId3" Type="http://schemas.openxmlformats.org/officeDocument/2006/relationships/tags" Target="../tags/tag1.xml"/><Relationship Id="rId2" Type="http://schemas.openxmlformats.org/officeDocument/2006/relationships/hyperlink" Target="pptlink://CommonHyperLink/LinkType=IMAGE_HYPERLINK&amp;needPack=true&amp;filePath=F:/NdCloud/Images/0ebfda6b-6e34-4609-8914-47298ab217e9/&#23815;&#26149;&#27743;&#26202;&#26223;2.png" TargetMode="Externa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tags" Target="../tags/tag3.xml"/><Relationship Id="rId7" Type="http://schemas.openxmlformats.org/officeDocument/2006/relationships/hyperlink" Target="pptlink://LinkType=WORDCARD&amp;eventName=ShowWordCard&amp;identify=57ad46b5-ee32-408e-8442-e71d28b1f7bc&amp;phonetic=du&#462;n&amp;resourceRoot=F:/NdCloud/NewWordCards/57ad46b5-ee32-408e-8442-e71d28b1f7bc&amp;content=HighGrade/" TargetMode="External"/><Relationship Id="rId6" Type="http://schemas.openxmlformats.org/officeDocument/2006/relationships/image" Target="../media/image10.png"/><Relationship Id="rId5" Type="http://schemas.openxmlformats.org/officeDocument/2006/relationships/tags" Target="../tags/tag2.xml"/><Relationship Id="rId4" Type="http://schemas.openxmlformats.org/officeDocument/2006/relationships/hyperlink" Target="pptlink://LinkType=WORDCARD&amp;eventName=ShowWordCard&amp;identify=ac97efca-7c95-4e53-9279-715c94fb596f&amp;phonetic=ch&#243;ng&amp;resourceRoot=F:/NdCloud/NewWordCards/ac97efca-7c95-4e53-9279-715c94fb596f&amp;content=HighGrade/" TargetMode="External"/><Relationship Id="rId3" Type="http://schemas.openxmlformats.org/officeDocument/2006/relationships/image" Target="../media/image9.png"/><Relationship Id="rId20" Type="http://schemas.openxmlformats.org/officeDocument/2006/relationships/notesSlide" Target="../notesSlides/notesSlide1.xml"/><Relationship Id="rId2" Type="http://schemas.openxmlformats.org/officeDocument/2006/relationships/image" Target="../media/image8.png"/><Relationship Id="rId19" Type="http://schemas.openxmlformats.org/officeDocument/2006/relationships/slideLayout" Target="../slideLayouts/slideLayout1.xml"/><Relationship Id="rId18" Type="http://schemas.openxmlformats.org/officeDocument/2006/relationships/image" Target="../media/image14.png"/><Relationship Id="rId17" Type="http://schemas.openxmlformats.org/officeDocument/2006/relationships/tags" Target="../tags/tag6.xml"/><Relationship Id="rId16" Type="http://schemas.openxmlformats.org/officeDocument/2006/relationships/hyperlink" Target="pptlink://LinkType=WORDCARD&amp;eventName=ShowWordCard&amp;identify=ceb66dad-7e39-400c-a6d5-b814e18381ed&amp;phonetic=y&#225;&amp;resourceRoot=F:/NdCloud/NewWordCards/ceb66dad-7e39-400c-a6d5-b814e18381ed&amp;content=HighGrade/" TargetMode="External"/><Relationship Id="rId15" Type="http://schemas.openxmlformats.org/officeDocument/2006/relationships/image" Target="../media/image13.png"/><Relationship Id="rId14" Type="http://schemas.openxmlformats.org/officeDocument/2006/relationships/tags" Target="../tags/tag5.xml"/><Relationship Id="rId13" Type="http://schemas.openxmlformats.org/officeDocument/2006/relationships/hyperlink" Target="pptlink://LinkType=WORDCARD&amp;eventName=ShowWordCard&amp;identify=6ff2f0b2-bf66-4e42-9ff0-ba690be4f36a&amp;phonetic=l&#250;&amp;resourceRoot=F:/NdCloud/NewWordCards/6ff2f0b2-bf66-4e42-9ff0-ba690be4f36a&amp;content=HighGrade/" TargetMode="External"/><Relationship Id="rId12" Type="http://schemas.openxmlformats.org/officeDocument/2006/relationships/image" Target="../media/image12.png"/><Relationship Id="rId11" Type="http://schemas.openxmlformats.org/officeDocument/2006/relationships/tags" Target="../tags/tag4.xml"/><Relationship Id="rId10" Type="http://schemas.openxmlformats.org/officeDocument/2006/relationships/hyperlink" Target="pptlink://LinkType=WORDCARD&amp;eventName=ShowWordCard&amp;identify=e3d209aa-ebb9-48fe-b69d-b55e2842458b&amp;phonetic=hu&#236;&amp;resourceRoot=F:/NdCloud/NewWordCards/e3d209aa-ebb9-48fe-b69d-b55e2842458b&amp;content=HighGrade/" TargetMode="Externa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jpeg"/><Relationship Id="rId2" Type="http://schemas.openxmlformats.org/officeDocument/2006/relationships/tags" Target="../tags/tag7.xml"/><Relationship Id="rId1" Type="http://schemas.openxmlformats.org/officeDocument/2006/relationships/hyperlink" Target="pptlink://CommonHyperLink/LinkType=IMAGE_HYPERLINK&amp;needPack=true&amp;filePath=F:/NdCloud/Images/799cec18-90b9-44a7-8a3c-c95e5e9cccb9/&#23815;&#26149;&#27743;&#26202;&#26223;3.png" TargetMode="Externa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3" Type="http://schemas.openxmlformats.org/officeDocument/2006/relationships/image" Target="../media/image16.jpeg"/><Relationship Id="rId2" Type="http://schemas.openxmlformats.org/officeDocument/2006/relationships/tags" Target="../tags/tag8.xml"/><Relationship Id="rId1" Type="http://schemas.openxmlformats.org/officeDocument/2006/relationships/hyperlink" Target="pptlink://CommonHyperLink/LinkType=IMAGE_HYPERLINK&amp;needPack=true&amp;filePath=F:/NdCloud/Images/a87846b5-46f1-4778-883f-0cbc75354508/&#23815;&#26149;&#27743;&#26202;&#26223;4.png" TargetMode="Externa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5300" dirty="0"/>
              <a:t>惠崇春江晚景</a:t>
            </a:r>
            <a:br>
              <a:rPr lang="en-US" altLang="zh-CN" dirty="0"/>
            </a:br>
            <a:r>
              <a:rPr lang="en-US" altLang="zh-CN" dirty="0"/>
              <a:t>                                </a:t>
            </a:r>
            <a:endParaRPr lang="zh-CN" altLang="en-US" dirty="0"/>
          </a:p>
        </p:txBody>
      </p:sp>
      <p:pic>
        <p:nvPicPr>
          <p:cNvPr id="4" name="内容占位符 3" descr="崇春江晚景2_240.png" hidden="1"/>
          <p:cNvPicPr>
            <a:picLocks noGrp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860550" y="1905000"/>
            <a:ext cx="5422900" cy="3048000"/>
          </a:xfrm>
        </p:spPr>
      </p:pic>
      <p:sp>
        <p:nvSpPr>
          <p:cNvPr id="7" name="TextBox 6"/>
          <p:cNvSpPr txBox="1"/>
          <p:nvPr/>
        </p:nvSpPr>
        <p:spPr>
          <a:xfrm>
            <a:off x="0" y="185736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8" name="图片 7" descr="崇春江晚景2_240.png" hidden="1"/>
          <p:cNvPicPr/>
          <p:nvPr/>
        </p:nvPicPr>
        <p:blipFill>
          <a:blip r:embed="rId1"/>
          <a:stretch>
            <a:fillRect/>
          </a:stretch>
        </p:blipFill>
        <p:spPr>
          <a:xfrm>
            <a:off x="1860549" y="1905000"/>
            <a:ext cx="5422900" cy="3048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1714488"/>
            <a:ext cx="91440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11" name="图片 10" descr="崇春江晚景2_240.png" hidden="1"/>
          <p:cNvPicPr/>
          <p:nvPr/>
        </p:nvPicPr>
        <p:blipFill>
          <a:blip r:embed="rId1"/>
          <a:stretch>
            <a:fillRect/>
          </a:stretch>
        </p:blipFill>
        <p:spPr>
          <a:xfrm>
            <a:off x="1860549" y="1905000"/>
            <a:ext cx="5422900" cy="3048000"/>
          </a:xfrm>
          <a:prstGeom prst="rect">
            <a:avLst/>
          </a:prstGeom>
        </p:spPr>
      </p:pic>
      <p:pic>
        <p:nvPicPr>
          <p:cNvPr id="12" name="图片 11" descr="{&quot;LinkType&quot;:&quot;IMAGE_HYPERLINK&quot;,&quot;needPack&quot;:true,&quot;filePath&quot;:&quot;F:\\NdCloud\\Images\\0ebfda6b-6e34-4609-8914-47298ab217e9\\崇春江晚景2.png&quot;}">
            <a:hlinkClick r:id="rId2" tooltip="点击查看大图"/>
          </p:cNvPr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惠崇春江晚景_240.jpg" hidden="1"/>
          <p:cNvPicPr>
            <a:picLocks noGrp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048000" y="1536700"/>
            <a:ext cx="3048000" cy="3784600"/>
          </a:xfrm>
        </p:spPr>
      </p:pic>
      <p:pic>
        <p:nvPicPr>
          <p:cNvPr id="5" name="图片 4" descr="惠崇春江晚景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214290"/>
            <a:ext cx="4643438" cy="642942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000628" y="1571612"/>
            <a:ext cx="38576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/>
              <a:t>   惠崇春江晚景</a:t>
            </a:r>
            <a:endParaRPr lang="en-US" altLang="zh-CN" sz="3600" b="1" dirty="0"/>
          </a:p>
          <a:p>
            <a:r>
              <a:rPr lang="zh-CN" altLang="en-US" sz="3600" b="1" dirty="0"/>
              <a:t>               </a:t>
            </a:r>
            <a:r>
              <a:rPr lang="zh-CN" altLang="en-US" sz="3200" b="1" dirty="0"/>
              <a:t>宋  苏轼</a:t>
            </a:r>
            <a:endParaRPr lang="en-US" altLang="zh-CN" sz="3600" b="1" dirty="0"/>
          </a:p>
          <a:p>
            <a:r>
              <a:rPr lang="zh-CN" altLang="en-US" sz="3600" b="1" dirty="0"/>
              <a:t>竹外</a:t>
            </a:r>
            <a:r>
              <a:rPr lang="en-US" altLang="zh-CN" sz="3600" b="1" dirty="0"/>
              <a:t>/</a:t>
            </a:r>
            <a:r>
              <a:rPr lang="zh-CN" altLang="en-US" sz="3600" b="1" dirty="0"/>
              <a:t>桃花</a:t>
            </a:r>
            <a:r>
              <a:rPr lang="en-US" altLang="zh-CN" sz="3600" b="1" dirty="0"/>
              <a:t>/</a:t>
            </a:r>
            <a:r>
              <a:rPr lang="zh-CN" altLang="en-US" sz="3600" b="1" dirty="0"/>
              <a:t>三两枝，</a:t>
            </a:r>
            <a:endParaRPr lang="en-US" altLang="zh-CN" sz="3600" b="1" dirty="0"/>
          </a:p>
          <a:p>
            <a:r>
              <a:rPr lang="zh-CN" altLang="en-US" sz="3600" b="1" dirty="0"/>
              <a:t>春江</a:t>
            </a:r>
            <a:r>
              <a:rPr lang="en-US" altLang="zh-CN" sz="3600" b="1" dirty="0"/>
              <a:t>/</a:t>
            </a:r>
            <a:r>
              <a:rPr lang="zh-CN" altLang="en-US" sz="3600" b="1" dirty="0"/>
              <a:t>水暖</a:t>
            </a:r>
            <a:r>
              <a:rPr lang="en-US" altLang="zh-CN" sz="3600" b="1" dirty="0"/>
              <a:t>/</a:t>
            </a:r>
            <a:r>
              <a:rPr lang="zh-CN" altLang="en-US" sz="3600" b="1" dirty="0"/>
              <a:t>鸭先知。</a:t>
            </a:r>
            <a:endParaRPr lang="en-US" altLang="zh-CN" sz="3600" b="1" dirty="0"/>
          </a:p>
          <a:p>
            <a:r>
              <a:rPr lang="zh-CN" altLang="en-US" sz="3600" b="1" dirty="0"/>
              <a:t>蒌蒿</a:t>
            </a:r>
            <a:r>
              <a:rPr lang="en-US" altLang="zh-CN" sz="3600" b="1" dirty="0"/>
              <a:t>/</a:t>
            </a:r>
            <a:r>
              <a:rPr lang="zh-CN" altLang="en-US" sz="3600" b="1" dirty="0"/>
              <a:t>满地</a:t>
            </a:r>
            <a:r>
              <a:rPr lang="en-US" altLang="zh-CN" sz="3600" b="1" dirty="0"/>
              <a:t>/</a:t>
            </a:r>
            <a:r>
              <a:rPr lang="zh-CN" altLang="en-US" sz="3600" b="1" dirty="0"/>
              <a:t>芦芽短，</a:t>
            </a:r>
            <a:endParaRPr lang="en-US" altLang="zh-CN" sz="3600" b="1" dirty="0"/>
          </a:p>
          <a:p>
            <a:r>
              <a:rPr lang="zh-CN" altLang="en-US" sz="3600" b="1" dirty="0"/>
              <a:t>正是</a:t>
            </a:r>
            <a:r>
              <a:rPr lang="en-US" altLang="zh-CN" sz="3600" b="1" dirty="0"/>
              <a:t>/</a:t>
            </a:r>
            <a:r>
              <a:rPr lang="zh-CN" altLang="en-US" sz="3600" b="1" dirty="0"/>
              <a:t>河豚</a:t>
            </a:r>
            <a:r>
              <a:rPr lang="en-US" altLang="zh-CN" sz="3600" b="1" dirty="0"/>
              <a:t>/</a:t>
            </a:r>
            <a:r>
              <a:rPr lang="zh-CN" altLang="en-US" sz="3600" b="1" dirty="0"/>
              <a:t>欲上时。</a:t>
            </a:r>
            <a:endParaRPr lang="zh-CN" altLang="en-US" sz="36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苏轼诗_240.jpg" hidden="1"/>
          <p:cNvPicPr>
            <a:picLocks noGrp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758950" y="1905000"/>
            <a:ext cx="5626100" cy="3048000"/>
          </a:xfrm>
        </p:spPr>
      </p:pic>
      <p:pic>
        <p:nvPicPr>
          <p:cNvPr id="5" name="图片 4" descr="苏轼诗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642910" y="0"/>
            <a:ext cx="7581901" cy="410527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8596" y="4572008"/>
            <a:ext cx="7572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        惠崇是北宋名僧，能诗善画。这首诗是苏轼为惠崇的画作</a:t>
            </a:r>
            <a:r>
              <a:rPr lang="en-US" altLang="zh-CN" dirty="0"/>
              <a:t>《</a:t>
            </a:r>
            <a:r>
              <a:rPr lang="zh-CN" altLang="en-US" dirty="0"/>
              <a:t>春江晚景</a:t>
            </a:r>
            <a:r>
              <a:rPr lang="en-US" altLang="zh-CN" dirty="0"/>
              <a:t>》</a:t>
            </a:r>
            <a:r>
              <a:rPr lang="zh-CN" altLang="en-US" dirty="0"/>
              <a:t>所写的题画诗。</a:t>
            </a:r>
            <a:endParaRPr lang="zh-CN" alt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39316" y="646813"/>
            <a:ext cx="61666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写一写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9421" y="1401319"/>
            <a:ext cx="38233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719"/>
          <a:stretch>
            <a:fillRect/>
          </a:stretch>
        </p:blipFill>
        <p:spPr>
          <a:xfrm>
            <a:off x="4217114" y="5473858"/>
            <a:ext cx="5218694" cy="138100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719"/>
          <a:stretch>
            <a:fillRect/>
          </a:stretch>
        </p:blipFill>
        <p:spPr>
          <a:xfrm rot="10800000">
            <a:off x="4085669" y="2698"/>
            <a:ext cx="5218694" cy="1381009"/>
          </a:xfrm>
          <a:prstGeom prst="rect">
            <a:avLst/>
          </a:prstGeom>
        </p:spPr>
      </p:pic>
      <p:pic>
        <p:nvPicPr>
          <p:cNvPr id="9" name="图片占位符 8" descr="loading_nolog_icon.png" hidden="1"/>
          <p:cNvPicPr>
            <a:picLocks noGrp="1"/>
          </p:cNvPicPr>
          <p:nvPr>
            <p:ph type="pic" idx="10"/>
          </p:nvPr>
        </p:nvPicPr>
        <p:blipFill>
          <a:blip r:embed="rId3"/>
          <a:srcRect l="10454" r="10454"/>
          <a:stretch>
            <a:fillRect/>
          </a:stretch>
        </p:blipFill>
        <p:spPr>
          <a:xfrm>
            <a:off x="2921000" y="1778000"/>
            <a:ext cx="3302000" cy="3302000"/>
          </a:xfrm>
        </p:spPr>
      </p:pic>
      <p:pic>
        <p:nvPicPr>
          <p:cNvPr id="11" name="图片 10" descr="loading_nolog_icon.png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2921000" y="1778000"/>
            <a:ext cx="3302000" cy="3302000"/>
          </a:xfrm>
          <a:prstGeom prst="rect">
            <a:avLst/>
          </a:prstGeom>
        </p:spPr>
      </p:pic>
      <p:pic>
        <p:nvPicPr>
          <p:cNvPr id="12" name="图片 11" descr="AF5C0D97.png">
            <a:hlinkClick r:id="rId4" tooltip="生字卡"/>
          </p:cNvPr>
          <p:cNvPicPr/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786050" y="1928802"/>
            <a:ext cx="889000" cy="1016000"/>
          </a:xfrm>
          <a:prstGeom prst="rect">
            <a:avLst/>
          </a:prstGeom>
        </p:spPr>
      </p:pic>
      <p:pic>
        <p:nvPicPr>
          <p:cNvPr id="13" name="图片 12" descr="loading_nolog_icon.png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2921000" y="1778000"/>
            <a:ext cx="3302000" cy="3302000"/>
          </a:xfrm>
          <a:prstGeom prst="rect">
            <a:avLst/>
          </a:prstGeom>
        </p:spPr>
      </p:pic>
      <p:pic>
        <p:nvPicPr>
          <p:cNvPr id="14" name="图片 13" descr="26CC029F.png">
            <a:hlinkClick r:id="rId7" tooltip="生字卡"/>
          </p:cNvPr>
          <p:cNvPicPr/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857488" y="3357562"/>
            <a:ext cx="889000" cy="1016000"/>
          </a:xfrm>
          <a:prstGeom prst="rect">
            <a:avLst/>
          </a:prstGeom>
        </p:spPr>
      </p:pic>
      <p:pic>
        <p:nvPicPr>
          <p:cNvPr id="15" name="图片 14" descr="loading_nolog_icon.png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2921000" y="1778000"/>
            <a:ext cx="3302000" cy="3302000"/>
          </a:xfrm>
          <a:prstGeom prst="rect">
            <a:avLst/>
          </a:prstGeom>
        </p:spPr>
      </p:pic>
      <p:pic>
        <p:nvPicPr>
          <p:cNvPr id="16" name="图片 15" descr="770E38CB.png">
            <a:hlinkClick r:id="rId10" tooltip="生字卡"/>
          </p:cNvPr>
          <p:cNvPicPr/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000100" y="1928802"/>
            <a:ext cx="889000" cy="1016000"/>
          </a:xfrm>
          <a:prstGeom prst="rect">
            <a:avLst/>
          </a:prstGeom>
        </p:spPr>
      </p:pic>
      <p:pic>
        <p:nvPicPr>
          <p:cNvPr id="17" name="图片 16" descr="loading_nolog_icon.png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2921000" y="1778000"/>
            <a:ext cx="3302000" cy="3302000"/>
          </a:xfrm>
          <a:prstGeom prst="rect">
            <a:avLst/>
          </a:prstGeom>
        </p:spPr>
      </p:pic>
      <p:pic>
        <p:nvPicPr>
          <p:cNvPr id="18" name="图片 17" descr="57FD4138.png">
            <a:hlinkClick r:id="rId13" tooltip="生字卡"/>
          </p:cNvPr>
          <p:cNvPicPr/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4643438" y="1928802"/>
            <a:ext cx="889000" cy="1016000"/>
          </a:xfrm>
          <a:prstGeom prst="rect">
            <a:avLst/>
          </a:prstGeom>
        </p:spPr>
      </p:pic>
      <p:pic>
        <p:nvPicPr>
          <p:cNvPr id="19" name="图片 18" descr="loading_nolog_icon.png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2921000" y="1778000"/>
            <a:ext cx="3302000" cy="3302000"/>
          </a:xfrm>
          <a:prstGeom prst="rect">
            <a:avLst/>
          </a:prstGeom>
        </p:spPr>
      </p:pic>
      <p:pic>
        <p:nvPicPr>
          <p:cNvPr id="20" name="图片 19" descr="81F7B884.png">
            <a:hlinkClick r:id="rId16" tooltip="生字卡"/>
          </p:cNvPr>
          <p:cNvPicPr/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071538" y="3357562"/>
            <a:ext cx="889000" cy="1016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971676"/>
          </a:xfrm>
        </p:spPr>
        <p:txBody>
          <a:bodyPr/>
          <a:lstStyle/>
          <a:p>
            <a:pPr>
              <a:buNone/>
            </a:pPr>
            <a:r>
              <a:rPr lang="zh-CN" altLang="en-US" dirty="0"/>
              <a:t>蒌蒿</a:t>
            </a:r>
            <a:r>
              <a:rPr lang="en-US" altLang="zh-CN" dirty="0"/>
              <a:t>:</a:t>
            </a:r>
            <a:r>
              <a:rPr lang="zh-CN" altLang="en-US" dirty="0"/>
              <a:t>一种生长在洼地的多年生草本植物。</a:t>
            </a:r>
            <a:endParaRPr lang="en-US" altLang="zh-CN" dirty="0"/>
          </a:p>
          <a:p>
            <a:pPr>
              <a:buNone/>
            </a:pPr>
            <a:r>
              <a:rPr lang="zh-CN" altLang="en-US" dirty="0"/>
              <a:t>芦芽</a:t>
            </a:r>
            <a:r>
              <a:rPr lang="en-US" altLang="zh-CN" dirty="0"/>
              <a:t>:</a:t>
            </a:r>
            <a:r>
              <a:rPr lang="zh-CN" altLang="en-US" dirty="0"/>
              <a:t>芦苇 的嫩芽。</a:t>
            </a:r>
            <a:endParaRPr lang="en-US" altLang="zh-CN" dirty="0"/>
          </a:p>
          <a:p>
            <a:pPr>
              <a:buNone/>
            </a:pPr>
            <a:r>
              <a:rPr lang="zh-CN" altLang="en-US" dirty="0"/>
              <a:t>河豚</a:t>
            </a:r>
            <a:r>
              <a:rPr lang="en-US" altLang="zh-CN" dirty="0"/>
              <a:t>:</a:t>
            </a:r>
            <a:r>
              <a:rPr lang="zh-CN" altLang="en-US" dirty="0"/>
              <a:t>一种肉味鲜美的鱼，有毒性。</a:t>
            </a:r>
            <a:endParaRPr lang="en-US" altLang="zh-CN" dirty="0"/>
          </a:p>
          <a:p>
            <a:pPr>
              <a:buNone/>
            </a:pP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42910" y="714356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借助注释理解诗意</a:t>
            </a:r>
            <a:endParaRPr lang="zh-CN" altLang="en-US" dirty="0"/>
          </a:p>
        </p:txBody>
      </p:sp>
      <p:pic>
        <p:nvPicPr>
          <p:cNvPr id="5" name="图片 4" descr="{&quot;LinkType&quot;:&quot;IMAGE_HYPERLINK&quot;,&quot;needPack&quot;:true,&quot;filePath&quot;:&quot;F:\\NdCloud\\Images\\799cec18-90b9-44a7-8a3c-c95e5e9cccb9\\崇春江晚景3.png&quot;}">
            <a:hlinkClick r:id="rId1" tooltip="点击查看大图"/>
          </p:cNvPr>
          <p:cNvPicPr/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0" y="3643314"/>
            <a:ext cx="9144000" cy="3214686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{&quot;LinkType&quot;:&quot;IMAGE_HYPERLINK&quot;,&quot;needPack&quot;:true,&quot;filePath&quot;:&quot;F:\\NdCloud\\Images\\a87846b5-46f1-4778-883f-0cbc75354508\\崇春江晚景4.png&quot;}">
            <a:hlinkClick r:id="rId1" tooltip="点击查看大图"/>
          </p:cNvPr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214291"/>
            <a:ext cx="8258204" cy="342902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zh-CN" altLang="en-US" sz="2800" b="1" dirty="0"/>
              <a:t>惠崇春江晚景</a:t>
            </a:r>
            <a:endParaRPr lang="en-US" altLang="zh-CN" sz="2800" b="1" dirty="0"/>
          </a:p>
          <a:p>
            <a:pPr algn="ctr">
              <a:buNone/>
            </a:pPr>
            <a:r>
              <a:rPr lang="zh-CN" altLang="en-US" sz="2800" b="1" dirty="0"/>
              <a:t>宋  苏轼</a:t>
            </a:r>
            <a:endParaRPr lang="en-US" altLang="zh-CN" sz="2800" b="1" dirty="0"/>
          </a:p>
          <a:p>
            <a:pPr algn="ctr">
              <a:buNone/>
            </a:pPr>
            <a:r>
              <a:rPr lang="zh-CN" altLang="en-US" sz="2800" b="1" dirty="0"/>
              <a:t>竹外桃花三两枝，</a:t>
            </a:r>
            <a:endParaRPr lang="en-US" altLang="zh-CN" sz="2800" b="1" dirty="0"/>
          </a:p>
          <a:p>
            <a:pPr algn="ctr">
              <a:buNone/>
            </a:pPr>
            <a:r>
              <a:rPr lang="zh-CN" altLang="en-US" sz="2800" b="1" dirty="0"/>
              <a:t>春江水暖鸭先知。</a:t>
            </a:r>
            <a:endParaRPr lang="en-US" altLang="zh-CN" sz="2800" b="1" dirty="0"/>
          </a:p>
          <a:p>
            <a:pPr algn="ctr">
              <a:buNone/>
            </a:pPr>
            <a:r>
              <a:rPr lang="zh-CN" altLang="en-US" sz="2800" b="1" dirty="0"/>
              <a:t>蒌蒿满地芦芽短，</a:t>
            </a:r>
            <a:endParaRPr lang="en-US" altLang="zh-CN" sz="2800" b="1" dirty="0"/>
          </a:p>
          <a:p>
            <a:pPr algn="ctr">
              <a:buNone/>
            </a:pPr>
            <a:r>
              <a:rPr lang="zh-CN" altLang="en-US" sz="2800" b="1" dirty="0"/>
              <a:t>正是河豚欲上时。</a:t>
            </a:r>
            <a:endParaRPr lang="en-US" altLang="zh-CN" sz="2800" b="1" dirty="0"/>
          </a:p>
          <a:p>
            <a:pPr>
              <a:buNone/>
            </a:pPr>
            <a:r>
              <a:rPr lang="zh-CN" altLang="en-US" sz="2600" dirty="0"/>
              <a:t>            </a:t>
            </a:r>
            <a:endParaRPr lang="en-US" altLang="zh-CN" sz="2600" dirty="0"/>
          </a:p>
        </p:txBody>
      </p:sp>
      <p:pic>
        <p:nvPicPr>
          <p:cNvPr id="5" name="图片 4" descr="崇春江晚景4_240.png" hidden="1"/>
          <p:cNvPicPr/>
          <p:nvPr/>
        </p:nvPicPr>
        <p:blipFill>
          <a:blip r:embed="rId4"/>
          <a:stretch>
            <a:fillRect/>
          </a:stretch>
        </p:blipFill>
        <p:spPr>
          <a:xfrm>
            <a:off x="1860549" y="1905000"/>
            <a:ext cx="5422900" cy="304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214414" y="5357826"/>
            <a:ext cx="678661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dirty="0"/>
              <a:t>理解诗意</a:t>
            </a:r>
            <a:r>
              <a:rPr lang="en-US" altLang="zh-CN" dirty="0"/>
              <a:t>:</a:t>
            </a:r>
            <a:endParaRPr lang="en-US" altLang="zh-CN" dirty="0"/>
          </a:p>
          <a:p>
            <a:pPr>
              <a:buNone/>
            </a:pPr>
            <a:r>
              <a:rPr lang="en-US" altLang="zh-CN" dirty="0"/>
              <a:t>            </a:t>
            </a:r>
            <a:r>
              <a:rPr lang="zh-CN" altLang="en-US" dirty="0"/>
              <a:t> 竹林外两三枝桃花初放，鸭子在水中游戏</a:t>
            </a:r>
            <a:r>
              <a:rPr lang="en-US" altLang="zh-CN" dirty="0"/>
              <a:t>,</a:t>
            </a:r>
            <a:r>
              <a:rPr lang="zh-CN" altLang="en-US" dirty="0"/>
              <a:t>它们最先察觉到初春江水的回暖。河滩上已经满是蒌蒿。芦苇也开始抽芽，这些可是烹调河豚的好佐料，而河豚此时正要逆流而上，从大海回游到江河里。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pic>
        <p:nvPicPr>
          <p:cNvPr id="3074" name="Picture 2" descr="C:\Documents and Settings\Administrator\桌面\图片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" y="0"/>
            <a:ext cx="91424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3465390" y="2659184"/>
            <a:ext cx="5824110" cy="598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600" dirty="0">
                <a:solidFill>
                  <a:srgbClr val="28282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600" dirty="0">
                <a:solidFill>
                  <a:srgbClr val="28282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这首诗描写的是    季</a:t>
            </a:r>
            <a:endParaRPr lang="zh-CN" altLang="en-US" sz="2600" dirty="0">
              <a:solidFill>
                <a:srgbClr val="28282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00496" y="3786190"/>
            <a:ext cx="4395909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600" dirty="0">
                <a:solidFill>
                  <a:srgbClr val="28282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600" dirty="0">
                <a:solidFill>
                  <a:srgbClr val="28282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这首诗描写的景物有</a:t>
            </a:r>
            <a:endParaRPr lang="en-US" altLang="zh-CN" sz="2600" dirty="0">
              <a:solidFill>
                <a:srgbClr val="28282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600" dirty="0">
              <a:solidFill>
                <a:srgbClr val="28282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600" dirty="0">
              <a:solidFill>
                <a:srgbClr val="28282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48" y="223406"/>
            <a:ext cx="2355853" cy="1362469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51508" y="553774"/>
            <a:ext cx="15630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 defTabSz="71310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pc="3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我来填一填</a:t>
            </a:r>
            <a:endParaRPr lang="zh-CN" altLang="en-US" b="1" spc="3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15074" y="2786058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   春</a:t>
            </a:r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7500958" y="4000504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竹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143372" y="4714884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桃花</a:t>
            </a:r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5000628" y="464344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江水</a:t>
            </a:r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6072198" y="4714884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鸭</a:t>
            </a:r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4429124" y="5357826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蒌蒿</a:t>
            </a:r>
            <a:endParaRPr lang="zh-CN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5572132" y="5357826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芦芽</a:t>
            </a:r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7000892" y="535782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河豚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9" grpId="0"/>
      <p:bldP spid="20" grpId="0"/>
      <p:bldP spid="22" grpId="0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14"/>
            <a:ext cx="9144000" cy="68519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813" y="465483"/>
            <a:ext cx="3238500" cy="1362469"/>
          </a:xfrm>
          <a:prstGeom prst="rect">
            <a:avLst/>
          </a:prstGeom>
        </p:spPr>
      </p:pic>
      <p:sp>
        <p:nvSpPr>
          <p:cNvPr id="23" name="文本框 13"/>
          <p:cNvSpPr txBox="1"/>
          <p:nvPr/>
        </p:nvSpPr>
        <p:spPr>
          <a:xfrm>
            <a:off x="3677202" y="750132"/>
            <a:ext cx="110799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dist" defTabSz="71310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主旨</a:t>
            </a:r>
            <a:endParaRPr lang="zh-CN" altLang="en-US" sz="36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1538" y="2071678"/>
            <a:ext cx="75009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       《 </a:t>
            </a:r>
            <a:r>
              <a:rPr lang="zh-CN" altLang="en-US" dirty="0"/>
              <a:t>惠崇春江晚景</a:t>
            </a:r>
            <a:r>
              <a:rPr lang="en-US" altLang="zh-CN" dirty="0"/>
              <a:t>》</a:t>
            </a:r>
            <a:r>
              <a:rPr lang="zh-CN" altLang="en-US" dirty="0"/>
              <a:t>通过对竹外的几枝桃花、戏水的鸭子、满地的蒌蒿和短短的芦芽的描写，展现早春时节春江的景色，抒发了对早春的喜爱之情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39316" y="646813"/>
            <a:ext cx="61666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9421" y="1401319"/>
            <a:ext cx="720441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惠崇春江晚景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竹子、桃花、江水、蒌蒿、芦芽、鸭子、河豚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喜爱春天、赞美春光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719"/>
          <a:stretch>
            <a:fillRect/>
          </a:stretch>
        </p:blipFill>
        <p:spPr>
          <a:xfrm>
            <a:off x="4217114" y="5473858"/>
            <a:ext cx="5218694" cy="138100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719"/>
          <a:stretch>
            <a:fillRect/>
          </a:stretch>
        </p:blipFill>
        <p:spPr>
          <a:xfrm rot="10800000">
            <a:off x="4085669" y="2698"/>
            <a:ext cx="5218694" cy="138100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IMAGE_HYPERLINK" val="IMAGE_HYPERLINK"/>
  <p:tag name="COMMONHYPERLINK" val="CommonHyperLink"/>
</p:tagLst>
</file>

<file path=ppt/tags/tag2.xml><?xml version="1.0" encoding="utf-8"?>
<p:tagLst xmlns:p="http://schemas.openxmlformats.org/presentationml/2006/main">
  <p:tag name="[WORDCARD]" val="[WORDCARD]"/>
  <p:tag name="WORDCARD" val="WORDCARD"/>
</p:tagLst>
</file>

<file path=ppt/tags/tag3.xml><?xml version="1.0" encoding="utf-8"?>
<p:tagLst xmlns:p="http://schemas.openxmlformats.org/presentationml/2006/main">
  <p:tag name="[WORDCARD]" val="[WORDCARD]"/>
  <p:tag name="WORDCARD" val="WORDCARD"/>
</p:tagLst>
</file>

<file path=ppt/tags/tag4.xml><?xml version="1.0" encoding="utf-8"?>
<p:tagLst xmlns:p="http://schemas.openxmlformats.org/presentationml/2006/main">
  <p:tag name="[WORDCARD]" val="[WORDCARD]"/>
  <p:tag name="WORDCARD" val="WORDCARD"/>
</p:tagLst>
</file>

<file path=ppt/tags/tag5.xml><?xml version="1.0" encoding="utf-8"?>
<p:tagLst xmlns:p="http://schemas.openxmlformats.org/presentationml/2006/main">
  <p:tag name="[WORDCARD]" val="[WORDCARD]"/>
  <p:tag name="WORDCARD" val="WORDCARD"/>
</p:tagLst>
</file>

<file path=ppt/tags/tag6.xml><?xml version="1.0" encoding="utf-8"?>
<p:tagLst xmlns:p="http://schemas.openxmlformats.org/presentationml/2006/main">
  <p:tag name="[WORDCARD]" val="[WORDCARD]"/>
  <p:tag name="WORDCARD" val="WORDCARD"/>
</p:tagLst>
</file>

<file path=ppt/tags/tag7.xml><?xml version="1.0" encoding="utf-8"?>
<p:tagLst xmlns:p="http://schemas.openxmlformats.org/presentationml/2006/main">
  <p:tag name="IMAGE_HYPERLINK" val="IMAGE_HYPERLINK"/>
  <p:tag name="COMMONHYPERLINK" val="CommonHyperLink"/>
</p:tagLst>
</file>

<file path=ppt/tags/tag8.xml><?xml version="1.0" encoding="utf-8"?>
<p:tagLst xmlns:p="http://schemas.openxmlformats.org/presentationml/2006/main">
  <p:tag name="IMAGE_HYPERLINK" val="IMAGE_HYPERLINK"/>
  <p:tag name="COMMONHYPERLINK" val="CommonHyperLink"/>
</p:tagLst>
</file>

<file path=ppt/tags/tag9.xml><?xml version="1.0" encoding="utf-8"?>
<p:tagLst xmlns:p="http://schemas.openxmlformats.org/presentationml/2006/main">
  <p:tag name="[3D]" val="[3D]"/>
  <p:tag name="[WORDCARD]" val="[WORDCARD]"/>
  <p:tag name="IMAGE_HYPERLINK" val="IMAGE_HYPERLINK"/>
</p:tagLst>
</file>

<file path=ppt/theme/theme1.xml><?xml version="1.0" encoding="utf-8"?>
<a:theme xmlns:a="http://schemas.openxmlformats.org/drawingml/2006/main" name="语文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532</Words>
  <Application>WPS 演示</Application>
  <PresentationFormat>全屏显示(4:3)</PresentationFormat>
  <Paragraphs>87</Paragraphs>
  <Slides>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楷体</vt:lpstr>
      <vt:lpstr>Calibri Light</vt:lpstr>
      <vt:lpstr>Calibri</vt:lpstr>
      <vt:lpstr>微软雅黑</vt:lpstr>
      <vt:lpstr>Arial Unicode MS</vt:lpstr>
      <vt:lpstr>语文</vt:lpstr>
      <vt:lpstr>惠崇春江晚景                              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惠崇春江晚景                                      广西玉林市容县十里镇琼新小学     覃淼容</dc:title>
  <dc:creator/>
  <cp:lastModifiedBy>qwe</cp:lastModifiedBy>
  <cp:revision>19</cp:revision>
  <dcterms:created xsi:type="dcterms:W3CDTF">2020-05-27T00:54:00Z</dcterms:created>
  <dcterms:modified xsi:type="dcterms:W3CDTF">2021-09-05T11:52:57Z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