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5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258E6-5A72-4846-A6A4-15F56F7FE1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FCC2B-18DD-40FF-9F5D-16DFBFE1ACB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5F51-C2E5-4412-BC66-192C75CE1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A154-5ADE-48DE-8E5C-821216EFF6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5F51-C2E5-4412-BC66-192C75CE1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A154-5ADE-48DE-8E5C-821216EFF6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5F51-C2E5-4412-BC66-192C75CE1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A154-5ADE-48DE-8E5C-821216EFF6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13450455">
            <a:off x="8278708" y="5341988"/>
            <a:ext cx="496115" cy="1681192"/>
            <a:chOff x="11762339" y="3746221"/>
            <a:chExt cx="406107" cy="1155987"/>
          </a:xfrm>
        </p:grpSpPr>
        <p:sp>
          <p:nvSpPr>
            <p:cNvPr id="3" name="Freeform 16"/>
            <p:cNvSpPr/>
            <p:nvPr userDrawn="1"/>
          </p:nvSpPr>
          <p:spPr bwMode="auto">
            <a:xfrm flipV="1">
              <a:off x="11767353" y="3746221"/>
              <a:ext cx="396080" cy="564858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00"/>
            </a:p>
          </p:txBody>
        </p:sp>
        <p:sp>
          <p:nvSpPr>
            <p:cNvPr id="4" name="Freeform 30"/>
            <p:cNvSpPr/>
            <p:nvPr userDrawn="1"/>
          </p:nvSpPr>
          <p:spPr bwMode="auto">
            <a:xfrm rot="15296182">
              <a:off x="11830602" y="4196908"/>
              <a:ext cx="275725" cy="329602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00"/>
            </a:p>
          </p:txBody>
        </p:sp>
        <p:sp>
          <p:nvSpPr>
            <p:cNvPr id="5" name="Freeform 12"/>
            <p:cNvSpPr/>
            <p:nvPr userDrawn="1"/>
          </p:nvSpPr>
          <p:spPr bwMode="auto">
            <a:xfrm rot="7160246">
              <a:off x="11692179" y="4425941"/>
              <a:ext cx="546427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00"/>
            </a:p>
          </p:txBody>
        </p:sp>
      </p:grpSp>
      <p:grpSp>
        <p:nvGrpSpPr>
          <p:cNvPr id="6" name="组合 5"/>
          <p:cNvGrpSpPr/>
          <p:nvPr/>
        </p:nvGrpSpPr>
        <p:grpSpPr>
          <a:xfrm rot="2731254">
            <a:off x="296890" y="38826"/>
            <a:ext cx="566183" cy="1208734"/>
            <a:chOff x="4454660" y="3810474"/>
            <a:chExt cx="406107" cy="1155987"/>
          </a:xfrm>
        </p:grpSpPr>
        <p:sp>
          <p:nvSpPr>
            <p:cNvPr id="7" name="Freeform 16"/>
            <p:cNvSpPr/>
            <p:nvPr userDrawn="1"/>
          </p:nvSpPr>
          <p:spPr bwMode="auto">
            <a:xfrm flipV="1">
              <a:off x="4459674" y="3810474"/>
              <a:ext cx="396080" cy="564858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00"/>
            </a:p>
          </p:txBody>
        </p:sp>
        <p:sp>
          <p:nvSpPr>
            <p:cNvPr id="8" name="Freeform 30"/>
            <p:cNvSpPr/>
            <p:nvPr userDrawn="1"/>
          </p:nvSpPr>
          <p:spPr bwMode="auto">
            <a:xfrm rot="15296182">
              <a:off x="4522923" y="4261161"/>
              <a:ext cx="275725" cy="329602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00"/>
            </a:p>
          </p:txBody>
        </p:sp>
        <p:sp>
          <p:nvSpPr>
            <p:cNvPr id="9" name="Freeform 12"/>
            <p:cNvSpPr/>
            <p:nvPr userDrawn="1"/>
          </p:nvSpPr>
          <p:spPr bwMode="auto">
            <a:xfrm rot="7160246">
              <a:off x="4384500" y="4490194"/>
              <a:ext cx="546427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00"/>
            </a:p>
          </p:txBody>
        </p:sp>
      </p:grpSp>
      <p:grpSp>
        <p:nvGrpSpPr>
          <p:cNvPr id="10" name="组合 9"/>
          <p:cNvGrpSpPr/>
          <p:nvPr/>
        </p:nvGrpSpPr>
        <p:grpSpPr>
          <a:xfrm rot="23880000" flipV="1">
            <a:off x="122842" y="1301"/>
            <a:ext cx="159482" cy="605292"/>
            <a:chOff x="4454660" y="3810474"/>
            <a:chExt cx="406107" cy="1155987"/>
          </a:xfrm>
        </p:grpSpPr>
        <p:sp>
          <p:nvSpPr>
            <p:cNvPr id="11" name="Freeform 16"/>
            <p:cNvSpPr/>
            <p:nvPr userDrawn="1"/>
          </p:nvSpPr>
          <p:spPr bwMode="auto">
            <a:xfrm flipV="1">
              <a:off x="4459674" y="3810474"/>
              <a:ext cx="396080" cy="564858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00"/>
            </a:p>
          </p:txBody>
        </p:sp>
        <p:sp>
          <p:nvSpPr>
            <p:cNvPr id="12" name="Freeform 30"/>
            <p:cNvSpPr/>
            <p:nvPr userDrawn="1"/>
          </p:nvSpPr>
          <p:spPr bwMode="auto">
            <a:xfrm rot="15296182">
              <a:off x="4522923" y="4261161"/>
              <a:ext cx="275725" cy="329602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00"/>
            </a:p>
          </p:txBody>
        </p:sp>
        <p:sp>
          <p:nvSpPr>
            <p:cNvPr id="13" name="Freeform 12"/>
            <p:cNvSpPr/>
            <p:nvPr userDrawn="1"/>
          </p:nvSpPr>
          <p:spPr bwMode="auto">
            <a:xfrm rot="7160246">
              <a:off x="4384500" y="4490194"/>
              <a:ext cx="546427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00"/>
            </a:p>
          </p:txBody>
        </p:sp>
      </p:grpSp>
      <p:grpSp>
        <p:nvGrpSpPr>
          <p:cNvPr id="14" name="组合 13"/>
          <p:cNvGrpSpPr/>
          <p:nvPr/>
        </p:nvGrpSpPr>
        <p:grpSpPr>
          <a:xfrm rot="23880000" flipV="1">
            <a:off x="8799297" y="6251410"/>
            <a:ext cx="159482" cy="605292"/>
            <a:chOff x="4454660" y="3810474"/>
            <a:chExt cx="406107" cy="1155987"/>
          </a:xfrm>
        </p:grpSpPr>
        <p:sp>
          <p:nvSpPr>
            <p:cNvPr id="15" name="Freeform 16"/>
            <p:cNvSpPr/>
            <p:nvPr userDrawn="1"/>
          </p:nvSpPr>
          <p:spPr bwMode="auto">
            <a:xfrm flipV="1">
              <a:off x="4459674" y="3810474"/>
              <a:ext cx="396080" cy="564858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00"/>
            </a:p>
          </p:txBody>
        </p:sp>
        <p:sp>
          <p:nvSpPr>
            <p:cNvPr id="16" name="Freeform 30"/>
            <p:cNvSpPr/>
            <p:nvPr userDrawn="1"/>
          </p:nvSpPr>
          <p:spPr bwMode="auto">
            <a:xfrm rot="15296182">
              <a:off x="4522923" y="4261161"/>
              <a:ext cx="275725" cy="329602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00"/>
            </a:p>
          </p:txBody>
        </p:sp>
        <p:sp>
          <p:nvSpPr>
            <p:cNvPr id="17" name="Freeform 12"/>
            <p:cNvSpPr/>
            <p:nvPr userDrawn="1"/>
          </p:nvSpPr>
          <p:spPr bwMode="auto">
            <a:xfrm rot="7160246">
              <a:off x="4384500" y="4490194"/>
              <a:ext cx="546427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5F51-C2E5-4412-BC66-192C75CE1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A154-5ADE-48DE-8E5C-821216EFF6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5F51-C2E5-4412-BC66-192C75CE1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A154-5ADE-48DE-8E5C-821216EFF6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5F51-C2E5-4412-BC66-192C75CE1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A154-5ADE-48DE-8E5C-821216EFF6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5F51-C2E5-4412-BC66-192C75CE1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A154-5ADE-48DE-8E5C-821216EFF6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5F51-C2E5-4412-BC66-192C75CE1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A154-5ADE-48DE-8E5C-821216EFF6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5F51-C2E5-4412-BC66-192C75CE1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A154-5ADE-48DE-8E5C-821216EFF6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5F51-C2E5-4412-BC66-192C75CE1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A154-5ADE-48DE-8E5C-821216EFF6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5F51-C2E5-4412-BC66-192C75CE1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A154-5ADE-48DE-8E5C-821216EFF6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65F51-C2E5-4412-BC66-192C75CE12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AA154-5ADE-48DE-8E5C-821216EFF6F2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Grp="1"/>
          </p:cNvSpPr>
          <p:nvPr>
            <p:ph type="ctrTitle"/>
          </p:nvPr>
        </p:nvSpPr>
        <p:spPr>
          <a:xfrm>
            <a:off x="685800" y="2480718"/>
            <a:ext cx="7772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+mn-ea"/>
              </a:rPr>
              <a:t>三衢道中</a:t>
            </a:r>
            <a:endParaRPr lang="zh-CN" altLang="en-US" b="1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6"/>
          <p:cNvSpPr txBox="1">
            <a:spLocks noChangeArrowheads="1"/>
          </p:cNvSpPr>
          <p:nvPr/>
        </p:nvSpPr>
        <p:spPr bwMode="auto">
          <a:xfrm>
            <a:off x="744153" y="1941950"/>
            <a:ext cx="3399219" cy="1189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绿阴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不减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来时路，添得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黄鹂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四五声。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66496" y="2071371"/>
            <a:ext cx="405130" cy="37782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文本框 6"/>
          <p:cNvSpPr txBox="1">
            <a:spLocks noChangeArrowheads="1"/>
          </p:cNvSpPr>
          <p:nvPr/>
        </p:nvSpPr>
        <p:spPr bwMode="auto">
          <a:xfrm>
            <a:off x="2098020" y="1238885"/>
            <a:ext cx="691783" cy="45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树荫。</a:t>
            </a:r>
            <a:endParaRPr lang="zh-CN" altLang="en-US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6" name="云形标注 25"/>
          <p:cNvSpPr/>
          <p:nvPr/>
        </p:nvSpPr>
        <p:spPr>
          <a:xfrm>
            <a:off x="1743686" y="987423"/>
            <a:ext cx="1500198" cy="1026114"/>
          </a:xfrm>
          <a:prstGeom prst="cloudCallout">
            <a:avLst>
              <a:gd name="adj1" fmla="val -73405"/>
              <a:gd name="adj2" fmla="val 50437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881246" y="1757046"/>
            <a:ext cx="3636010" cy="1385379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游山归来的路，绿阴那美好的景象仍然不减登山时的浓郁。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2" name="线形标注 1 31"/>
          <p:cNvSpPr/>
          <p:nvPr/>
        </p:nvSpPr>
        <p:spPr>
          <a:xfrm>
            <a:off x="553086" y="3830955"/>
            <a:ext cx="3881755" cy="1428750"/>
          </a:xfrm>
          <a:prstGeom prst="borderCallout1">
            <a:avLst>
              <a:gd name="adj1" fmla="val 18750"/>
              <a:gd name="adj2" fmla="val -510"/>
              <a:gd name="adj3" fmla="val 19489"/>
              <a:gd name="adj4" fmla="val -793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写黄莺声，路边绿林中又增添了几声悦耳的黄莺的鸣叫声，为三衢山道中增添了无穷的生机和意趣。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下箭头 1"/>
          <p:cNvSpPr/>
          <p:nvPr/>
        </p:nvSpPr>
        <p:spPr>
          <a:xfrm>
            <a:off x="2052955" y="3140710"/>
            <a:ext cx="360045" cy="575945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右箭头 2"/>
          <p:cNvSpPr/>
          <p:nvPr/>
        </p:nvSpPr>
        <p:spPr>
          <a:xfrm>
            <a:off x="3996055" y="2132965"/>
            <a:ext cx="575945" cy="28829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755650" y="2493010"/>
            <a:ext cx="295211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88035" y="3050540"/>
            <a:ext cx="2952115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 l="18412"/>
          <a:stretch>
            <a:fillRect/>
          </a:stretch>
        </p:blipFill>
        <p:spPr>
          <a:xfrm>
            <a:off x="5364480" y="3317240"/>
            <a:ext cx="2668905" cy="2455545"/>
          </a:xfrm>
          <a:prstGeom prst="roundRect">
            <a:avLst/>
          </a:prstGeom>
          <a:effectLst>
            <a:softEdge rad="2159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bldLvl="0" animBg="1"/>
      <p:bldP spid="28" grpId="0" bldLvl="0" animBg="1"/>
      <p:bldP spid="32" grpId="0" bldLvl="0" animBg="1"/>
      <p:bldP spid="2" grpId="0" bldLvl="0" animBg="1"/>
      <p:bldP spid="3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2"/>
          <p:cNvSpPr txBox="1"/>
          <p:nvPr/>
        </p:nvSpPr>
        <p:spPr>
          <a:xfrm>
            <a:off x="683568" y="1908252"/>
            <a:ext cx="6925151" cy="307007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绿阴不减来时路，</a:t>
            </a:r>
            <a:endParaRPr lang="zh-CN" altLang="en-US" sz="3600" b="1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添得黄鹂四五声。 </a:t>
            </a:r>
            <a:endParaRPr lang="en-US" altLang="zh-CN" sz="3600" b="1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1350" b="1" dirty="0">
              <a:solidFill>
                <a:srgbClr val="FF99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7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7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山路</a:t>
            </a:r>
            <a:r>
              <a:rPr lang="zh-CN" altLang="en-US" sz="27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上苍翠的树，与来的时候一样浓密，深林丛中传来几声黄鹂的欢鸣声，比来时更增添了些幽趣。</a:t>
            </a:r>
            <a:endParaRPr lang="zh-CN" altLang="en-US" sz="27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5" name="图片 4" descr="黄鹂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42748" y="911067"/>
            <a:ext cx="2205514" cy="253222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2"/>
          <p:cNvSpPr txBox="1"/>
          <p:nvPr/>
        </p:nvSpPr>
        <p:spPr>
          <a:xfrm>
            <a:off x="1485900" y="1543051"/>
            <a:ext cx="6343650" cy="5078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zh-CN" altLang="en-US" sz="1350" dirty="0">
              <a:latin typeface="Arial" panose="020B0604020202020204" pitchFamily="34" charset="0"/>
            </a:endParaRPr>
          </a:p>
          <a:p>
            <a:endParaRPr lang="zh-CN" altLang="en-US" sz="1350" dirty="0">
              <a:latin typeface="Arial" panose="020B0604020202020204" pitchFamily="34" charset="0"/>
            </a:endParaRPr>
          </a:p>
        </p:txBody>
      </p:sp>
      <p:sp>
        <p:nvSpPr>
          <p:cNvPr id="8195" name="TextBox 3"/>
          <p:cNvSpPr txBox="1"/>
          <p:nvPr/>
        </p:nvSpPr>
        <p:spPr>
          <a:xfrm>
            <a:off x="4742974" y="1243489"/>
            <a:ext cx="2972276" cy="415498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梅子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黄透了的时候，天天都是晴和的好天气，乘小舟沿着小溪而行，走到了小溪的尽头，再改走山路继续前行。山路上苍翠的树，与来的时候一样浓密，深林丛中传来几声黄鹂的欢鸣声，比来时更增添了些幽趣。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196" name="图片 4" descr="山间小溪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7622" y="857250"/>
            <a:ext cx="4416743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8" name="同侧圆角矩形 1"/>
          <p:cNvSpPr/>
          <p:nvPr/>
        </p:nvSpPr>
        <p:spPr>
          <a:xfrm>
            <a:off x="185738" y="1035368"/>
            <a:ext cx="2417445" cy="642461"/>
          </a:xfrm>
          <a:custGeom>
            <a:avLst/>
            <a:gdLst>
              <a:gd name="txL" fmla="*/ 0 w 2000250"/>
              <a:gd name="txT" fmla="*/ 0 h 517525"/>
              <a:gd name="txR" fmla="*/ 2000250 w 2000250"/>
              <a:gd name="txB" fmla="*/ 517525 h 517525"/>
            </a:gdLst>
            <a:ahLst/>
            <a:cxnLst>
              <a:cxn ang="0">
                <a:pos x="86256" y="0"/>
              </a:cxn>
              <a:cxn ang="0">
                <a:pos x="1913994" y="0"/>
              </a:cxn>
              <a:cxn ang="0">
                <a:pos x="2000250" y="86256"/>
              </a:cxn>
              <a:cxn ang="0">
                <a:pos x="2000250" y="517525"/>
              </a:cxn>
              <a:cxn ang="0">
                <a:pos x="2000250" y="517525"/>
              </a:cxn>
              <a:cxn ang="0">
                <a:pos x="0" y="517525"/>
              </a:cxn>
              <a:cxn ang="0">
                <a:pos x="0" y="517525"/>
              </a:cxn>
              <a:cxn ang="0">
                <a:pos x="0" y="86256"/>
              </a:cxn>
              <a:cxn ang="0">
                <a:pos x="86256" y="0"/>
              </a:cxn>
            </a:cxnLst>
            <a:rect l="txL" t="txT" r="txR" b="txB"/>
            <a:pathLst>
              <a:path w="2000250" h="517525">
                <a:moveTo>
                  <a:pt x="86256" y="0"/>
                </a:moveTo>
                <a:lnTo>
                  <a:pt x="1913994" y="0"/>
                </a:lnTo>
                <a:cubicBezTo>
                  <a:pt x="1961632" y="0"/>
                  <a:pt x="2000250" y="38618"/>
                  <a:pt x="2000250" y="86256"/>
                </a:cubicBezTo>
                <a:lnTo>
                  <a:pt x="2000250" y="517525"/>
                </a:lnTo>
                <a:lnTo>
                  <a:pt x="2000250" y="517525"/>
                </a:lnTo>
                <a:lnTo>
                  <a:pt x="0" y="517525"/>
                </a:lnTo>
                <a:lnTo>
                  <a:pt x="0" y="517525"/>
                </a:lnTo>
                <a:lnTo>
                  <a:pt x="0" y="86256"/>
                </a:lnTo>
                <a:cubicBezTo>
                  <a:pt x="0" y="38618"/>
                  <a:pt x="38618" y="0"/>
                  <a:pt x="86256" y="0"/>
                </a:cubicBezTo>
                <a:close/>
              </a:path>
            </a:pathLst>
          </a:custGeom>
          <a:gradFill rotWithShape="1">
            <a:gsLst>
              <a:gs pos="0">
                <a:srgbClr val="9EEAFF">
                  <a:alpha val="100000"/>
                </a:srgbClr>
              </a:gs>
              <a:gs pos="35001">
                <a:srgbClr val="BBEFFF">
                  <a:alpha val="100000"/>
                </a:srgbClr>
              </a:gs>
              <a:gs pos="100000">
                <a:srgbClr val="E4F9FF">
                  <a:alpha val="100000"/>
                </a:srgbClr>
              </a:gs>
            </a:gsLst>
            <a:lin ang="5400000" scaled="1"/>
            <a:tileRect/>
          </a:gradFill>
          <a:ln w="9525">
            <a:noFill/>
          </a:ln>
          <a:effectLst>
            <a:outerShdw dist="20000" dir="5400000" algn="ctr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algn="ctr"/>
            <a:r>
              <a:rPr lang="zh-CN" altLang="en-US" sz="33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古诗大意</a:t>
            </a:r>
            <a:endParaRPr lang="zh-CN" altLang="en-US" sz="33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6"/>
          <p:cNvSpPr txBox="1"/>
          <p:nvPr/>
        </p:nvSpPr>
        <p:spPr>
          <a:xfrm>
            <a:off x="1312545" y="2571751"/>
            <a:ext cx="617220" cy="179331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noProof="1">
                <a:latin typeface="黑体" panose="02010609060101010101" charset="-122"/>
                <a:ea typeface="黑体" panose="02010609060101010101" charset="-122"/>
              </a:rPr>
              <a:t>三</a:t>
            </a:r>
            <a:endParaRPr lang="zh-CN" altLang="en-US" sz="2800" noProof="1">
              <a:latin typeface="黑体" panose="02010609060101010101" charset="-122"/>
              <a:ea typeface="黑体" panose="02010609060101010101" charset="-122"/>
            </a:endParaRPr>
          </a:p>
          <a:p>
            <a:pPr>
              <a:defRPr/>
            </a:pPr>
            <a:r>
              <a:rPr lang="zh-CN" altLang="en-US" sz="2800" noProof="1">
                <a:latin typeface="黑体" panose="02010609060101010101" charset="-122"/>
                <a:ea typeface="黑体" panose="02010609060101010101" charset="-122"/>
              </a:rPr>
              <a:t>衢</a:t>
            </a:r>
            <a:endParaRPr lang="zh-CN" altLang="en-US" sz="2800" noProof="1">
              <a:latin typeface="黑体" panose="02010609060101010101" charset="-122"/>
              <a:ea typeface="黑体" panose="02010609060101010101" charset="-122"/>
            </a:endParaRPr>
          </a:p>
          <a:p>
            <a:pPr>
              <a:defRPr/>
            </a:pPr>
            <a:r>
              <a:rPr lang="zh-CN" altLang="en-US" sz="2800" noProof="1">
                <a:latin typeface="黑体" panose="02010609060101010101" charset="-122"/>
                <a:ea typeface="黑体" panose="02010609060101010101" charset="-122"/>
              </a:rPr>
              <a:t>道</a:t>
            </a:r>
            <a:endParaRPr lang="zh-CN" altLang="en-US" sz="2800" noProof="1">
              <a:latin typeface="黑体" panose="02010609060101010101" charset="-122"/>
              <a:ea typeface="黑体" panose="02010609060101010101" charset="-122"/>
            </a:endParaRPr>
          </a:p>
          <a:p>
            <a:pPr>
              <a:defRPr/>
            </a:pPr>
            <a:r>
              <a:rPr lang="zh-CN" altLang="en-US" sz="2800" noProof="1">
                <a:latin typeface="黑体" panose="02010609060101010101" charset="-122"/>
                <a:ea typeface="黑体" panose="02010609060101010101" charset="-122"/>
              </a:rPr>
              <a:t>中</a:t>
            </a:r>
            <a:endParaRPr lang="zh-CN" altLang="en-US" sz="2800" noProof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7" name="文本框 8"/>
          <p:cNvSpPr txBox="1">
            <a:spLocks noChangeArrowheads="1"/>
          </p:cNvSpPr>
          <p:nvPr/>
        </p:nvSpPr>
        <p:spPr bwMode="auto">
          <a:xfrm>
            <a:off x="2000866" y="2643499"/>
            <a:ext cx="4143404" cy="500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梅子黄时 小溪泛尽 山行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文本框 19"/>
          <p:cNvSpPr txBox="1">
            <a:spLocks noChangeArrowheads="1"/>
          </p:cNvSpPr>
          <p:nvPr/>
        </p:nvSpPr>
        <p:spPr bwMode="auto">
          <a:xfrm>
            <a:off x="6253480" y="2676525"/>
            <a:ext cx="1845945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宋体" panose="02010600030101010101" pitchFamily="2" charset="-122"/>
                <a:cs typeface="宋体" panose="02010600030101010101" pitchFamily="2" charset="-122"/>
              </a:rPr>
              <a:t>黄梅天 </a:t>
            </a:r>
            <a:endParaRPr lang="zh-CN" altLang="en-US" sz="2400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cs typeface="宋体" panose="02010600030101010101" pitchFamily="2" charset="-122"/>
              </a:rPr>
              <a:t>舍舟登岸</a:t>
            </a:r>
            <a:endParaRPr lang="en-US" altLang="zh-CN" sz="2400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cs typeface="宋体" panose="02010600030101010101" pitchFamily="2" charset="-122"/>
              </a:rPr>
              <a:t>绿树浓阴 </a:t>
            </a:r>
            <a:endParaRPr lang="zh-CN" altLang="en-US" sz="2400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cs typeface="宋体" panose="02010600030101010101" pitchFamily="2" charset="-122"/>
              </a:rPr>
              <a:t>黄鹂鸣啼</a:t>
            </a:r>
            <a:endParaRPr lang="zh-CN" altLang="en-US" sz="2400" b="1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1858011" y="2720341"/>
            <a:ext cx="214630" cy="1494155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6" name="左大括号 65"/>
          <p:cNvSpPr/>
          <p:nvPr/>
        </p:nvSpPr>
        <p:spPr>
          <a:xfrm flipH="1">
            <a:off x="6001386" y="2643505"/>
            <a:ext cx="213995" cy="1570990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8"/>
          <p:cNvSpPr txBox="1">
            <a:spLocks noChangeArrowheads="1"/>
          </p:cNvSpPr>
          <p:nvPr/>
        </p:nvSpPr>
        <p:spPr bwMode="auto">
          <a:xfrm>
            <a:off x="2000886" y="3715385"/>
            <a:ext cx="3103880" cy="500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绿荫 黄鹂四五声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4"/>
          <p:cNvSpPr txBox="1"/>
          <p:nvPr/>
        </p:nvSpPr>
        <p:spPr>
          <a:xfrm>
            <a:off x="624364" y="1268731"/>
            <a:ext cx="2219325" cy="56156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结构梳理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62" grpId="0"/>
      <p:bldP spid="2" grpId="0" bldLvl="0" animBg="1"/>
      <p:bldP spid="66" grpId="0" bldLvl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57224" y="2428868"/>
            <a:ext cx="7577171" cy="206364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三衢道中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这是一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首记行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诗，写了</a:t>
            </a:r>
            <a:r>
              <a:rPr lang="zh-CN" altLang="en-US" sz="3600" b="1" dirty="0">
                <a:ea typeface="楷体" panose="02010609060101010101" pitchFamily="49" charset="-122"/>
                <a:sym typeface="+mn-ea"/>
              </a:rPr>
              <a:t>初夏时宁静的景色和诗人山行时轻松愉快的心情。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9458" name="同侧圆角矩形 1"/>
          <p:cNvSpPr/>
          <p:nvPr/>
        </p:nvSpPr>
        <p:spPr>
          <a:xfrm>
            <a:off x="185738" y="1366838"/>
            <a:ext cx="2417445" cy="642461"/>
          </a:xfrm>
          <a:custGeom>
            <a:avLst/>
            <a:gdLst>
              <a:gd name="txL" fmla="*/ 0 w 2000250"/>
              <a:gd name="txT" fmla="*/ 0 h 517525"/>
              <a:gd name="txR" fmla="*/ 2000250 w 2000250"/>
              <a:gd name="txB" fmla="*/ 517525 h 517525"/>
            </a:gdLst>
            <a:ahLst/>
            <a:cxnLst>
              <a:cxn ang="0">
                <a:pos x="86256" y="0"/>
              </a:cxn>
              <a:cxn ang="0">
                <a:pos x="1913994" y="0"/>
              </a:cxn>
              <a:cxn ang="0">
                <a:pos x="2000250" y="86256"/>
              </a:cxn>
              <a:cxn ang="0">
                <a:pos x="2000250" y="517525"/>
              </a:cxn>
              <a:cxn ang="0">
                <a:pos x="2000250" y="517525"/>
              </a:cxn>
              <a:cxn ang="0">
                <a:pos x="0" y="517525"/>
              </a:cxn>
              <a:cxn ang="0">
                <a:pos x="0" y="517525"/>
              </a:cxn>
              <a:cxn ang="0">
                <a:pos x="0" y="86256"/>
              </a:cxn>
              <a:cxn ang="0">
                <a:pos x="86256" y="0"/>
              </a:cxn>
            </a:cxnLst>
            <a:rect l="txL" t="txT" r="txR" b="txB"/>
            <a:pathLst>
              <a:path w="2000250" h="517525">
                <a:moveTo>
                  <a:pt x="86256" y="0"/>
                </a:moveTo>
                <a:lnTo>
                  <a:pt x="1913994" y="0"/>
                </a:lnTo>
                <a:cubicBezTo>
                  <a:pt x="1961632" y="0"/>
                  <a:pt x="2000250" y="38618"/>
                  <a:pt x="2000250" y="86256"/>
                </a:cubicBezTo>
                <a:lnTo>
                  <a:pt x="2000250" y="517525"/>
                </a:lnTo>
                <a:lnTo>
                  <a:pt x="2000250" y="517525"/>
                </a:lnTo>
                <a:lnTo>
                  <a:pt x="0" y="517525"/>
                </a:lnTo>
                <a:lnTo>
                  <a:pt x="0" y="517525"/>
                </a:lnTo>
                <a:lnTo>
                  <a:pt x="0" y="86256"/>
                </a:lnTo>
                <a:cubicBezTo>
                  <a:pt x="0" y="38618"/>
                  <a:pt x="38618" y="0"/>
                  <a:pt x="86256" y="0"/>
                </a:cubicBezTo>
                <a:close/>
              </a:path>
            </a:pathLst>
          </a:custGeom>
          <a:gradFill rotWithShape="1">
            <a:gsLst>
              <a:gs pos="0">
                <a:srgbClr val="9EEAFF">
                  <a:alpha val="100000"/>
                </a:srgbClr>
              </a:gs>
              <a:gs pos="35001">
                <a:srgbClr val="BBEFFF">
                  <a:alpha val="100000"/>
                </a:srgbClr>
              </a:gs>
              <a:gs pos="100000">
                <a:srgbClr val="E4F9FF">
                  <a:alpha val="100000"/>
                </a:srgbClr>
              </a:gs>
            </a:gsLst>
            <a:lin ang="5400000" scaled="1"/>
            <a:tileRect/>
          </a:gradFill>
          <a:ln w="9525">
            <a:noFill/>
          </a:ln>
          <a:effectLst>
            <a:outerShdw dist="20000" dir="5400000" algn="ctr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algn="ctr"/>
            <a:r>
              <a:rPr lang="zh-CN" altLang="en-US" sz="33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主题</a:t>
            </a:r>
            <a:endParaRPr lang="zh-CN" altLang="en-US" sz="33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文本占位符 20482"/>
          <p:cNvSpPr>
            <a:spLocks noGrp="1"/>
          </p:cNvSpPr>
          <p:nvPr>
            <p:ph type="body" idx="1"/>
          </p:nvPr>
        </p:nvSpPr>
        <p:spPr>
          <a:xfrm>
            <a:off x="192881" y="2194143"/>
            <a:ext cx="7808119" cy="330041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endParaRPr lang="en-US" altLang="zh-CN" dirty="0"/>
          </a:p>
          <a:p>
            <a:pPr marL="0" indent="0">
              <a:lnSpc>
                <a:spcPct val="90000"/>
              </a:lnSpc>
              <a:buNone/>
            </a:pPr>
            <a:r>
              <a:rPr lang="zh-CN" altLang="en-US" sz="2400" b="1" dirty="0"/>
              <a:t>（</a:t>
            </a:r>
            <a:r>
              <a:rPr lang="en-US" altLang="zh-CN" sz="2400" b="1" dirty="0"/>
              <a:t>1</a:t>
            </a:r>
            <a:r>
              <a:rPr lang="zh-CN" altLang="en-US" sz="2400" b="1" dirty="0"/>
              <a:t>）梅子黄时，正值雨季，而天气却（            ），给人以（        ）之情</a:t>
            </a:r>
            <a:r>
              <a:rPr lang="zh-CN" altLang="en-US" sz="2400" b="1" dirty="0" smtClean="0"/>
              <a:t>。</a:t>
            </a:r>
            <a:endParaRPr lang="en-US" altLang="zh-CN" sz="2400" b="1" dirty="0" smtClean="0"/>
          </a:p>
          <a:p>
            <a:pPr marL="0" indent="0">
              <a:lnSpc>
                <a:spcPct val="90000"/>
              </a:lnSpc>
              <a:buNone/>
            </a:pPr>
            <a:endParaRPr lang="zh-CN" altLang="en-US" sz="2400" b="1" dirty="0"/>
          </a:p>
          <a:p>
            <a:pPr marL="0" indent="0">
              <a:lnSpc>
                <a:spcPct val="90000"/>
              </a:lnSpc>
              <a:buNone/>
            </a:pPr>
            <a:r>
              <a:rPr lang="zh-CN" altLang="en-US" sz="2400" b="1" dirty="0"/>
              <a:t>（</a:t>
            </a:r>
            <a:r>
              <a:rPr lang="en-US" altLang="zh-CN" sz="2400" b="1" dirty="0"/>
              <a:t>2</a:t>
            </a:r>
            <a:r>
              <a:rPr lang="zh-CN" altLang="en-US" sz="2400" b="1" dirty="0"/>
              <a:t>）读第</a:t>
            </a:r>
            <a:r>
              <a:rPr lang="en-US" altLang="zh-CN" sz="2400" b="1" dirty="0"/>
              <a:t>2</a:t>
            </a:r>
            <a:r>
              <a:rPr lang="zh-CN" altLang="en-US" sz="2400" b="1" dirty="0"/>
              <a:t>句“小溪泛尽却山行”，说说这句话写了什么？</a:t>
            </a:r>
            <a:endParaRPr lang="zh-CN" altLang="en-US" sz="2400" b="1" dirty="0"/>
          </a:p>
          <a:p>
            <a:pPr marL="0" indent="0">
              <a:lnSpc>
                <a:spcPct val="90000"/>
              </a:lnSpc>
              <a:buNone/>
            </a:pPr>
            <a:r>
              <a:rPr lang="zh-CN" altLang="en-US" sz="2400" b="1" dirty="0"/>
              <a:t>                                    </a:t>
            </a:r>
            <a:endParaRPr lang="zh-CN" altLang="en-US" sz="2400" b="1" dirty="0"/>
          </a:p>
          <a:p>
            <a:pPr>
              <a:lnSpc>
                <a:spcPct val="90000"/>
              </a:lnSpc>
            </a:pPr>
            <a:endParaRPr lang="zh-CN" altLang="en-US" sz="2400" b="1" dirty="0"/>
          </a:p>
          <a:p>
            <a:pPr>
              <a:lnSpc>
                <a:spcPct val="90000"/>
              </a:lnSpc>
            </a:pPr>
            <a:endParaRPr lang="zh-CN" altLang="en-US" sz="2400" b="1" dirty="0"/>
          </a:p>
          <a:p>
            <a:pPr marL="0" indent="0">
              <a:lnSpc>
                <a:spcPct val="90000"/>
              </a:lnSpc>
              <a:buNone/>
            </a:pPr>
            <a:r>
              <a:rPr lang="zh-CN" altLang="en-US" sz="2400" b="1" dirty="0"/>
              <a:t>（</a:t>
            </a:r>
            <a:r>
              <a:rPr lang="en-US" altLang="zh-CN" sz="2400" b="1" dirty="0"/>
              <a:t>3</a:t>
            </a:r>
            <a:r>
              <a:rPr lang="zh-CN" altLang="en-US" sz="2400" b="1" dirty="0"/>
              <a:t>）哪句话是写作者沿途所见？（             ）</a:t>
            </a:r>
            <a:endParaRPr lang="zh-CN" altLang="en-US" sz="2400" b="1" dirty="0"/>
          </a:p>
        </p:txBody>
      </p:sp>
      <p:sp>
        <p:nvSpPr>
          <p:cNvPr id="20484" name="矩形 20483"/>
          <p:cNvSpPr/>
          <p:nvPr/>
        </p:nvSpPr>
        <p:spPr>
          <a:xfrm>
            <a:off x="5551751" y="2659439"/>
            <a:ext cx="1112805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日日晴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0485" name="矩形 20484"/>
          <p:cNvSpPr/>
          <p:nvPr/>
        </p:nvSpPr>
        <p:spPr>
          <a:xfrm>
            <a:off x="829147" y="2996952"/>
            <a:ext cx="803425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喜悦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0486" name="矩形 20485"/>
          <p:cNvSpPr/>
          <p:nvPr/>
        </p:nvSpPr>
        <p:spPr>
          <a:xfrm>
            <a:off x="829147" y="4452521"/>
            <a:ext cx="679084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一“溪”、一“山”、一“泛”、一“行”，不仅表明作者的行程，还透露出作者的喜悦之情。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0487" name="矩形 20486"/>
          <p:cNvSpPr/>
          <p:nvPr/>
        </p:nvSpPr>
        <p:spPr>
          <a:xfrm>
            <a:off x="4942293" y="5729019"/>
            <a:ext cx="1165860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4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句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1" name="文本框 9"/>
          <p:cNvSpPr txBox="1"/>
          <p:nvPr/>
        </p:nvSpPr>
        <p:spPr>
          <a:xfrm>
            <a:off x="288131" y="1400175"/>
            <a:ext cx="2163128" cy="605936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txBody>
          <a:bodyPr wrap="square" lIns="51435" tIns="25718" rIns="51435" bIns="25718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00B0F0"/>
                </a:solidFill>
                <a:latin typeface="+mj-ea"/>
                <a:ea typeface="+mj-ea"/>
              </a:rPr>
              <a:t>课堂演练</a:t>
            </a:r>
            <a:endParaRPr lang="zh-CN" altLang="en-US" sz="3600" b="1" dirty="0">
              <a:solidFill>
                <a:srgbClr val="00B0F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85" grpId="0"/>
      <p:bldP spid="20486" grpId="0"/>
      <p:bldP spid="2048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779912" y="2636912"/>
            <a:ext cx="1882552" cy="10367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4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谢 谢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072289" y="1496378"/>
            <a:ext cx="5611178" cy="37856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hangingPunct="0"/>
            <a:r>
              <a:rPr lang="en-US" altLang="zh-CN" sz="2400" dirty="0"/>
              <a:t>      </a:t>
            </a:r>
            <a:r>
              <a:rPr lang="en-US" altLang="zh-CN" sz="2400" dirty="0" smtClean="0"/>
              <a:t>  </a:t>
            </a:r>
            <a:r>
              <a:rPr lang="zh-CN" altLang="en-US" sz="2400" dirty="0"/>
              <a:t>曾几(1085--1166)，字吉甫，自号茶山居士。南宋诗人。其先赣州(今江西赣县)人，徙居河南府(今河南洛阳)。历任江西、浙西提刑、秘书少监、礼部侍郎。</a:t>
            </a:r>
            <a:endParaRPr lang="zh-CN" altLang="en-US" sz="2400" dirty="0"/>
          </a:p>
          <a:p>
            <a:pPr algn="just" hangingPunct="0"/>
            <a:r>
              <a:rPr lang="zh-CN" altLang="en-US" sz="2400" dirty="0"/>
              <a:t>       曾几学识渊博，勤于政事。其诗风格清淡，词意明白，语言</a:t>
            </a:r>
            <a:r>
              <a:rPr lang="zh-CN" altLang="en-US" sz="2400" dirty="0" smtClean="0"/>
              <a:t>流利轻快</a:t>
            </a:r>
            <a:r>
              <a:rPr lang="zh-CN" altLang="en-US" sz="2400" dirty="0"/>
              <a:t>，形象也较为生动，内容多写个人日常生活，亦有抒写爱国抗金之作。著有《茶山集》。</a:t>
            </a:r>
            <a:endParaRPr lang="zh-CN" altLang="en-US" sz="2400" dirty="0"/>
          </a:p>
        </p:txBody>
      </p:sp>
      <p:pic>
        <p:nvPicPr>
          <p:cNvPr id="116738" name="Picture 2" descr="http://a.hiphotos.baidu.com/baike/pic/item/e1fe9925bc315c601c682f578fb1cb134854778c.jpg"/>
          <p:cNvPicPr>
            <a:picLocks noChangeAspect="1" noChangeArrowheads="1"/>
          </p:cNvPicPr>
          <p:nvPr/>
        </p:nvPicPr>
        <p:blipFill>
          <a:blip r:embed="rId1">
            <a:lum contrast="6000"/>
          </a:blip>
          <a:srcRect l="57318" t="19469" r="6940" b="18143"/>
          <a:stretch>
            <a:fillRect/>
          </a:stretch>
        </p:blipFill>
        <p:spPr bwMode="auto">
          <a:xfrm>
            <a:off x="250031" y="1239679"/>
            <a:ext cx="2606040" cy="3930491"/>
          </a:xfrm>
          <a:prstGeom prst="ellipse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93658" y="1322766"/>
            <a:ext cx="6172200" cy="857250"/>
          </a:xfrm>
        </p:spPr>
        <p:txBody>
          <a:bodyPr>
            <a:normAutofit fontScale="90000"/>
          </a:bodyPr>
          <a:lstStyle/>
          <a:p>
            <a:r>
              <a:rPr lang="zh-CN" altLang="en-US" b="1" dirty="0"/>
              <a:t>三衢道中</a:t>
            </a:r>
            <a:br>
              <a:rPr lang="zh-CN" altLang="en-US" b="1" dirty="0"/>
            </a:br>
            <a:r>
              <a:rPr lang="zh-CN" altLang="en-US" b="1" dirty="0"/>
              <a:t>                              </a:t>
            </a:r>
            <a:r>
              <a:rPr lang="zh-CN" altLang="en-US" b="1" dirty="0" smtClean="0"/>
              <a:t>       </a:t>
            </a:r>
            <a:r>
              <a:rPr lang="zh-CN" altLang="en-US" sz="2100" b="1" dirty="0"/>
              <a:t>宋   曾几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62014" y="1695218"/>
            <a:ext cx="5890068" cy="3514725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                         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            </a:t>
            </a:r>
            <a:r>
              <a:rPr lang="zh-CN" altLang="en-US" sz="2700" dirty="0" smtClean="0"/>
              <a:t>梅子</a:t>
            </a:r>
            <a:r>
              <a:rPr lang="zh-CN" altLang="en-US" sz="2700" dirty="0"/>
              <a:t>黄时日日晴，</a:t>
            </a:r>
            <a:endParaRPr lang="en-US" altLang="zh-CN" sz="2700" dirty="0"/>
          </a:p>
          <a:p>
            <a:pPr marL="0" indent="0">
              <a:buNone/>
            </a:pPr>
            <a:r>
              <a:rPr lang="zh-CN" altLang="en-US" sz="2700" dirty="0"/>
              <a:t>                    小溪泛尽却山行。</a:t>
            </a:r>
            <a:br>
              <a:rPr lang="zh-CN" altLang="en-US" sz="2700" dirty="0"/>
            </a:br>
            <a:r>
              <a:rPr lang="zh-CN" altLang="en-US" sz="2700" dirty="0"/>
              <a:t>                    绿阴不减来时路，</a:t>
            </a:r>
            <a:endParaRPr lang="en-US" altLang="zh-CN" sz="2700" dirty="0"/>
          </a:p>
          <a:p>
            <a:pPr marL="0" indent="0">
              <a:buNone/>
            </a:pPr>
            <a:r>
              <a:rPr lang="zh-CN" altLang="en-US" sz="2700" dirty="0"/>
              <a:t>                    添得黄鹂四五声。</a:t>
            </a:r>
            <a:endParaRPr lang="zh-CN" altLang="en-US" sz="2700" dirty="0"/>
          </a:p>
          <a:p>
            <a:pPr marL="0" indent="0">
              <a:buNone/>
            </a:pPr>
            <a:endParaRPr lang="zh-CN" altLang="en-US" sz="27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86" y="2390864"/>
            <a:ext cx="2489727" cy="1782198"/>
          </a:xfrm>
          <a:prstGeom prst="rect">
            <a:avLst/>
          </a:prstGeom>
        </p:spPr>
      </p:pic>
      <p:sp>
        <p:nvSpPr>
          <p:cNvPr id="19458" name="同侧圆角矩形 1"/>
          <p:cNvSpPr/>
          <p:nvPr/>
        </p:nvSpPr>
        <p:spPr>
          <a:xfrm>
            <a:off x="130493" y="1234441"/>
            <a:ext cx="2417445" cy="642461"/>
          </a:xfrm>
          <a:custGeom>
            <a:avLst/>
            <a:gdLst>
              <a:gd name="txL" fmla="*/ 0 w 2000250"/>
              <a:gd name="txT" fmla="*/ 0 h 517525"/>
              <a:gd name="txR" fmla="*/ 2000250 w 2000250"/>
              <a:gd name="txB" fmla="*/ 517525 h 517525"/>
            </a:gdLst>
            <a:ahLst/>
            <a:cxnLst>
              <a:cxn ang="0">
                <a:pos x="86256" y="0"/>
              </a:cxn>
              <a:cxn ang="0">
                <a:pos x="1913994" y="0"/>
              </a:cxn>
              <a:cxn ang="0">
                <a:pos x="2000250" y="86256"/>
              </a:cxn>
              <a:cxn ang="0">
                <a:pos x="2000250" y="517525"/>
              </a:cxn>
              <a:cxn ang="0">
                <a:pos x="2000250" y="517525"/>
              </a:cxn>
              <a:cxn ang="0">
                <a:pos x="0" y="517525"/>
              </a:cxn>
              <a:cxn ang="0">
                <a:pos x="0" y="517525"/>
              </a:cxn>
              <a:cxn ang="0">
                <a:pos x="0" y="86256"/>
              </a:cxn>
              <a:cxn ang="0">
                <a:pos x="86256" y="0"/>
              </a:cxn>
            </a:cxnLst>
            <a:rect l="txL" t="txT" r="txR" b="txB"/>
            <a:pathLst>
              <a:path w="2000250" h="517525">
                <a:moveTo>
                  <a:pt x="86256" y="0"/>
                </a:moveTo>
                <a:lnTo>
                  <a:pt x="1913994" y="0"/>
                </a:lnTo>
                <a:cubicBezTo>
                  <a:pt x="1961632" y="0"/>
                  <a:pt x="2000250" y="38618"/>
                  <a:pt x="2000250" y="86256"/>
                </a:cubicBezTo>
                <a:lnTo>
                  <a:pt x="2000250" y="517525"/>
                </a:lnTo>
                <a:lnTo>
                  <a:pt x="2000250" y="517525"/>
                </a:lnTo>
                <a:lnTo>
                  <a:pt x="0" y="517525"/>
                </a:lnTo>
                <a:lnTo>
                  <a:pt x="0" y="517525"/>
                </a:lnTo>
                <a:lnTo>
                  <a:pt x="0" y="86256"/>
                </a:lnTo>
                <a:cubicBezTo>
                  <a:pt x="0" y="38618"/>
                  <a:pt x="38618" y="0"/>
                  <a:pt x="86256" y="0"/>
                </a:cubicBezTo>
                <a:close/>
              </a:path>
            </a:pathLst>
          </a:custGeom>
          <a:gradFill rotWithShape="1">
            <a:gsLst>
              <a:gs pos="0">
                <a:srgbClr val="9EEAFF">
                  <a:alpha val="100000"/>
                </a:srgbClr>
              </a:gs>
              <a:gs pos="35001">
                <a:srgbClr val="BBEFFF">
                  <a:alpha val="100000"/>
                </a:srgbClr>
              </a:gs>
              <a:gs pos="100000">
                <a:srgbClr val="E4F9FF">
                  <a:alpha val="100000"/>
                </a:srgbClr>
              </a:gs>
            </a:gsLst>
            <a:lin ang="5400000" scaled="1"/>
            <a:tileRect/>
          </a:gradFill>
          <a:ln w="9525">
            <a:noFill/>
          </a:ln>
          <a:effectLst>
            <a:outerShdw dist="20000" dir="5400000" algn="ctr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algn="ctr"/>
            <a:r>
              <a:rPr lang="zh-CN" altLang="en-US" sz="33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字词解释</a:t>
            </a:r>
            <a:endParaRPr lang="zh-CN" altLang="en-US" sz="33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171" name="文本占位符 7170"/>
          <p:cNvSpPr>
            <a:spLocks noGrp="1"/>
          </p:cNvSpPr>
          <p:nvPr>
            <p:ph type="body" idx="1"/>
          </p:nvPr>
        </p:nvSpPr>
        <p:spPr>
          <a:xfrm>
            <a:off x="539552" y="2471182"/>
            <a:ext cx="6172200" cy="3403759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zh-CN" altLang="en-US" sz="2800" b="1" dirty="0" smtClean="0">
                <a:solidFill>
                  <a:srgbClr val="660066"/>
                </a:solidFill>
              </a:rPr>
              <a:t>衢</a:t>
            </a:r>
            <a:r>
              <a:rPr lang="en-US" altLang="zh-CN" sz="2800" b="1" dirty="0" err="1" smtClean="0">
                <a:solidFill>
                  <a:srgbClr val="66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qú</a:t>
            </a:r>
            <a:r>
              <a:rPr lang="zh-CN" altLang="en-US" sz="2800" b="1" dirty="0" smtClean="0">
                <a:solidFill>
                  <a:srgbClr val="660066"/>
                </a:solidFill>
              </a:rPr>
              <a:t>、减</a:t>
            </a:r>
            <a:r>
              <a:rPr lang="en-US" altLang="zh-CN" sz="2800" b="1" dirty="0" err="1" smtClean="0">
                <a:solidFill>
                  <a:srgbClr val="66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jiǎn</a:t>
            </a:r>
            <a:r>
              <a:rPr lang="zh-CN" altLang="en-US" sz="2800" b="1" dirty="0" smtClean="0">
                <a:solidFill>
                  <a:srgbClr val="660066"/>
                </a:solidFill>
              </a:rPr>
              <a:t>、</a:t>
            </a:r>
            <a:endParaRPr lang="en-US" altLang="zh-CN" sz="2800" b="1" dirty="0" smtClean="0">
              <a:solidFill>
                <a:srgbClr val="660066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100" b="1" dirty="0" smtClean="0">
                <a:solidFill>
                  <a:srgbClr val="660066"/>
                </a:solidFill>
              </a:rPr>
              <a:t>①</a:t>
            </a:r>
            <a:r>
              <a:rPr lang="zh-CN" altLang="en-US" sz="2100" b="1" dirty="0">
                <a:solidFill>
                  <a:srgbClr val="660066"/>
                </a:solidFill>
              </a:rPr>
              <a:t>三衢道中：在去三衢州的道路上。三衢即衢州，今浙江省衢江区，因境内有三衢山而得名。 </a:t>
            </a:r>
            <a:endParaRPr lang="zh-CN" altLang="en-US" sz="2100" b="1" dirty="0">
              <a:solidFill>
                <a:srgbClr val="660066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100" b="1" dirty="0">
                <a:solidFill>
                  <a:srgbClr val="660066"/>
                </a:solidFill>
              </a:rPr>
              <a:t>②</a:t>
            </a:r>
            <a:r>
              <a:rPr lang="zh-CN" altLang="en-US" sz="2100" b="1" dirty="0">
                <a:solidFill>
                  <a:srgbClr val="660066"/>
                </a:solidFill>
              </a:rPr>
              <a:t>梅子黄时：指五月，梅子成熟的季节。 </a:t>
            </a:r>
            <a:endParaRPr lang="zh-CN" altLang="en-US" sz="2100" b="1" dirty="0">
              <a:solidFill>
                <a:srgbClr val="660066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100" b="1" dirty="0">
                <a:solidFill>
                  <a:srgbClr val="660066"/>
                </a:solidFill>
              </a:rPr>
              <a:t>③</a:t>
            </a:r>
            <a:r>
              <a:rPr lang="zh-CN" altLang="en-US" sz="2100" b="1" dirty="0">
                <a:solidFill>
                  <a:srgbClr val="660066"/>
                </a:solidFill>
              </a:rPr>
              <a:t>小溪泛尽：乘小船走到小溪的尽头。小溪，小河沟。泛，乘船。尽，尽头。 </a:t>
            </a:r>
            <a:endParaRPr lang="zh-CN" altLang="en-US" sz="2100" b="1" dirty="0">
              <a:solidFill>
                <a:srgbClr val="660066"/>
              </a:solidFill>
            </a:endParaRPr>
          </a:p>
          <a:p>
            <a:pPr marL="0" indent="0">
              <a:buNone/>
            </a:pPr>
            <a:endParaRPr lang="zh-CN" altLang="en-US" sz="2100" b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86" y="2390864"/>
            <a:ext cx="2489727" cy="1782198"/>
          </a:xfrm>
          <a:prstGeom prst="rect">
            <a:avLst/>
          </a:prstGeom>
        </p:spPr>
      </p:pic>
      <p:sp>
        <p:nvSpPr>
          <p:cNvPr id="19458" name="同侧圆角矩形 1"/>
          <p:cNvSpPr/>
          <p:nvPr/>
        </p:nvSpPr>
        <p:spPr>
          <a:xfrm>
            <a:off x="130493" y="1234441"/>
            <a:ext cx="2417445" cy="642461"/>
          </a:xfrm>
          <a:custGeom>
            <a:avLst/>
            <a:gdLst>
              <a:gd name="txL" fmla="*/ 0 w 2000250"/>
              <a:gd name="txT" fmla="*/ 0 h 517525"/>
              <a:gd name="txR" fmla="*/ 2000250 w 2000250"/>
              <a:gd name="txB" fmla="*/ 517525 h 517525"/>
            </a:gdLst>
            <a:ahLst/>
            <a:cxnLst>
              <a:cxn ang="0">
                <a:pos x="86256" y="0"/>
              </a:cxn>
              <a:cxn ang="0">
                <a:pos x="1913994" y="0"/>
              </a:cxn>
              <a:cxn ang="0">
                <a:pos x="2000250" y="86256"/>
              </a:cxn>
              <a:cxn ang="0">
                <a:pos x="2000250" y="517525"/>
              </a:cxn>
              <a:cxn ang="0">
                <a:pos x="2000250" y="517525"/>
              </a:cxn>
              <a:cxn ang="0">
                <a:pos x="0" y="517525"/>
              </a:cxn>
              <a:cxn ang="0">
                <a:pos x="0" y="517525"/>
              </a:cxn>
              <a:cxn ang="0">
                <a:pos x="0" y="86256"/>
              </a:cxn>
              <a:cxn ang="0">
                <a:pos x="86256" y="0"/>
              </a:cxn>
            </a:cxnLst>
            <a:rect l="txL" t="txT" r="txR" b="txB"/>
            <a:pathLst>
              <a:path w="2000250" h="517525">
                <a:moveTo>
                  <a:pt x="86256" y="0"/>
                </a:moveTo>
                <a:lnTo>
                  <a:pt x="1913994" y="0"/>
                </a:lnTo>
                <a:cubicBezTo>
                  <a:pt x="1961632" y="0"/>
                  <a:pt x="2000250" y="38618"/>
                  <a:pt x="2000250" y="86256"/>
                </a:cubicBezTo>
                <a:lnTo>
                  <a:pt x="2000250" y="517525"/>
                </a:lnTo>
                <a:lnTo>
                  <a:pt x="2000250" y="517525"/>
                </a:lnTo>
                <a:lnTo>
                  <a:pt x="0" y="517525"/>
                </a:lnTo>
                <a:lnTo>
                  <a:pt x="0" y="517525"/>
                </a:lnTo>
                <a:lnTo>
                  <a:pt x="0" y="86256"/>
                </a:lnTo>
                <a:cubicBezTo>
                  <a:pt x="0" y="38618"/>
                  <a:pt x="38618" y="0"/>
                  <a:pt x="86256" y="0"/>
                </a:cubicBezTo>
                <a:close/>
              </a:path>
            </a:pathLst>
          </a:custGeom>
          <a:gradFill rotWithShape="1">
            <a:gsLst>
              <a:gs pos="0">
                <a:srgbClr val="9EEAFF">
                  <a:alpha val="100000"/>
                </a:srgbClr>
              </a:gs>
              <a:gs pos="35001">
                <a:srgbClr val="BBEFFF">
                  <a:alpha val="100000"/>
                </a:srgbClr>
              </a:gs>
              <a:gs pos="100000">
                <a:srgbClr val="E4F9FF">
                  <a:alpha val="100000"/>
                </a:srgbClr>
              </a:gs>
            </a:gsLst>
            <a:lin ang="5400000" scaled="1"/>
            <a:tileRect/>
          </a:gradFill>
          <a:ln w="9525">
            <a:noFill/>
          </a:ln>
          <a:effectLst>
            <a:outerShdw dist="20000" dir="5400000" algn="ctr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algn="ctr"/>
            <a:r>
              <a:rPr lang="zh-CN" altLang="en-US" sz="33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字词解释</a:t>
            </a:r>
            <a:endParaRPr lang="zh-CN" altLang="en-US" sz="33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171" name="文本占位符 7170"/>
          <p:cNvSpPr>
            <a:spLocks noGrp="1"/>
          </p:cNvSpPr>
          <p:nvPr>
            <p:ph type="body" idx="1"/>
          </p:nvPr>
        </p:nvSpPr>
        <p:spPr>
          <a:xfrm>
            <a:off x="1115616" y="2276872"/>
            <a:ext cx="6172200" cy="3403759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2100" b="1" dirty="0">
                <a:solidFill>
                  <a:srgbClr val="660066"/>
                </a:solidFill>
              </a:rPr>
              <a:t>④</a:t>
            </a:r>
            <a:r>
              <a:rPr lang="zh-CN" altLang="en-US" sz="2100" b="1" dirty="0">
                <a:solidFill>
                  <a:srgbClr val="660066"/>
                </a:solidFill>
              </a:rPr>
              <a:t>却山行：再走山间小路。却，再的意思。 </a:t>
            </a:r>
            <a:endParaRPr lang="zh-CN" altLang="en-US" sz="2100" b="1" dirty="0">
              <a:solidFill>
                <a:srgbClr val="660066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100" b="1" dirty="0">
                <a:solidFill>
                  <a:srgbClr val="660066"/>
                </a:solidFill>
              </a:rPr>
              <a:t>⑤</a:t>
            </a:r>
            <a:r>
              <a:rPr lang="zh-CN" altLang="en-US" sz="2100" b="1" dirty="0">
                <a:solidFill>
                  <a:srgbClr val="660066"/>
                </a:solidFill>
              </a:rPr>
              <a:t>绿阴：苍绿的树阴。阴，树阴。 </a:t>
            </a:r>
            <a:endParaRPr lang="zh-CN" altLang="en-US" sz="2100" b="1" dirty="0">
              <a:solidFill>
                <a:srgbClr val="660066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100" b="1" dirty="0">
                <a:solidFill>
                  <a:srgbClr val="660066"/>
                </a:solidFill>
              </a:rPr>
              <a:t>⑥</a:t>
            </a:r>
            <a:r>
              <a:rPr lang="zh-CN" altLang="en-US" sz="2100" b="1" dirty="0">
                <a:solidFill>
                  <a:srgbClr val="660066"/>
                </a:solidFill>
              </a:rPr>
              <a:t>不减：并没有少多少，差不多。 </a:t>
            </a:r>
            <a:endParaRPr lang="zh-CN" altLang="en-US" sz="2100" b="1" dirty="0">
              <a:solidFill>
                <a:srgbClr val="660066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100" b="1" dirty="0">
                <a:solidFill>
                  <a:srgbClr val="660066"/>
                </a:solidFill>
              </a:rPr>
              <a:t>⑦</a:t>
            </a:r>
            <a:r>
              <a:rPr lang="zh-CN" altLang="en-US" sz="2100" b="1" dirty="0">
                <a:solidFill>
                  <a:srgbClr val="660066"/>
                </a:solidFill>
              </a:rPr>
              <a:t>黄鹂：黄莺。 </a:t>
            </a:r>
            <a:endParaRPr lang="zh-CN" altLang="en-US" sz="2100" b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/>
          </p:cNvSpPr>
          <p:nvPr>
            <p:ph idx="1"/>
          </p:nvPr>
        </p:nvSpPr>
        <p:spPr>
          <a:xfrm>
            <a:off x="875824" y="1360647"/>
            <a:ext cx="6172200" cy="3394472"/>
          </a:xfrm>
        </p:spPr>
        <p:txBody>
          <a:bodyPr vert="horz" wrap="square" lIns="68580" tIns="34290" rIns="68580" bIns="34290" rtlCol="0" anchor="t">
            <a:normAutofit fontScale="92500" lnSpcReduction="10000"/>
          </a:bodyPr>
          <a:lstStyle/>
          <a:p>
            <a:pPr algn="ctr" eaLnBrk="1" hangingPunct="1">
              <a:buNone/>
            </a:pP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　　</a:t>
            </a:r>
            <a:r>
              <a:rPr lang="zh-CN" altLang="en-US" sz="36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三衢道中 </a:t>
            </a:r>
            <a:endParaRPr lang="zh-CN" altLang="en-US" sz="36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 eaLnBrk="1" hangingPunct="1">
              <a:buNone/>
            </a:pPr>
            <a:r>
              <a:rPr lang="zh-CN" altLang="en-US" sz="36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　　</a:t>
            </a:r>
            <a:r>
              <a:rPr lang="zh-CN" altLang="en-US" sz="36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（宋）曾几</a:t>
            </a:r>
            <a:endParaRPr lang="zh-CN" altLang="en-US" sz="36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 eaLnBrk="1" hangingPunct="1">
              <a:buNone/>
            </a:pPr>
            <a:r>
              <a:rPr lang="zh-CN" altLang="en-US" sz="36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　　梅子黄时日日晴， </a:t>
            </a:r>
            <a:endParaRPr lang="zh-CN" altLang="en-US" sz="36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 eaLnBrk="1" hangingPunct="1">
              <a:buNone/>
            </a:pPr>
            <a:r>
              <a:rPr lang="zh-CN" altLang="en-US" sz="36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　　小溪泛尽却山行。 </a:t>
            </a:r>
            <a:endParaRPr lang="zh-CN" altLang="en-US" sz="36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 eaLnBrk="1" hangingPunct="1">
              <a:buNone/>
            </a:pPr>
            <a:r>
              <a:rPr lang="zh-CN" altLang="en-US" sz="36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　　绿阴不减来时路， </a:t>
            </a:r>
            <a:endParaRPr lang="zh-CN" altLang="en-US" sz="36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 eaLnBrk="1" hangingPunct="1">
              <a:buNone/>
            </a:pPr>
            <a:r>
              <a:rPr lang="zh-CN" altLang="en-US" sz="36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　　添得黄鹂四五声。 </a:t>
            </a:r>
            <a:endParaRPr lang="zh-CN" altLang="en-US" sz="36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2"/>
          <p:cNvSpPr txBox="1"/>
          <p:nvPr/>
        </p:nvSpPr>
        <p:spPr>
          <a:xfrm>
            <a:off x="290636" y="1404938"/>
            <a:ext cx="7875270" cy="355481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endParaRPr lang="zh-CN" altLang="en-US" sz="3600" b="1" dirty="0">
              <a:solidFill>
                <a:srgbClr val="FF99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b="1" dirty="0">
              <a:solidFill>
                <a:srgbClr val="FF99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梅子黄时</a:t>
            </a:r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日日晴，</a:t>
            </a:r>
            <a:endParaRPr lang="zh-CN" altLang="en-US" sz="3600" b="1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小溪泛尽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却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山行。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endParaRPr lang="zh-CN" altLang="en-US" sz="27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6147" name="图片 13" descr="梅子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84168" y="3717032"/>
            <a:ext cx="2448272" cy="202299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图片 61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1484784"/>
            <a:ext cx="2417665" cy="2112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云形标注 25"/>
          <p:cNvSpPr/>
          <p:nvPr/>
        </p:nvSpPr>
        <p:spPr>
          <a:xfrm>
            <a:off x="1371945" y="1655443"/>
            <a:ext cx="1336823" cy="769586"/>
          </a:xfrm>
          <a:prstGeom prst="cloudCallout">
            <a:avLst>
              <a:gd name="adj1" fmla="val -55574"/>
              <a:gd name="adj2" fmla="val 65351"/>
            </a:avLst>
          </a:prstGeom>
          <a:grpFill/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5" name="文本框 6"/>
          <p:cNvSpPr txBox="1">
            <a:spLocks noChangeArrowheads="1"/>
          </p:cNvSpPr>
          <p:nvPr/>
        </p:nvSpPr>
        <p:spPr bwMode="auto">
          <a:xfrm>
            <a:off x="1611488" y="1725692"/>
            <a:ext cx="109728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5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写出行时间：五月</a:t>
            </a:r>
            <a:endParaRPr lang="zh-CN" altLang="en-US" sz="150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7" name="线形标注 1 26"/>
          <p:cNvSpPr/>
          <p:nvPr/>
        </p:nvSpPr>
        <p:spPr>
          <a:xfrm>
            <a:off x="3526279" y="1308735"/>
            <a:ext cx="2265045" cy="833914"/>
          </a:xfrm>
          <a:prstGeom prst="borderCallout1">
            <a:avLst>
              <a:gd name="adj1" fmla="val 18750"/>
              <a:gd name="adj2" fmla="val -510"/>
              <a:gd name="adj3" fmla="val 162732"/>
              <a:gd name="adj4" fmla="val -25583"/>
            </a:avLst>
          </a:prstGeom>
          <a:grpFill/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l"/>
            <a:r>
              <a:rPr lang="en-US" altLang="zh-CN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写天晴，也是写诗人的愉快心情。</a:t>
            </a:r>
            <a:endParaRPr lang="zh-CN" altLang="en-US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5" grpId="0"/>
      <p:bldP spid="2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2"/>
          <p:cNvSpPr txBox="1"/>
          <p:nvPr/>
        </p:nvSpPr>
        <p:spPr>
          <a:xfrm>
            <a:off x="251520" y="1412776"/>
            <a:ext cx="7875270" cy="300082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endParaRPr lang="zh-CN" altLang="en-US" sz="3600" b="1" dirty="0">
              <a:solidFill>
                <a:srgbClr val="FF99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梅子黄时</a:t>
            </a:r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日日晴，</a:t>
            </a:r>
            <a:endParaRPr lang="zh-CN" altLang="en-US" sz="3600" b="1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小溪泛尽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却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山行。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endParaRPr lang="zh-CN" altLang="en-US" sz="27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6147" name="图片 13" descr="梅子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38374" y="3403759"/>
            <a:ext cx="3078956" cy="254412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图片 61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374" y="868204"/>
            <a:ext cx="3078956" cy="26898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" name="线形标注 1 31"/>
          <p:cNvSpPr/>
          <p:nvPr/>
        </p:nvSpPr>
        <p:spPr>
          <a:xfrm>
            <a:off x="1291591" y="3403759"/>
            <a:ext cx="2631281" cy="606743"/>
          </a:xfrm>
          <a:prstGeom prst="borderCallout1">
            <a:avLst>
              <a:gd name="adj1" fmla="val 1334"/>
              <a:gd name="adj2" fmla="val 36792"/>
              <a:gd name="adj3" fmla="val -38069"/>
              <a:gd name="adj4" fmla="val 38258"/>
            </a:avLst>
          </a:prstGeom>
          <a:grpFill/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l"/>
            <a:r>
              <a:rPr lang="en-US" altLang="zh-CN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“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却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什么意思？有什么表达效果？</a:t>
            </a:r>
            <a:endParaRPr lang="zh-CN" altLang="en-US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430" y="4642009"/>
            <a:ext cx="5931218" cy="10214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51435" tIns="25718" rIns="51435" bIns="25718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    </a:t>
            </a:r>
            <a:r>
              <a:rPr lang="en-US" altLang="zh-CN" sz="2100" b="1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“</a:t>
            </a:r>
            <a:r>
              <a:rPr lang="zh-CN" altLang="en-US" sz="2100" b="1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却</a:t>
            </a:r>
            <a:r>
              <a:rPr lang="en-US" altLang="zh-CN" sz="2100" b="1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”</a:t>
            </a:r>
            <a:r>
              <a:rPr lang="zh-CN" altLang="en-US" sz="2100" b="1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是</a:t>
            </a:r>
            <a:r>
              <a:rPr lang="en-US" altLang="zh-CN" sz="2100" b="1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“</a:t>
            </a:r>
            <a:r>
              <a:rPr lang="zh-CN" altLang="en-US" sz="2100" b="1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再、又</a:t>
            </a:r>
            <a:r>
              <a:rPr lang="en-US" altLang="zh-CN" sz="2100" b="1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”</a:t>
            </a:r>
            <a:r>
              <a:rPr lang="zh-CN" altLang="en-US" sz="2100" b="1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的意思。诗人乘舟泛溪而行，溪尽而兴不尽，</a:t>
            </a:r>
            <a:r>
              <a:rPr lang="en-US" altLang="zh-CN" sz="2100" b="1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“</a:t>
            </a:r>
            <a:r>
              <a:rPr lang="zh-CN" altLang="en-US" sz="2100" b="1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却</a:t>
            </a:r>
            <a:r>
              <a:rPr lang="en-US" altLang="zh-CN" sz="2100" b="1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”</a:t>
            </a:r>
            <a:r>
              <a:rPr lang="zh-CN" altLang="en-US" sz="2100" b="1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道出了他高涨的游兴。</a:t>
            </a:r>
            <a:endParaRPr lang="zh-CN" altLang="en-US" sz="2100" b="1" dirty="0"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2"/>
          <p:cNvSpPr txBox="1"/>
          <p:nvPr/>
        </p:nvSpPr>
        <p:spPr>
          <a:xfrm>
            <a:off x="323528" y="1412776"/>
            <a:ext cx="7875270" cy="42473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endParaRPr lang="zh-CN" altLang="en-US" sz="3600" b="1" dirty="0">
              <a:solidFill>
                <a:srgbClr val="FF99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梅子黄时日日晴，</a:t>
            </a:r>
            <a:endParaRPr lang="zh-CN" altLang="en-US" sz="36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小溪泛尽却山行。</a:t>
            </a:r>
            <a:endParaRPr lang="en-US" altLang="zh-CN" sz="36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endParaRPr lang="zh-CN" altLang="en-US" sz="27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7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梅子黄透了的时候，天天都是晴和的好天气，乘小舟沿着小溪而行，走到了小溪的尽头，再改走山路继续前行。</a:t>
            </a:r>
            <a:endParaRPr lang="zh-CN" altLang="en-US" sz="27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6147" name="图片 13" descr="梅子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12637" y="1412776"/>
            <a:ext cx="2234188" cy="184572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图片 61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3745" y="1412776"/>
            <a:ext cx="2465485" cy="184525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主题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4">
      <a:majorFont>
        <a:latin typeface="Times New Roman"/>
        <a:ea typeface="楷体"/>
        <a:cs typeface=""/>
      </a:majorFont>
      <a:minorFont>
        <a:latin typeface="Times New Roman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三衢道中</Template>
  <TotalTime>0</TotalTime>
  <Words>1335</Words>
  <Application>WPS 演示</Application>
  <PresentationFormat>全屏显示(4:3)</PresentationFormat>
  <Paragraphs>126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Arial</vt:lpstr>
      <vt:lpstr>宋体</vt:lpstr>
      <vt:lpstr>Wingdings</vt:lpstr>
      <vt:lpstr>华文新魏</vt:lpstr>
      <vt:lpstr>华文楷体</vt:lpstr>
      <vt:lpstr>楷体</vt:lpstr>
      <vt:lpstr>黑体</vt:lpstr>
      <vt:lpstr>仿宋</vt:lpstr>
      <vt:lpstr>Calibri</vt:lpstr>
      <vt:lpstr>幼圆</vt:lpstr>
      <vt:lpstr>微软雅黑</vt:lpstr>
      <vt:lpstr>Arial Unicode MS</vt:lpstr>
      <vt:lpstr>Times New Roman</vt:lpstr>
      <vt:lpstr>主题1</vt:lpstr>
      <vt:lpstr>三衢道中</vt:lpstr>
      <vt:lpstr>PowerPoint 演示文稿</vt:lpstr>
      <vt:lpstr>三衢道中                                      宋   曾几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三衢道中</dc:title>
  <dc:creator>Administrator</dc:creator>
  <cp:lastModifiedBy>qwe</cp:lastModifiedBy>
  <cp:revision>2</cp:revision>
  <dcterms:created xsi:type="dcterms:W3CDTF">2020-02-19T07:26:00Z</dcterms:created>
  <dcterms:modified xsi:type="dcterms:W3CDTF">2021-09-05T11:55:34Z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