
<file path=[Content_Types].xml><?xml version="1.0" encoding="utf-8"?>
<Types xmlns="http://schemas.openxmlformats.org/package/2006/content-types">
  <Default Extension="wav" ContentType="audio/x-wav"/>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71" r:id="rId3"/>
    <p:sldId id="317" r:id="rId4"/>
    <p:sldId id="264" r:id="rId5"/>
    <p:sldId id="295" r:id="rId6"/>
    <p:sldId id="258" r:id="rId7"/>
    <p:sldId id="345" r:id="rId8"/>
    <p:sldId id="346" r:id="rId9"/>
    <p:sldId id="350" r:id="rId10"/>
    <p:sldId id="353" r:id="rId11"/>
    <p:sldId id="355" r:id="rId12"/>
    <p:sldId id="356" r:id="rId13"/>
    <p:sldId id="359" r:id="rId14"/>
    <p:sldId id="360" r:id="rId15"/>
    <p:sldId id="361" r:id="rId16"/>
    <p:sldId id="269" r:id="rId17"/>
    <p:sldId id="259" r:id="rId18"/>
    <p:sldId id="260" r:id="rId19"/>
    <p:sldId id="296" r:id="rId20"/>
    <p:sldId id="266" r:id="rId21"/>
    <p:sldId id="297" r:id="rId22"/>
    <p:sldId id="298" r:id="rId23"/>
  </p:sldIdLst>
  <p:sldSz cx="9144000" cy="6858000" type="screen4x3"/>
  <p:notesSz cx="6858000" cy="9144000"/>
  <p:custDataLst>
    <p:tags r:id="rId28"/>
  </p:custDataLst>
  <p:defaultTextStyle>
    <a:defPPr>
      <a:defRPr lang="zh-CN"/>
    </a:defPPr>
    <a:lvl1pPr marL="0" lvl="0"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b="0" i="0" u="none" kern="1200" baseline="0">
        <a:solidFill>
          <a:srgbClr val="000000"/>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ClrTx/>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ClrTx/>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ClrTx/>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ClrTx/>
      <a:buSzPct val="100000"/>
      <a:buFont typeface="Arial" panose="020B0604020202020204" pitchFamily="34" charset="0"/>
      <a:buNone/>
      <a:defRPr sz="1800" b="0" i="0" u="none" kern="1200" baseline="0">
        <a:solidFill>
          <a:srgbClr val="000000"/>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3" d="100"/>
          <a:sy n="73"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gs" Target="tags/tag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3554" name="页眉占位符 1"/>
          <p:cNvSpPr>
            <a:spLocks noGrp="1"/>
          </p:cNvSpPr>
          <p:nvPr>
            <p:ph type="hdr" sz="quarter"/>
          </p:nvPr>
        </p:nvSpPr>
        <p:spPr>
          <a:xfrm>
            <a:off x="0" y="0"/>
            <a:ext cx="2971800" cy="457200"/>
          </a:xfrm>
          <a:prstGeom prst="rect">
            <a:avLst/>
          </a:prstGeom>
          <a:noFill/>
          <a:ln w="9525">
            <a:noFill/>
          </a:ln>
        </p:spPr>
        <p:txBody>
          <a:bodyPr/>
          <a:p>
            <a:pPr marL="0" lvl="0" indent="0" eaLnBrk="1" hangingPunct="1">
              <a:buClr>
                <a:srgbClr val="000000"/>
              </a:buClr>
              <a:buSzPct val="100000"/>
            </a:pPr>
            <a:endParaRPr lang="en-US" altLang="zh-CN" sz="1200"/>
          </a:p>
        </p:txBody>
      </p:sp>
      <p:sp>
        <p:nvSpPr>
          <p:cNvPr id="23555" name="日期占位符 2"/>
          <p:cNvSpPr>
            <a:spLocks noGrp="1"/>
          </p:cNvSpPr>
          <p:nvPr>
            <p:ph type="dt" idx="2"/>
          </p:nvPr>
        </p:nvSpPr>
        <p:spPr>
          <a:xfrm>
            <a:off x="3884613" y="0"/>
            <a:ext cx="2971800" cy="457200"/>
          </a:xfrm>
          <a:prstGeom prst="rect">
            <a:avLst/>
          </a:prstGeom>
          <a:noFill/>
          <a:ln w="9525">
            <a:noFill/>
          </a:ln>
        </p:spPr>
        <p:txBody>
          <a:bodyPr/>
          <a:p>
            <a:pPr marL="0" lvl="0" indent="0" algn="r" eaLnBrk="1" hangingPunct="1"/>
            <a:endParaRPr lang="en-US" altLang="en-US" sz="1200"/>
          </a:p>
        </p:txBody>
      </p:sp>
      <p:sp>
        <p:nvSpPr>
          <p:cNvPr id="23556" name="幻灯片图像占位符 3"/>
          <p:cNvSpPr>
            <a:spLocks noGrp="1" noRot="1" noChangeAspect="1"/>
          </p:cNvSpPr>
          <p:nvPr>
            <p:ph type="sldImg" idx="1"/>
          </p:nvPr>
        </p:nvSpPr>
        <p:spPr>
          <a:xfrm>
            <a:off x="1143000" y="685800"/>
            <a:ext cx="4572000" cy="3429000"/>
          </a:xfrm>
          <a:prstGeom prst="rect">
            <a:avLst/>
          </a:prstGeom>
          <a:noFill/>
          <a:ln w="9525">
            <a:noFill/>
          </a:ln>
        </p:spPr>
      </p:sp>
      <p:sp>
        <p:nvSpPr>
          <p:cNvPr id="23557" name="备注占位符 4"/>
          <p:cNvSpPr>
            <a:spLocks noGrp="1" noRot="1" noChangeAspect="1"/>
          </p:cNvSpPr>
          <p:nvPr/>
        </p:nvSpPr>
        <p:spPr>
          <a:xfrm>
            <a:off x="685800" y="4343400"/>
            <a:ext cx="5486400" cy="4114800"/>
          </a:xfrm>
          <a:prstGeom prst="rect">
            <a:avLst/>
          </a:prstGeom>
          <a:noFill/>
          <a:ln w="9525">
            <a:noFill/>
          </a:ln>
        </p:spPr>
        <p:txBody>
          <a:bodyPr anchor="ctr"/>
          <a:p>
            <a:pPr marL="0" lvl="0" indent="0" eaLnBrk="1" hangingPunct="1"/>
            <a:r>
              <a:rPr lang="zh-CN" altLang="en-US"/>
              <a:t>单击此处编辑母版文本样式</a:t>
            </a:r>
            <a:endParaRPr lang="zh-CN" altLang="en-US"/>
          </a:p>
          <a:p>
            <a:pPr marL="0" lvl="0" indent="0" eaLnBrk="1" hangingPunct="1"/>
            <a:r>
              <a:rPr lang="zh-CN" altLang="en-US"/>
              <a:t>第二级</a:t>
            </a:r>
            <a:endParaRPr lang="zh-CN" altLang="en-US"/>
          </a:p>
          <a:p>
            <a:pPr marL="0" lvl="0" indent="0" eaLnBrk="1" hangingPunct="1"/>
            <a:r>
              <a:rPr lang="zh-CN" altLang="en-US"/>
              <a:t>第三级</a:t>
            </a:r>
            <a:endParaRPr lang="zh-CN" altLang="en-US"/>
          </a:p>
          <a:p>
            <a:pPr marL="0" lvl="0" indent="0" eaLnBrk="1" hangingPunct="1"/>
            <a:r>
              <a:rPr lang="zh-CN" altLang="en-US"/>
              <a:t>第四级</a:t>
            </a:r>
            <a:endParaRPr lang="zh-CN" altLang="en-US"/>
          </a:p>
          <a:p>
            <a:pPr marL="0" lvl="0" indent="0" eaLnBrk="1" hangingPunct="1"/>
            <a:r>
              <a:rPr lang="zh-CN" altLang="en-US"/>
              <a:t>第五级</a:t>
            </a:r>
            <a:endParaRPr lang="zh-CN" altLang="en-US"/>
          </a:p>
        </p:txBody>
      </p:sp>
      <p:sp>
        <p:nvSpPr>
          <p:cNvPr id="23558" name="页脚占位符 5"/>
          <p:cNvSpPr>
            <a:spLocks noGrp="1"/>
          </p:cNvSpPr>
          <p:nvPr>
            <p:ph type="ftr" sz="quarter" idx="3"/>
          </p:nvPr>
        </p:nvSpPr>
        <p:spPr>
          <a:xfrm>
            <a:off x="0" y="8685213"/>
            <a:ext cx="2971800" cy="457200"/>
          </a:xfrm>
          <a:prstGeom prst="rect">
            <a:avLst/>
          </a:prstGeom>
          <a:noFill/>
          <a:ln w="9525">
            <a:noFill/>
          </a:ln>
        </p:spPr>
        <p:txBody>
          <a:bodyPr anchor="b"/>
          <a:p>
            <a:pPr marL="0" lvl="0" indent="0" eaLnBrk="1" hangingPunct="1"/>
            <a:endParaRPr lang="en-US" altLang="zh-CN" sz="1200"/>
          </a:p>
        </p:txBody>
      </p:sp>
      <p:sp>
        <p:nvSpPr>
          <p:cNvPr id="23559" name="灯片编号占位符 6"/>
          <p:cNvSpPr>
            <a:spLocks noGrp="1"/>
          </p:cNvSpPr>
          <p:nvPr>
            <p:ph type="sldNum" sz="quarter" idx="4"/>
          </p:nvPr>
        </p:nvSpPr>
        <p:spPr>
          <a:xfrm>
            <a:off x="3884613" y="8685213"/>
            <a:ext cx="2971800" cy="457200"/>
          </a:xfrm>
          <a:prstGeom prst="rect">
            <a:avLst/>
          </a:prstGeom>
          <a:noFill/>
          <a:ln w="9525">
            <a:noFill/>
          </a:ln>
        </p:spPr>
        <p:txBody>
          <a:bodyPr anchor="b"/>
          <a:p>
            <a:pPr marL="0" lvl="0" indent="0" algn="r" eaLnBrk="1" hangingPunct="1"/>
            <a:fld id="{9A0DB2DC-4C9A-4742-B13C-FB6460FD3503}" type="slidenum">
              <a:rPr lang="en-US" altLang="en-US"/>
            </a:fld>
            <a:endParaRPr lang="en-US" altLang="en-US" sz="1200"/>
          </a:p>
        </p:txBody>
      </p:sp>
    </p:spTree>
  </p:cSld>
  <p:clrMap bg1="lt1" tx1="dk1" bg2="lt2" tx2="dk2" accent1="accent1" accent2="accent2" accent3="accent3" accent4="accent4" accent5="accent5" accent6="accent6" hlink="hlink" folHlink="folHlink"/>
  <p:hf sldNum="0" hdr="0" ftr="0" dt="0"/>
  <p:notesStyle>
    <a:lvl1pPr marL="0" lvl="0"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1pPr>
    <a:lvl2pPr marL="457200" lvl="1"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2pPr>
    <a:lvl3pPr marL="914400" lvl="2"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3pPr>
    <a:lvl4pPr marL="1371600" lvl="3"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4pPr>
    <a:lvl5pPr marL="1828800" lvl="4"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5pPr>
    <a:lvl6pPr marL="2286000" lvl="5"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6pPr>
    <a:lvl7pPr marL="2743200" lvl="6"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7pPr>
    <a:lvl8pPr marL="3200400" lvl="7"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8pPr>
    <a:lvl9pPr marL="3657600" lvl="8"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mbria" panose="02040503050406030204"/>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直接连接符 3"/>
          <p:cNvSpPr/>
          <p:nvPr/>
        </p:nvSpPr>
        <p:spPr>
          <a:xfrm>
            <a:off x="428625" y="714375"/>
            <a:ext cx="8286750" cy="1588"/>
          </a:xfrm>
          <a:prstGeom prst="line">
            <a:avLst/>
          </a:prstGeom>
          <a:ln w="31750" cap="flat" cmpd="sng">
            <a:solidFill>
              <a:schemeClr val="accent1"/>
            </a:solidFill>
            <a:prstDash val="solid"/>
            <a:round/>
            <a:headEnd type="none" w="med" len="med"/>
            <a:tailEnd type="none" w="med" len="med"/>
          </a:ln>
        </p:spPr>
        <p:txBody>
          <a:bodyPr/>
          <a:p>
            <a:pPr marL="0" lvl="0" indent="0" algn="l" defTabSz="914400" rtl="0" eaLnBrk="1" fontAlgn="base" hangingPunct="1">
              <a:lnSpc>
                <a:spcPct val="100000"/>
              </a:lnSpc>
              <a:spcBef>
                <a:spcPct val="0"/>
              </a:spcBef>
              <a:spcAft>
                <a:spcPct val="0"/>
              </a:spcAft>
              <a:buClrTx/>
              <a:buSzPct val="100000"/>
              <a:buFont typeface="Arial" panose="020B0604020202020204" pitchFamily="34" charset="0"/>
              <a:buNone/>
            </a:pPr>
            <a:endParaRPr lang="zh-CN" altLang="en-US"/>
          </a:p>
        </p:txBody>
      </p:sp>
      <p:sp>
        <p:nvSpPr>
          <p:cNvPr id="1027" name="直接连接符 11"/>
          <p:cNvSpPr/>
          <p:nvPr/>
        </p:nvSpPr>
        <p:spPr>
          <a:xfrm>
            <a:off x="428625" y="6356350"/>
            <a:ext cx="8286750" cy="1588"/>
          </a:xfrm>
          <a:prstGeom prst="line">
            <a:avLst/>
          </a:prstGeom>
          <a:ln w="19050" cap="flat" cmpd="sng">
            <a:solidFill>
              <a:schemeClr val="accent1"/>
            </a:solidFill>
            <a:prstDash val="solid"/>
            <a:round/>
            <a:headEnd type="none" w="med" len="med"/>
            <a:tailEnd type="none" w="med" len="med"/>
          </a:ln>
        </p:spPr>
        <p:txBody>
          <a:bodyPr/>
          <a:p>
            <a:pPr marL="0" lvl="0" indent="0" algn="l" defTabSz="914400" rtl="0" eaLnBrk="1" fontAlgn="base" hangingPunct="1">
              <a:lnSpc>
                <a:spcPct val="100000"/>
              </a:lnSpc>
              <a:spcBef>
                <a:spcPct val="0"/>
              </a:spcBef>
              <a:spcAft>
                <a:spcPct val="0"/>
              </a:spcAft>
              <a:buClrTx/>
              <a:buSzPct val="100000"/>
              <a:buFont typeface="Arial" panose="020B0604020202020204" pitchFamily="34" charset="0"/>
              <a:buNone/>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marL="0" indent="0" algn="ctr" defTabSz="914400" rtl="0" eaLnBrk="0" fontAlgn="base" hangingPunct="0">
        <a:lnSpc>
          <a:spcPct val="100000"/>
        </a:lnSpc>
        <a:spcBef>
          <a:spcPct val="0"/>
        </a:spcBef>
        <a:spcAft>
          <a:spcPct val="0"/>
        </a:spcAft>
        <a:buClrTx/>
        <a:buSzTx/>
        <a:buFontTx/>
        <a:buNone/>
        <a:defRPr kumimoji="0" sz="4400" b="0" i="0" u="none" kern="1200" baseline="0">
          <a:solidFill>
            <a:schemeClr val="tx1"/>
          </a:solidFill>
          <a:effectLst/>
          <a:latin typeface="Arial" panose="020B0604020202020204" pitchFamily="34" charset="0"/>
          <a:ea typeface="宋体" panose="02010600030101010101" pitchFamily="2" charset="-122"/>
          <a:cs typeface="+mj-cs"/>
          <a:sym typeface="Calibri" panose="020F0502020204030204" pitchFamily="34" charset="0"/>
        </a:defRPr>
      </a:lvl1pPr>
    </p:titleStyle>
    <p:bodyStyle>
      <a:lvl1pPr marL="342900" indent="-342900" algn="l" defTabSz="914400" rtl="0" eaLnBrk="0" fontAlgn="base" hangingPunct="0">
        <a:lnSpc>
          <a:spcPct val="100000"/>
        </a:lnSpc>
        <a:spcBef>
          <a:spcPct val="20000"/>
        </a:spcBef>
        <a:spcAft>
          <a:spcPct val="0"/>
        </a:spcAft>
        <a:buClrTx/>
        <a:buSzTx/>
        <a:buFont typeface="Arial" panose="020B0604020202020204" pitchFamily="34" charset="0"/>
        <a:buChar char="•"/>
        <a:defRPr kumimoji="0" sz="3200" b="0" i="0" u="none" kern="1200" baseline="0">
          <a:solidFill>
            <a:schemeClr val="tx1"/>
          </a:solidFill>
          <a:effectLst/>
          <a:latin typeface="+mn-lt"/>
          <a:ea typeface="+mn-ea"/>
          <a:cs typeface="+mn-cs"/>
          <a:sym typeface="Calibri" panose="020F0502020204030204" pitchFamily="34" charset="0"/>
        </a:defRPr>
      </a:lvl1pPr>
      <a:lvl2pPr marL="742950" lvl="1" indent="-285750" algn="l" defTabSz="914400" rtl="0" eaLnBrk="0" fontAlgn="base" hangingPunct="0">
        <a:lnSpc>
          <a:spcPct val="100000"/>
        </a:lnSpc>
        <a:spcBef>
          <a:spcPct val="20000"/>
        </a:spcBef>
        <a:spcAft>
          <a:spcPct val="0"/>
        </a:spcAft>
        <a:buClrTx/>
        <a:buSzTx/>
        <a:buFont typeface="Arial" panose="020B0604020202020204" pitchFamily="34" charset="0"/>
        <a:buChar char="–"/>
        <a:defRPr kumimoji="0" sz="2800" b="0" i="0" u="none" kern="1200" baseline="0">
          <a:solidFill>
            <a:schemeClr val="tx1"/>
          </a:solidFill>
          <a:effectLst/>
          <a:latin typeface="+mn-lt"/>
          <a:ea typeface="+mn-ea"/>
          <a:cs typeface="+mn-cs"/>
          <a:sym typeface="Calibri" panose="020F0502020204030204" pitchFamily="34" charset="0"/>
        </a:defRPr>
      </a:lvl2pPr>
      <a:lvl3pPr marL="1143000" lvl="2" indent="-228600" algn="l" defTabSz="914400" rtl="0" eaLnBrk="0" fontAlgn="base" hangingPunct="0">
        <a:lnSpc>
          <a:spcPct val="100000"/>
        </a:lnSpc>
        <a:spcBef>
          <a:spcPct val="20000"/>
        </a:spcBef>
        <a:spcAft>
          <a:spcPct val="0"/>
        </a:spcAft>
        <a:buClrTx/>
        <a:buSzTx/>
        <a:buFont typeface="Arial" panose="020B0604020202020204" pitchFamily="34" charset="0"/>
        <a:buChar char="•"/>
        <a:defRPr kumimoji="0" sz="2400" b="0" i="0" u="none" kern="1200" baseline="0">
          <a:solidFill>
            <a:schemeClr val="tx1"/>
          </a:solidFill>
          <a:effectLst/>
          <a:latin typeface="+mn-lt"/>
          <a:ea typeface="+mn-ea"/>
          <a:cs typeface="+mn-cs"/>
          <a:sym typeface="Calibri" panose="020F0502020204030204" pitchFamily="34" charset="0"/>
        </a:defRPr>
      </a:lvl3pPr>
      <a:lvl4pPr marL="1600200" lvl="3" indent="-228600" algn="l" defTabSz="914400" rtl="0" eaLnBrk="0" fontAlgn="base" hangingPunct="0">
        <a:lnSpc>
          <a:spcPct val="100000"/>
        </a:lnSpc>
        <a:spcBef>
          <a:spcPct val="20000"/>
        </a:spcBef>
        <a:spcAft>
          <a:spcPct val="0"/>
        </a:spcAft>
        <a:buClrTx/>
        <a:buSzTx/>
        <a:buFont typeface="Arial" panose="020B0604020202020204" pitchFamily="34" charset="0"/>
        <a:buChar char="–"/>
        <a:defRPr kumimoji="0" sz="2000" b="0" i="0" u="none" kern="1200" baseline="0">
          <a:solidFill>
            <a:schemeClr val="tx1"/>
          </a:solidFill>
          <a:effectLst/>
          <a:latin typeface="+mn-lt"/>
          <a:ea typeface="+mn-ea"/>
          <a:cs typeface="+mn-cs"/>
          <a:sym typeface="Calibri" panose="020F0502020204030204" pitchFamily="34" charset="0"/>
        </a:defRPr>
      </a:lvl4pPr>
      <a:lvl5pPr marL="2057400" lvl="4" indent="-228600" algn="l" defTabSz="914400" rtl="0" eaLnBrk="0" fontAlgn="base" hangingPunct="0">
        <a:lnSpc>
          <a:spcPct val="100000"/>
        </a:lnSpc>
        <a:spcBef>
          <a:spcPct val="20000"/>
        </a:spcBef>
        <a:spcAft>
          <a:spcPct val="0"/>
        </a:spcAft>
        <a:buClrTx/>
        <a:buSzTx/>
        <a:buFont typeface="Arial" panose="020B0604020202020204" pitchFamily="34" charset="0"/>
        <a:buChar char="»"/>
        <a:defRPr kumimoji="0" sz="2000" b="0" i="0" u="none" kern="1200" baseline="0">
          <a:solidFill>
            <a:schemeClr val="tx1"/>
          </a:solidFill>
          <a:effectLst/>
          <a:latin typeface="+mn-lt"/>
          <a:ea typeface="+mn-ea"/>
          <a:cs typeface="+mn-cs"/>
          <a:sym typeface="Calibri" panose="020F0502020204030204" pitchFamily="34" charset="0"/>
        </a:defRPr>
      </a:lvl5pPr>
      <a:lvl6pPr marL="2514600" lvl="5" indent="-228600" algn="l" defTabSz="914400" eaLnBrk="1" fontAlgn="base" latinLnBrk="0"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6pPr>
      <a:lvl7pPr marL="2971800" lvl="6" indent="-228600" algn="l" defTabSz="914400" eaLnBrk="1" fontAlgn="base" latinLnBrk="0"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7pPr>
      <a:lvl8pPr marL="3429000" lvl="7" indent="-228600" algn="l" defTabSz="914400" eaLnBrk="1" fontAlgn="base" latinLnBrk="0"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8pPr>
      <a:lvl9pPr marL="3886200" lvl="8" indent="-228600" algn="l" defTabSz="914400" eaLnBrk="1" fontAlgn="base" latinLnBrk="0"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9pPr>
    </p:bodyStyle>
    <p:otherStyle>
      <a:lvl1pPr marL="0" lvl="0"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kumimoji="0" sz="1800" b="0" i="0" u="none" kern="1200" baseline="0">
          <a:solidFill>
            <a:schemeClr val="tx1"/>
          </a:solidFill>
          <a:effectLst/>
          <a:latin typeface="+mn-lt"/>
          <a:ea typeface="+mn-ea"/>
          <a:cs typeface="+mn-cs"/>
        </a:defRPr>
      </a:lvl1pPr>
      <a:lvl2pPr marL="457200" lvl="1"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kumimoji="0" sz="1800" b="0" i="0" u="none" kern="1200" baseline="0">
          <a:solidFill>
            <a:schemeClr val="tx1"/>
          </a:solidFill>
          <a:effectLst/>
          <a:latin typeface="+mn-lt"/>
          <a:ea typeface="+mn-ea"/>
          <a:cs typeface="+mn-cs"/>
        </a:defRPr>
      </a:lvl2pPr>
      <a:lvl3pPr marL="914400" lvl="2"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kumimoji="0" sz="1800" b="0" i="0" u="none" kern="1200" baseline="0">
          <a:solidFill>
            <a:schemeClr val="tx1"/>
          </a:solidFill>
          <a:effectLst/>
          <a:latin typeface="+mn-lt"/>
          <a:ea typeface="+mn-ea"/>
          <a:cs typeface="+mn-cs"/>
        </a:defRPr>
      </a:lvl3pPr>
      <a:lvl4pPr marL="1371600" lvl="3"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kumimoji="0" sz="1800" b="0" i="0" u="none" kern="1200" baseline="0">
          <a:solidFill>
            <a:schemeClr val="tx1"/>
          </a:solidFill>
          <a:effectLst/>
          <a:latin typeface="+mn-lt"/>
          <a:ea typeface="+mn-ea"/>
          <a:cs typeface="+mn-cs"/>
        </a:defRPr>
      </a:lvl4pPr>
      <a:lvl5pPr marL="1828800" lvl="4"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defRPr kumimoji="0" sz="1800" b="0" i="0" u="none" kern="1200" baseline="0">
          <a:solidFill>
            <a:schemeClr val="tx1"/>
          </a:solidFill>
          <a:effectLst/>
          <a:latin typeface="+mn-lt"/>
          <a:ea typeface="+mn-ea"/>
          <a:cs typeface="+mn-cs"/>
        </a:defRPr>
      </a:lvl5pPr>
      <a:lvl6pPr marL="2286000" lvl="5" indent="0" algn="l" defTabSz="914400" eaLnBrk="1" fontAlgn="base" latinLnBrk="0" hangingPunct="1">
        <a:spcBef>
          <a:spcPct val="0"/>
        </a:spcBef>
        <a:spcAft>
          <a:spcPct val="0"/>
        </a:spcAft>
        <a:buClr>
          <a:srgbClr val="000000"/>
        </a:buClr>
        <a:buFont typeface="Arial" panose="020B0604020202020204" pitchFamily="34" charset="0"/>
        <a:buNone/>
        <a:defRPr sz="1800"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Clr>
          <a:srgbClr val="000000"/>
        </a:buClr>
        <a:buFont typeface="Arial" panose="020B0604020202020204" pitchFamily="34" charset="0"/>
        <a:buNone/>
        <a:defRPr sz="1800"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Clr>
          <a:srgbClr val="000000"/>
        </a:buClr>
        <a:buFont typeface="Arial" panose="020B0604020202020204" pitchFamily="34" charset="0"/>
        <a:buNone/>
        <a:defRPr sz="1800"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Clr>
          <a:srgbClr val="000000"/>
        </a:buClr>
        <a:buFont typeface="Arial" panose="020B0604020202020204" pitchFamily="34" charset="0"/>
        <a:buNone/>
        <a:defRPr sz="1800"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3.wav"/><Relationship Id="rId1" Type="http://schemas.openxmlformats.org/officeDocument/2006/relationships/audio" Target="../media/audio2.wav"/></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0" name="TextBox 1"/>
          <p:cNvSpPr/>
          <p:nvPr/>
        </p:nvSpPr>
        <p:spPr>
          <a:xfrm>
            <a:off x="2555875" y="1155700"/>
            <a:ext cx="4572000" cy="914400"/>
          </a:xfrm>
          <a:prstGeom prst="rect">
            <a:avLst/>
          </a:prstGeom>
          <a:noFill/>
          <a:ln w="9525">
            <a:noFill/>
          </a:ln>
        </p:spPr>
        <p:txBody>
          <a:bodyPr>
            <a:spAutoFit/>
          </a:bodyPr>
          <a:p>
            <a:r>
              <a:rPr lang="en-US" altLang="en-US" sz="5400" b="1">
                <a:solidFill>
                  <a:srgbClr val="00B0F0"/>
                </a:solidFill>
                <a:latin typeface="MingLiU-ExtB" panose="02020500000000000000" pitchFamily="18" charset="-120"/>
                <a:sym typeface="MingLiU-ExtB" panose="02020500000000000000" pitchFamily="18" charset="-120"/>
              </a:rPr>
              <a:t>2    燕子</a:t>
            </a:r>
            <a:endParaRPr lang="en-US" altLang="en-US" sz="5400" b="1">
              <a:solidFill>
                <a:srgbClr val="00B0F0"/>
              </a:solidFill>
              <a:effectLst>
                <a:outerShdw blurRad="38100" dist="38100" dir="2700000">
                  <a:srgbClr val="C0C0C0"/>
                </a:outerShdw>
              </a:effectLst>
              <a:latin typeface="MingLiU-ExtB" panose="02020500000000000000" pitchFamily="18" charset="-120"/>
              <a:sym typeface="MingLiU-ExtB" panose="02020500000000000000" pitchFamily="18" charset="-120"/>
            </a:endParaRPr>
          </a:p>
        </p:txBody>
      </p:sp>
      <p:cxnSp>
        <p:nvCxnSpPr>
          <p:cNvPr id="2051" name="直线连接符 21"/>
          <p:cNvCxnSpPr/>
          <p:nvPr/>
        </p:nvCxnSpPr>
        <p:spPr>
          <a:xfrm>
            <a:off x="2700338" y="1989138"/>
            <a:ext cx="3816350" cy="0"/>
          </a:xfrm>
          <a:prstGeom prst="line">
            <a:avLst/>
          </a:prstGeom>
          <a:ln w="38100" cap="flat" cmpd="sng">
            <a:solidFill>
              <a:srgbClr val="93B3D7"/>
            </a:solidFill>
            <a:prstDash val="dash"/>
            <a:headEnd type="none" w="med" len="med"/>
            <a:tailEnd type="none" w="med" len="med"/>
          </a:ln>
        </p:spPr>
      </p:cxnSp>
      <p:sp>
        <p:nvSpPr>
          <p:cNvPr id="2052" name="TextBox 4"/>
          <p:cNvSpPr/>
          <p:nvPr/>
        </p:nvSpPr>
        <p:spPr>
          <a:xfrm>
            <a:off x="3708400" y="2420938"/>
            <a:ext cx="2232025" cy="639762"/>
          </a:xfrm>
          <a:prstGeom prst="rect">
            <a:avLst/>
          </a:prstGeom>
          <a:noFill/>
          <a:ln w="9525">
            <a:noFill/>
          </a:ln>
        </p:spPr>
        <p:txBody>
          <a:bodyPr>
            <a:spAutoFit/>
          </a:bodyPr>
          <a:p>
            <a:pPr algn="ctr"/>
            <a:endParaRPr lang="zh-CN" altLang="en-US" sz="3600" b="1">
              <a:latin typeface="Calibri" panose="020F0502020204030204" pitchFamily="34" charset="0"/>
              <a:sym typeface="宋体" panose="02010600030101010101" pitchFamily="2" charset="-122"/>
            </a:endParaRPr>
          </a:p>
        </p:txBody>
      </p:sp>
      <p:pic>
        <p:nvPicPr>
          <p:cNvPr id="2053" name="图片 6" descr="tupian 2"/>
          <p:cNvPicPr>
            <a:picLocks noChangeAspect="1"/>
          </p:cNvPicPr>
          <p:nvPr/>
        </p:nvPicPr>
        <p:blipFill>
          <a:blip r:embed="rId1"/>
          <a:stretch>
            <a:fillRect/>
          </a:stretch>
        </p:blipFill>
        <p:spPr>
          <a:xfrm>
            <a:off x="1331913" y="2060575"/>
            <a:ext cx="5643562" cy="4233863"/>
          </a:xfrm>
          <a:prstGeom prst="rect">
            <a:avLst/>
          </a:prstGeom>
          <a:noFill/>
          <a:ln w="9525">
            <a:noFill/>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ext Box 2"/>
          <p:cNvSpPr/>
          <p:nvPr/>
        </p:nvSpPr>
        <p:spPr>
          <a:xfrm>
            <a:off x="357188" y="615950"/>
            <a:ext cx="8143875" cy="5851525"/>
          </a:xfrm>
          <a:prstGeom prst="rect">
            <a:avLst/>
          </a:prstGeom>
          <a:noFill/>
          <a:ln w="9525">
            <a:noFill/>
          </a:ln>
        </p:spPr>
        <p:txBody>
          <a:bodyPr>
            <a:spAutoFit/>
          </a:bodyPr>
          <a:p>
            <a:pPr>
              <a:lnSpc>
                <a:spcPct val="130000"/>
              </a:lnSpc>
            </a:pPr>
            <a:r>
              <a:rPr lang="zh-CN" altLang="en-US" sz="2000" b="1">
                <a:latin typeface="Times New Roman" panose="02020603050405020304" pitchFamily="18" charset="0"/>
              </a:rPr>
              <a:t>　</a:t>
            </a:r>
            <a:r>
              <a:rPr lang="zh-CN" altLang="en-US" sz="3200" b="1">
                <a:latin typeface="Times New Roman" panose="02020603050405020304" pitchFamily="18" charset="0"/>
              </a:rPr>
              <a:t>      </a:t>
            </a:r>
            <a:r>
              <a:rPr lang="zh-CN" altLang="en-US" sz="3600" b="1">
                <a:latin typeface="Times New Roman" panose="02020603050405020304" pitchFamily="18" charset="0"/>
              </a:rPr>
              <a:t>小燕子带了它的剪刀似的尾巴，在阳光满地时，（</a:t>
            </a:r>
            <a:r>
              <a:rPr lang="zh-CN" altLang="en-US" sz="3600" b="1">
                <a:solidFill>
                  <a:srgbClr val="FF0000"/>
                </a:solidFill>
                <a:latin typeface="Times New Roman" panose="02020603050405020304" pitchFamily="18" charset="0"/>
              </a:rPr>
              <a:t>斜飞</a:t>
            </a:r>
            <a:r>
              <a:rPr lang="zh-CN" altLang="en-US" sz="3600" b="1">
                <a:latin typeface="Times New Roman" panose="02020603050405020304" pitchFamily="18" charset="0"/>
              </a:rPr>
              <a:t>）于旷亮无比的天空，</a:t>
            </a:r>
            <a:r>
              <a:rPr lang="zh-CN" altLang="en-US" sz="3600" b="1">
                <a:solidFill>
                  <a:srgbClr val="FF0000"/>
                </a:solidFill>
                <a:latin typeface="Times New Roman" panose="02020603050405020304" pitchFamily="18" charset="0"/>
              </a:rPr>
              <a:t>叽</a:t>
            </a:r>
            <a:r>
              <a:rPr lang="zh-CN" altLang="en-US" sz="3600" b="1">
                <a:latin typeface="Times New Roman" panose="02020603050405020304" pitchFamily="18" charset="0"/>
              </a:rPr>
              <a:t>的一声，</a:t>
            </a:r>
            <a:r>
              <a:rPr lang="zh-CN" altLang="en-US" sz="3600" b="1">
                <a:solidFill>
                  <a:srgbClr val="FF0000"/>
                </a:solidFill>
                <a:latin typeface="Times New Roman" panose="02020603050405020304" pitchFamily="18" charset="0"/>
              </a:rPr>
              <a:t>已</a:t>
            </a:r>
            <a:r>
              <a:rPr lang="zh-CN" altLang="en-US" sz="3600" b="1">
                <a:latin typeface="Times New Roman" panose="02020603050405020304" pitchFamily="18" charset="0"/>
              </a:rPr>
              <a:t>由这里的稻田上，飞到那边的高柳下了。</a:t>
            </a:r>
            <a:endParaRPr lang="zh-CN" altLang="en-US" sz="3600" b="1">
              <a:latin typeface="Times New Roman" panose="02020603050405020304" pitchFamily="18" charset="0"/>
            </a:endParaRPr>
          </a:p>
          <a:p>
            <a:pPr>
              <a:lnSpc>
                <a:spcPct val="130000"/>
              </a:lnSpc>
            </a:pPr>
            <a:r>
              <a:rPr lang="zh-CN" altLang="en-US" sz="3600" b="1">
                <a:latin typeface="Times New Roman" panose="02020603050405020304" pitchFamily="18" charset="0"/>
              </a:rPr>
              <a:t>        另有几只却在波光粼粼的湖面（</a:t>
            </a:r>
            <a:r>
              <a:rPr lang="zh-CN" altLang="en-US" sz="3600" b="1">
                <a:solidFill>
                  <a:srgbClr val="FF0000"/>
                </a:solidFill>
                <a:latin typeface="Times New Roman" panose="02020603050405020304" pitchFamily="18" charset="0"/>
              </a:rPr>
              <a:t>横掠</a:t>
            </a:r>
            <a:r>
              <a:rPr lang="zh-CN" altLang="en-US" sz="3600" b="1">
                <a:latin typeface="Times New Roman" panose="02020603050405020304" pitchFamily="18" charset="0"/>
              </a:rPr>
              <a:t>着），小燕子的翼尖或剪尾，偶尔（</a:t>
            </a:r>
            <a:r>
              <a:rPr lang="zh-CN" altLang="en-US" sz="3600" b="1">
                <a:solidFill>
                  <a:srgbClr val="FF0000"/>
                </a:solidFill>
                <a:latin typeface="Times New Roman" panose="02020603050405020304" pitchFamily="18" charset="0"/>
              </a:rPr>
              <a:t>沾</a:t>
            </a:r>
            <a:r>
              <a:rPr lang="zh-CN" altLang="en-US" sz="3600" b="1">
                <a:latin typeface="Times New Roman" panose="02020603050405020304" pitchFamily="18" charset="0"/>
              </a:rPr>
              <a:t>）了一下水面，那小圆晕便一圈一圈地</a:t>
            </a:r>
            <a:r>
              <a:rPr lang="zh-CN" altLang="en-US" sz="3600" b="1">
                <a:solidFill>
                  <a:srgbClr val="FF0000"/>
                </a:solidFill>
                <a:latin typeface="Times New Roman" panose="02020603050405020304" pitchFamily="18" charset="0"/>
              </a:rPr>
              <a:t>荡漾</a:t>
            </a:r>
            <a:r>
              <a:rPr lang="zh-CN" altLang="en-US" sz="3600" b="1">
                <a:latin typeface="Times New Roman" panose="02020603050405020304" pitchFamily="18" charset="0"/>
              </a:rPr>
              <a:t>开去。</a:t>
            </a:r>
            <a:endParaRPr lang="zh-CN" altLang="en-US" sz="3600" b="1">
              <a:latin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图片 1" descr="yanzi"/>
          <p:cNvPicPr>
            <a:picLocks noChangeAspect="1"/>
          </p:cNvPicPr>
          <p:nvPr/>
        </p:nvPicPr>
        <p:blipFill>
          <a:blip r:embed="rId1"/>
          <a:stretch>
            <a:fillRect/>
          </a:stretch>
        </p:blipFill>
        <p:spPr>
          <a:xfrm>
            <a:off x="1476375" y="981075"/>
            <a:ext cx="1838325" cy="1619250"/>
          </a:xfrm>
          <a:prstGeom prst="rect">
            <a:avLst/>
          </a:prstGeom>
          <a:noFill/>
          <a:ln w="9525">
            <a:noFill/>
          </a:ln>
        </p:spPr>
      </p:pic>
      <p:pic>
        <p:nvPicPr>
          <p:cNvPr id="12291" name="图片 2" descr="yanzi2"/>
          <p:cNvPicPr>
            <a:picLocks noChangeAspect="1"/>
          </p:cNvPicPr>
          <p:nvPr/>
        </p:nvPicPr>
        <p:blipFill>
          <a:blip r:embed="rId2"/>
          <a:stretch>
            <a:fillRect/>
          </a:stretch>
        </p:blipFill>
        <p:spPr>
          <a:xfrm>
            <a:off x="4572000" y="981075"/>
            <a:ext cx="1657350" cy="1409700"/>
          </a:xfrm>
          <a:prstGeom prst="rect">
            <a:avLst/>
          </a:prstGeom>
          <a:noFill/>
          <a:ln w="9525">
            <a:noFill/>
          </a:ln>
        </p:spPr>
      </p:pic>
      <p:sp>
        <p:nvSpPr>
          <p:cNvPr id="12292" name="文本框 3"/>
          <p:cNvSpPr/>
          <p:nvPr/>
        </p:nvSpPr>
        <p:spPr>
          <a:xfrm>
            <a:off x="611188" y="3284538"/>
            <a:ext cx="7056437" cy="768350"/>
          </a:xfrm>
          <a:prstGeom prst="rect">
            <a:avLst/>
          </a:prstGeom>
          <a:noFill/>
          <a:ln w="9525">
            <a:noFill/>
          </a:ln>
        </p:spPr>
        <p:txBody>
          <a:bodyPr>
            <a:spAutoFit/>
          </a:bodyPr>
          <a:p>
            <a:pPr>
              <a:spcBef>
                <a:spcPct val="50000"/>
              </a:spcBef>
            </a:pPr>
            <a:r>
              <a:rPr lang="zh-CN" altLang="en-US" sz="4400" b="1">
                <a:ea typeface="楷体_GB2312" pitchFamily="49" charset="-122"/>
              </a:rPr>
              <a:t>斜飞</a:t>
            </a:r>
            <a:endParaRPr lang="zh-CN" altLang="en-US" sz="4400" b="1">
              <a:ea typeface="楷体_GB2312" pitchFamily="49" charset="-122"/>
            </a:endParaRPr>
          </a:p>
        </p:txBody>
      </p:sp>
      <p:sp>
        <p:nvSpPr>
          <p:cNvPr id="12293" name="文本框 4"/>
          <p:cNvSpPr/>
          <p:nvPr/>
        </p:nvSpPr>
        <p:spPr>
          <a:xfrm>
            <a:off x="2843213" y="3284538"/>
            <a:ext cx="3816350" cy="768350"/>
          </a:xfrm>
          <a:prstGeom prst="rect">
            <a:avLst/>
          </a:prstGeom>
          <a:noFill/>
          <a:ln w="9525">
            <a:noFill/>
          </a:ln>
        </p:spPr>
        <p:txBody>
          <a:bodyPr>
            <a:spAutoFit/>
          </a:bodyPr>
          <a:p>
            <a:pPr>
              <a:spcBef>
                <a:spcPct val="50000"/>
              </a:spcBef>
            </a:pPr>
            <a:r>
              <a:rPr lang="zh-CN" altLang="en-US" sz="4400" b="1">
                <a:ea typeface="楷体_GB2312" pitchFamily="49" charset="-122"/>
              </a:rPr>
              <a:t>横掠</a:t>
            </a:r>
            <a:endParaRPr lang="zh-CN" altLang="en-US" sz="4400" b="1">
              <a:ea typeface="楷体_GB2312" pitchFamily="49" charset="-122"/>
            </a:endParaRPr>
          </a:p>
        </p:txBody>
      </p:sp>
      <p:sp>
        <p:nvSpPr>
          <p:cNvPr id="12294" name="文本框 6"/>
          <p:cNvSpPr/>
          <p:nvPr/>
        </p:nvSpPr>
        <p:spPr>
          <a:xfrm>
            <a:off x="5610225" y="3289300"/>
            <a:ext cx="3059113" cy="768350"/>
          </a:xfrm>
          <a:prstGeom prst="rect">
            <a:avLst/>
          </a:prstGeom>
          <a:noFill/>
          <a:ln w="9525">
            <a:noFill/>
          </a:ln>
        </p:spPr>
        <p:txBody>
          <a:bodyPr>
            <a:spAutoFit/>
          </a:bodyPr>
          <a:p>
            <a:pPr>
              <a:spcBef>
                <a:spcPct val="50000"/>
              </a:spcBef>
            </a:pPr>
            <a:r>
              <a:rPr lang="zh-CN" altLang="en-US" sz="4400" b="1">
                <a:ea typeface="楷体_GB2312" pitchFamily="49" charset="-122"/>
              </a:rPr>
              <a:t>沾了一下</a:t>
            </a:r>
            <a:endParaRPr lang="zh-CN" altLang="en-US" sz="4400" b="1">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ox(in)">
                                      <p:cBhvr>
                                        <p:cTn id="7" dur="500" fill="hold"/>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291"/>
                                        </p:tgtEl>
                                        <p:attrNameLst>
                                          <p:attrName>style.visibility</p:attrName>
                                        </p:attrNameLst>
                                      </p:cBhvr>
                                      <p:to>
                                        <p:strVal val="visible"/>
                                      </p:to>
                                    </p:set>
                                    <p:anim calcmode="lin" valueType="num">
                                      <p:cBhvr>
                                        <p:cTn id="12" dur="500" fill="hold"/>
                                        <p:tgtEl>
                                          <p:spTgt spid="12291"/>
                                        </p:tgtEl>
                                        <p:attrNameLst>
                                          <p:attrName>ppt_x</p:attrName>
                                        </p:attrNameLst>
                                      </p:cBhvr>
                                      <p:tavLst>
                                        <p:tav tm="0">
                                          <p:val>
                                            <p:strVal val="#ppt_x"/>
                                          </p:val>
                                        </p:tav>
                                        <p:tav tm="100000">
                                          <p:val>
                                            <p:strVal val="#ppt_x"/>
                                          </p:val>
                                        </p:tav>
                                      </p:tavLst>
                                    </p:anim>
                                    <p:anim calcmode="lin" valueType="num">
                                      <p:cBhvr>
                                        <p:cTn id="13"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12292"/>
                                        </p:tgtEl>
                                        <p:attrNameLst>
                                          <p:attrName>style.visibility</p:attrName>
                                        </p:attrNameLst>
                                      </p:cBhvr>
                                      <p:to>
                                        <p:strVal val="visible"/>
                                      </p:to>
                                    </p:set>
                                    <p:animEffect transition="in" filter="slide(fromBottom)">
                                      <p:cBhvr>
                                        <p:cTn id="18" dur="500" fill="hold"/>
                                        <p:tgtEl>
                                          <p:spTgt spid="12292"/>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2293"/>
                                        </p:tgtEl>
                                        <p:attrNameLst>
                                          <p:attrName>style.visibility</p:attrName>
                                        </p:attrNameLst>
                                      </p:cBhvr>
                                      <p:to>
                                        <p:strVal val="visible"/>
                                      </p:to>
                                    </p:set>
                                    <p:animEffect transition="in" filter="slide(fromBottom)">
                                      <p:cBhvr>
                                        <p:cTn id="23" dur="500" fill="hold"/>
                                        <p:tgtEl>
                                          <p:spTgt spid="1229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2294"/>
                                        </p:tgtEl>
                                        <p:attrNameLst>
                                          <p:attrName>style.visibility</p:attrName>
                                        </p:attrNameLst>
                                      </p:cBhvr>
                                      <p:to>
                                        <p:strVal val="visible"/>
                                      </p:to>
                                    </p:set>
                                    <p:anim calcmode="lin" valueType="num">
                                      <p:cBhvr>
                                        <p:cTn id="28" dur="500" fill="hold"/>
                                        <p:tgtEl>
                                          <p:spTgt spid="12294"/>
                                        </p:tgtEl>
                                        <p:attrNameLst>
                                          <p:attrName>ppt_x</p:attrName>
                                        </p:attrNameLst>
                                      </p:cBhvr>
                                      <p:tavLst>
                                        <p:tav tm="0">
                                          <p:val>
                                            <p:strVal val="#ppt_x"/>
                                          </p:val>
                                        </p:tav>
                                        <p:tav tm="100000">
                                          <p:val>
                                            <p:strVal val="#ppt_x"/>
                                          </p:val>
                                        </p:tav>
                                      </p:tavLst>
                                    </p:anim>
                                    <p:anim calcmode="lin" valueType="num">
                                      <p:cBhvr>
                                        <p:cTn id="29" dur="500" fill="hold"/>
                                        <p:tgtEl>
                                          <p:spTgt spid="122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P spid="12293" grpId="0" animBg="1"/>
      <p:bldP spid="1229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文本框 1"/>
          <p:cNvSpPr/>
          <p:nvPr/>
        </p:nvSpPr>
        <p:spPr>
          <a:xfrm>
            <a:off x="558800" y="1452563"/>
            <a:ext cx="8026400" cy="3967162"/>
          </a:xfrm>
          <a:prstGeom prst="rect">
            <a:avLst/>
          </a:prstGeom>
          <a:noFill/>
          <a:ln w="9525">
            <a:noFill/>
          </a:ln>
        </p:spPr>
        <p:txBody>
          <a:bodyPr>
            <a:spAutoFit/>
          </a:bodyPr>
          <a:p>
            <a:pPr>
              <a:lnSpc>
                <a:spcPct val="140000"/>
              </a:lnSpc>
              <a:spcBef>
                <a:spcPct val="50000"/>
              </a:spcBef>
            </a:pPr>
            <a:r>
              <a:rPr lang="zh-CN" altLang="en-US" sz="3200" b="1">
                <a:solidFill>
                  <a:srgbClr val="008000"/>
                </a:solidFill>
                <a:latin typeface="宋体" panose="02010600030101010101" pitchFamily="2" charset="-122"/>
              </a:rPr>
              <a:t>   </a:t>
            </a:r>
            <a:r>
              <a:rPr lang="en-US" altLang="zh-CN" sz="3200" b="1">
                <a:solidFill>
                  <a:srgbClr val="006600"/>
                </a:solidFill>
                <a:latin typeface="宋体" panose="02010600030101010101" pitchFamily="2" charset="-122"/>
              </a:rPr>
              <a:t> </a:t>
            </a:r>
            <a:r>
              <a:rPr lang="zh-CN" altLang="zh-CN" sz="3600">
                <a:solidFill>
                  <a:srgbClr val="006600"/>
                </a:solidFill>
                <a:latin typeface="华文新魏" panose="02010800040101010101" pitchFamily="2" charset="-122"/>
                <a:ea typeface="华文新魏" panose="02010800040101010101" pitchFamily="2" charset="-122"/>
              </a:rPr>
              <a:t>那边还有飞倦了的几对，闲散得地在纤细的电线上休憩——嫩蓝的春天，几支木杆，几痕细线连于杆与杆之间，线上停着几个小黑点，那便是燕子。多么有趣的一幅图画呀！</a:t>
            </a:r>
            <a:endParaRPr lang="zh-CN" altLang="zh-CN" sz="3600">
              <a:solidFill>
                <a:srgbClr val="006600"/>
              </a:solidFill>
              <a:latin typeface="华文新魏" panose="02010800040101010101" pitchFamily="2" charset="-122"/>
              <a:ea typeface="华文新魏" panose="02010800040101010101" pitchFamily="2" charset="-122"/>
            </a:endParaRPr>
          </a:p>
        </p:txBody>
      </p:sp>
      <p:sp>
        <p:nvSpPr>
          <p:cNvPr id="13315" name="文本框 3"/>
          <p:cNvSpPr/>
          <p:nvPr/>
        </p:nvSpPr>
        <p:spPr>
          <a:xfrm>
            <a:off x="396875" y="812800"/>
            <a:ext cx="4391025" cy="639763"/>
          </a:xfrm>
          <a:prstGeom prst="rect">
            <a:avLst/>
          </a:prstGeom>
          <a:noFill/>
          <a:ln w="9525">
            <a:noFill/>
          </a:ln>
        </p:spPr>
        <p:txBody>
          <a:bodyPr>
            <a:spAutoFit/>
          </a:bodyPr>
          <a:p>
            <a:pPr>
              <a:spcBef>
                <a:spcPct val="50000"/>
              </a:spcBef>
            </a:pPr>
            <a:r>
              <a:rPr lang="zh-CN" altLang="en-US" sz="3600">
                <a:solidFill>
                  <a:srgbClr val="FF0000"/>
                </a:solidFill>
                <a:ea typeface="华文新魏" panose="02010800040101010101" pitchFamily="2" charset="-122"/>
              </a:rPr>
              <a:t>燕子的停歇</a:t>
            </a:r>
            <a:endParaRPr lang="zh-CN" altLang="en-US" sz="3600">
              <a:solidFill>
                <a:srgbClr val="FF0000"/>
              </a:solidFill>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3315">
                                            <p:txEl>
                                              <p:charRg st="0" end="6"/>
                                            </p:txEl>
                                          </p:spTgt>
                                        </p:tgtEl>
                                        <p:attrNameLst>
                                          <p:attrName>style.visibility</p:attrName>
                                        </p:attrNameLst>
                                      </p:cBhvr>
                                      <p:to>
                                        <p:strVal val="visible"/>
                                      </p:to>
                                    </p:set>
                                    <p:animEffect transition="in" filter="checkerboard(across)">
                                      <p:cBhvr>
                                        <p:cTn id="7" dur="500" fill="hold"/>
                                        <p:tgtEl>
                                          <p:spTgt spid="13315">
                                            <p:txEl>
                                              <p:charRg st="0"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图片 1" descr="cunzhuang"/>
          <p:cNvPicPr>
            <a:picLocks noChangeAspect="1"/>
          </p:cNvPicPr>
          <p:nvPr/>
        </p:nvPicPr>
        <p:blipFill>
          <a:blip r:embed="rId1"/>
          <a:stretch>
            <a:fillRect/>
          </a:stretch>
        </p:blipFill>
        <p:spPr>
          <a:xfrm>
            <a:off x="327025" y="766763"/>
            <a:ext cx="8783638" cy="5543550"/>
          </a:xfrm>
          <a:prstGeom prst="rect">
            <a:avLst/>
          </a:prstGeom>
          <a:noFill/>
          <a:ln w="9525">
            <a:noFill/>
          </a:ln>
        </p:spPr>
      </p:pic>
      <p:sp>
        <p:nvSpPr>
          <p:cNvPr id="14339" name="文本框 2"/>
          <p:cNvSpPr/>
          <p:nvPr/>
        </p:nvSpPr>
        <p:spPr>
          <a:xfrm>
            <a:off x="1757363" y="2786063"/>
            <a:ext cx="309562" cy="365125"/>
          </a:xfrm>
          <a:prstGeom prst="rect">
            <a:avLst/>
          </a:prstGeom>
          <a:noFill/>
          <a:ln w="9525">
            <a:noFill/>
          </a:ln>
        </p:spPr>
        <p:txBody>
          <a:bodyPr wrap="none">
            <a:spAutoFit/>
          </a:bodyPr>
          <a:p>
            <a:endParaRPr lang="zh-CN" altLang="en-US"/>
          </a:p>
        </p:txBody>
      </p:sp>
      <p:sp>
        <p:nvSpPr>
          <p:cNvPr id="14340" name="文本框 3"/>
          <p:cNvSpPr/>
          <p:nvPr/>
        </p:nvSpPr>
        <p:spPr>
          <a:xfrm>
            <a:off x="461963" y="766763"/>
            <a:ext cx="8513762" cy="3692525"/>
          </a:xfrm>
          <a:prstGeom prst="rect">
            <a:avLst/>
          </a:prstGeom>
          <a:solidFill>
            <a:schemeClr val="bg1">
              <a:alpha val="70195"/>
            </a:schemeClr>
          </a:solidFill>
          <a:ln w="9525">
            <a:noFill/>
          </a:ln>
        </p:spPr>
        <p:txBody>
          <a:bodyPr>
            <a:spAutoFit/>
          </a:bodyPr>
          <a:p>
            <a:pPr>
              <a:lnSpc>
                <a:spcPct val="130000"/>
              </a:lnSpc>
              <a:spcBef>
                <a:spcPct val="50000"/>
              </a:spcBef>
            </a:pPr>
            <a:r>
              <a:rPr lang="zh-CN" altLang="en-US" sz="3600" b="1">
                <a:solidFill>
                  <a:srgbClr val="10243F"/>
                </a:solidFill>
              </a:rPr>
              <a:t>       </a:t>
            </a:r>
            <a:r>
              <a:rPr lang="zh-CN" altLang="en-US" sz="3600" b="1">
                <a:solidFill>
                  <a:srgbClr val="10243F"/>
                </a:solidFill>
                <a:ea typeface="华文新魏" panose="02010800040101010101" pitchFamily="2" charset="-122"/>
              </a:rPr>
              <a:t>那边还有飞倦了的几对，闲散得地在纤细的电线上休憩</a:t>
            </a:r>
            <a:r>
              <a:rPr lang="zh-CN" altLang="en-US" sz="3600" b="1">
                <a:solidFill>
                  <a:srgbClr val="10243F"/>
                </a:solidFill>
                <a:latin typeface="Arial" panose="020B0604020202020204" pitchFamily="34" charset="0"/>
                <a:ea typeface="华文新魏" panose="02010800040101010101" pitchFamily="2" charset="-122"/>
              </a:rPr>
              <a:t>——</a:t>
            </a:r>
            <a:r>
              <a:rPr lang="zh-CN" altLang="en-US" sz="3600" b="1">
                <a:solidFill>
                  <a:srgbClr val="10243F"/>
                </a:solidFill>
                <a:ea typeface="华文新魏" panose="02010800040101010101" pitchFamily="2" charset="-122"/>
              </a:rPr>
              <a:t>嫩蓝的春天，几支木杆，几痕细线连于杆与杆之间，线上停着几个小黑点，那便是燕子。多么有趣的一幅图画呀！</a:t>
            </a:r>
            <a:endParaRPr lang="zh-CN" altLang="en-US" sz="3600" b="1">
              <a:solidFill>
                <a:srgbClr val="10243F"/>
              </a:solidFill>
              <a:ea typeface="华文新魏" panose="02010800040101010101" pitchFamily="2"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2"/>
          <p:cNvSpPr/>
          <p:nvPr/>
        </p:nvSpPr>
        <p:spPr>
          <a:xfrm>
            <a:off x="539750" y="2205038"/>
            <a:ext cx="6769100" cy="3113087"/>
          </a:xfrm>
          <a:prstGeom prst="rect">
            <a:avLst/>
          </a:prstGeom>
          <a:noFill/>
          <a:ln w="9525">
            <a:noFill/>
          </a:ln>
        </p:spPr>
        <p:txBody>
          <a:bodyPr>
            <a:spAutoFit/>
          </a:bodyPr>
          <a:p>
            <a:pPr algn="just">
              <a:spcBef>
                <a:spcPct val="50000"/>
              </a:spcBef>
            </a:pPr>
            <a:r>
              <a:rPr lang="zh-CN" altLang="en-US" sz="2400">
                <a:latin typeface="Times New Roman" panose="02020603050405020304" pitchFamily="18" charset="0"/>
              </a:rPr>
              <a:t>　</a:t>
            </a:r>
            <a:r>
              <a:rPr lang="zh-CN" altLang="en-US" sz="3600">
                <a:latin typeface="Times New Roman" panose="02020603050405020304" pitchFamily="18" charset="0"/>
              </a:rPr>
              <a:t>　</a:t>
            </a:r>
            <a:r>
              <a:rPr lang="zh-CN" altLang="en-US" sz="3600" b="1">
                <a:solidFill>
                  <a:srgbClr val="0000FF"/>
                </a:solidFill>
                <a:latin typeface="Times New Roman" panose="02020603050405020304" pitchFamily="18" charset="0"/>
              </a:rPr>
              <a:t>作者首先观察燕子</a:t>
            </a:r>
            <a:r>
              <a:rPr lang="en-US" altLang="zh-CN" sz="3600" b="1">
                <a:solidFill>
                  <a:srgbClr val="0000FF"/>
                </a:solidFill>
                <a:latin typeface="Times New Roman" panose="02020603050405020304" pitchFamily="18" charset="0"/>
              </a:rPr>
              <a:t>_______</a:t>
            </a:r>
            <a:r>
              <a:rPr lang="zh-CN" altLang="en-US" sz="3600" b="1">
                <a:solidFill>
                  <a:srgbClr val="0000FF"/>
                </a:solidFill>
                <a:latin typeface="Times New Roman" panose="02020603050405020304" pitchFamily="18" charset="0"/>
              </a:rPr>
              <a:t>，</a:t>
            </a:r>
            <a:endParaRPr lang="zh-CN" altLang="en-US" sz="3600" b="1">
              <a:solidFill>
                <a:srgbClr val="0000FF"/>
              </a:solidFill>
              <a:latin typeface="Times New Roman" panose="02020603050405020304" pitchFamily="18" charset="0"/>
            </a:endParaRPr>
          </a:p>
          <a:p>
            <a:pPr algn="just">
              <a:spcBef>
                <a:spcPct val="50000"/>
              </a:spcBef>
            </a:pPr>
            <a:r>
              <a:rPr lang="zh-CN" altLang="en-US" sz="3600" b="1">
                <a:solidFill>
                  <a:srgbClr val="0000FF"/>
                </a:solidFill>
                <a:latin typeface="Times New Roman" panose="02020603050405020304" pitchFamily="18" charset="0"/>
              </a:rPr>
              <a:t>接着观察燕子的</a:t>
            </a:r>
            <a:r>
              <a:rPr lang="en-US" altLang="zh-CN" sz="3600" b="1">
                <a:solidFill>
                  <a:srgbClr val="0000FF"/>
                </a:solidFill>
                <a:latin typeface="Times New Roman" panose="02020603050405020304" pitchFamily="18" charset="0"/>
              </a:rPr>
              <a:t>_____</a:t>
            </a:r>
            <a:r>
              <a:rPr lang="zh-CN" altLang="en-US" sz="3600" b="1">
                <a:solidFill>
                  <a:srgbClr val="0000FF"/>
                </a:solidFill>
                <a:latin typeface="Times New Roman" panose="02020603050405020304" pitchFamily="18" charset="0"/>
              </a:rPr>
              <a:t>，而后观</a:t>
            </a:r>
            <a:endParaRPr lang="zh-CN" altLang="en-US" sz="3600" b="1">
              <a:solidFill>
                <a:srgbClr val="0000FF"/>
              </a:solidFill>
              <a:latin typeface="Times New Roman" panose="02020603050405020304" pitchFamily="18" charset="0"/>
            </a:endParaRPr>
          </a:p>
          <a:p>
            <a:pPr algn="just">
              <a:spcBef>
                <a:spcPct val="50000"/>
              </a:spcBef>
            </a:pPr>
            <a:r>
              <a:rPr lang="zh-CN" altLang="en-US" sz="3600" b="1">
                <a:solidFill>
                  <a:srgbClr val="0000FF"/>
                </a:solidFill>
                <a:latin typeface="Times New Roman" panose="02020603050405020304" pitchFamily="18" charset="0"/>
              </a:rPr>
              <a:t>察燕子的</a:t>
            </a:r>
            <a:r>
              <a:rPr lang="en-US" altLang="zh-CN" sz="3600" b="1">
                <a:solidFill>
                  <a:srgbClr val="0000FF"/>
                </a:solidFill>
                <a:latin typeface="Times New Roman" panose="02020603050405020304" pitchFamily="18" charset="0"/>
              </a:rPr>
              <a:t>_______</a:t>
            </a:r>
            <a:r>
              <a:rPr lang="zh-CN" altLang="en-US" sz="3600" b="1">
                <a:solidFill>
                  <a:srgbClr val="0000FF"/>
                </a:solidFill>
                <a:latin typeface="Times New Roman" panose="02020603050405020304" pitchFamily="18" charset="0"/>
              </a:rPr>
              <a:t>。表现了燕子</a:t>
            </a:r>
            <a:endParaRPr lang="zh-CN" altLang="en-US" sz="3600" b="1">
              <a:solidFill>
                <a:srgbClr val="0000FF"/>
              </a:solidFill>
              <a:latin typeface="Times New Roman" panose="02020603050405020304" pitchFamily="18" charset="0"/>
            </a:endParaRPr>
          </a:p>
          <a:p>
            <a:pPr algn="just">
              <a:spcBef>
                <a:spcPct val="50000"/>
              </a:spcBef>
            </a:pPr>
            <a:r>
              <a:rPr lang="en-US" altLang="zh-CN" sz="3600" b="1">
                <a:solidFill>
                  <a:srgbClr val="0000FF"/>
                </a:solidFill>
                <a:latin typeface="Times New Roman" panose="02020603050405020304" pitchFamily="18" charset="0"/>
              </a:rPr>
              <a:t>_____________</a:t>
            </a:r>
            <a:r>
              <a:rPr lang="zh-CN" altLang="en-US" sz="3600" b="1">
                <a:solidFill>
                  <a:srgbClr val="0000FF"/>
                </a:solidFill>
                <a:latin typeface="Times New Roman" panose="02020603050405020304" pitchFamily="18" charset="0"/>
              </a:rPr>
              <a:t>的特点。</a:t>
            </a:r>
            <a:r>
              <a:rPr lang="zh-CN" altLang="en-US" sz="3600">
                <a:solidFill>
                  <a:srgbClr val="0000FF"/>
                </a:solidFill>
                <a:latin typeface="Times New Roman" panose="02020603050405020304" pitchFamily="18" charset="0"/>
              </a:rPr>
              <a:t> </a:t>
            </a:r>
            <a:endParaRPr lang="zh-CN" altLang="en-US" sz="3600">
              <a:latin typeface="Times New Roman" panose="02020603050405020304" pitchFamily="18" charset="0"/>
            </a:endParaRPr>
          </a:p>
        </p:txBody>
      </p:sp>
      <p:sp>
        <p:nvSpPr>
          <p:cNvPr id="15363" name="Text Box 3"/>
          <p:cNvSpPr/>
          <p:nvPr/>
        </p:nvSpPr>
        <p:spPr>
          <a:xfrm>
            <a:off x="5219700" y="2139950"/>
            <a:ext cx="1098550" cy="641350"/>
          </a:xfrm>
          <a:prstGeom prst="rect">
            <a:avLst/>
          </a:prstGeom>
          <a:noFill/>
          <a:ln w="9525">
            <a:noFill/>
          </a:ln>
        </p:spPr>
        <p:txBody>
          <a:bodyPr wrap="none">
            <a:spAutoFit/>
          </a:bodyPr>
          <a:p>
            <a:r>
              <a:rPr lang="zh-CN" altLang="en-US" sz="3600">
                <a:solidFill>
                  <a:srgbClr val="FF3300"/>
                </a:solidFill>
                <a:latin typeface="Times New Roman" panose="02020603050405020304" pitchFamily="18" charset="0"/>
              </a:rPr>
              <a:t>外形</a:t>
            </a:r>
            <a:endParaRPr lang="zh-CN" altLang="en-US" sz="3600">
              <a:solidFill>
                <a:srgbClr val="FF3300"/>
              </a:solidFill>
              <a:latin typeface="Times New Roman" panose="02020603050405020304" pitchFamily="18" charset="0"/>
            </a:endParaRPr>
          </a:p>
        </p:txBody>
      </p:sp>
      <p:sp>
        <p:nvSpPr>
          <p:cNvPr id="15364" name="Text Box 4"/>
          <p:cNvSpPr/>
          <p:nvPr/>
        </p:nvSpPr>
        <p:spPr>
          <a:xfrm>
            <a:off x="3833813" y="2911475"/>
            <a:ext cx="1098550" cy="641350"/>
          </a:xfrm>
          <a:prstGeom prst="rect">
            <a:avLst/>
          </a:prstGeom>
          <a:noFill/>
          <a:ln w="9525">
            <a:noFill/>
          </a:ln>
        </p:spPr>
        <p:txBody>
          <a:bodyPr wrap="none">
            <a:spAutoFit/>
          </a:bodyPr>
          <a:p>
            <a:r>
              <a:rPr lang="zh-CN" altLang="en-US" sz="3600">
                <a:solidFill>
                  <a:srgbClr val="FF3300"/>
                </a:solidFill>
                <a:latin typeface="Times New Roman" panose="02020603050405020304" pitchFamily="18" charset="0"/>
              </a:rPr>
              <a:t>飞行</a:t>
            </a:r>
            <a:endParaRPr lang="zh-CN" altLang="en-US" sz="3600">
              <a:solidFill>
                <a:srgbClr val="FF3300"/>
              </a:solidFill>
              <a:latin typeface="Times New Roman" panose="02020603050405020304" pitchFamily="18" charset="0"/>
            </a:endParaRPr>
          </a:p>
        </p:txBody>
      </p:sp>
      <p:sp>
        <p:nvSpPr>
          <p:cNvPr id="15365" name="Text Box 5"/>
          <p:cNvSpPr/>
          <p:nvPr/>
        </p:nvSpPr>
        <p:spPr>
          <a:xfrm>
            <a:off x="2627313" y="3789363"/>
            <a:ext cx="1417637" cy="641350"/>
          </a:xfrm>
          <a:prstGeom prst="rect">
            <a:avLst/>
          </a:prstGeom>
          <a:noFill/>
          <a:ln w="9525">
            <a:noFill/>
          </a:ln>
        </p:spPr>
        <p:txBody>
          <a:bodyPr>
            <a:spAutoFit/>
          </a:bodyPr>
          <a:p>
            <a:r>
              <a:rPr lang="zh-CN" altLang="en-US" sz="3600">
                <a:solidFill>
                  <a:srgbClr val="FF3300"/>
                </a:solidFill>
                <a:latin typeface="Times New Roman" panose="02020603050405020304" pitchFamily="18" charset="0"/>
              </a:rPr>
              <a:t>停歇</a:t>
            </a:r>
            <a:endParaRPr lang="zh-CN" altLang="en-US" sz="3600">
              <a:solidFill>
                <a:srgbClr val="FF3300"/>
              </a:solidFill>
              <a:latin typeface="Times New Roman" panose="02020603050405020304" pitchFamily="18" charset="0"/>
            </a:endParaRPr>
          </a:p>
        </p:txBody>
      </p:sp>
      <p:sp>
        <p:nvSpPr>
          <p:cNvPr id="15366" name="Text Box 6"/>
          <p:cNvSpPr/>
          <p:nvPr/>
        </p:nvSpPr>
        <p:spPr>
          <a:xfrm>
            <a:off x="971550" y="4587875"/>
            <a:ext cx="2011363" cy="644525"/>
          </a:xfrm>
          <a:prstGeom prst="rect">
            <a:avLst/>
          </a:prstGeom>
          <a:noFill/>
          <a:ln w="9525">
            <a:noFill/>
          </a:ln>
        </p:spPr>
        <p:txBody>
          <a:bodyPr wrap="none">
            <a:spAutoFit/>
          </a:bodyPr>
          <a:p>
            <a:r>
              <a:rPr lang="zh-CN" altLang="en-US" sz="3600">
                <a:solidFill>
                  <a:srgbClr val="FF3300"/>
                </a:solidFill>
                <a:latin typeface="Times New Roman" panose="02020603050405020304" pitchFamily="18" charset="0"/>
              </a:rPr>
              <a:t>活泼可爱</a:t>
            </a:r>
            <a:endParaRPr lang="zh-CN" altLang="en-US" sz="3600">
              <a:solidFill>
                <a:srgbClr val="FF3300"/>
              </a:solidFill>
              <a:latin typeface="Times New Roman" panose="02020603050405020304" pitchFamily="18" charset="0"/>
            </a:endParaRPr>
          </a:p>
        </p:txBody>
      </p:sp>
      <p:sp>
        <p:nvSpPr>
          <p:cNvPr id="15367" name="Text Box 7"/>
          <p:cNvSpPr/>
          <p:nvPr/>
        </p:nvSpPr>
        <p:spPr>
          <a:xfrm>
            <a:off x="827088" y="981075"/>
            <a:ext cx="5688012" cy="641350"/>
          </a:xfrm>
          <a:prstGeom prst="rect">
            <a:avLst/>
          </a:prstGeom>
          <a:noFill/>
          <a:ln w="9525">
            <a:noFill/>
          </a:ln>
        </p:spPr>
        <p:txBody>
          <a:bodyPr>
            <a:spAutoFit/>
          </a:bodyPr>
          <a:p>
            <a:pPr algn="just">
              <a:spcBef>
                <a:spcPct val="50000"/>
              </a:spcBef>
            </a:pPr>
            <a:r>
              <a:rPr lang="zh-CN" altLang="en-US" sz="2400">
                <a:latin typeface="Times New Roman" panose="02020603050405020304" pitchFamily="18" charset="0"/>
              </a:rPr>
              <a:t>　</a:t>
            </a:r>
            <a:r>
              <a:rPr lang="zh-CN" altLang="en-US" sz="2400" b="1">
                <a:latin typeface="Times New Roman" panose="02020603050405020304" pitchFamily="18" charset="0"/>
              </a:rPr>
              <a:t>  </a:t>
            </a:r>
            <a:r>
              <a:rPr lang="zh-CN" altLang="en-US" sz="3600" b="1">
                <a:solidFill>
                  <a:srgbClr val="0066FF"/>
                </a:solidFill>
                <a:latin typeface="Times New Roman" panose="02020603050405020304" pitchFamily="18" charset="0"/>
              </a:rPr>
              <a:t>结合课文内容填空。</a:t>
            </a:r>
            <a:endParaRPr lang="zh-CN" altLang="en-US" sz="3600" b="1">
              <a:solidFill>
                <a:srgbClr val="0066FF"/>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367"/>
                                        </p:tgtEl>
                                        <p:attrNameLst>
                                          <p:attrName>style.visibility</p:attrName>
                                        </p:attrNameLst>
                                      </p:cBhvr>
                                      <p:to>
                                        <p:strVal val="visible"/>
                                      </p:to>
                                    </p:set>
                                    <p:anim calcmode="lin" valueType="num">
                                      <p:cBhvr>
                                        <p:cTn id="7" dur="1" fill="hold"/>
                                        <p:tgtEl>
                                          <p:spTgt spid="1536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5362">
                                            <p:txEl>
                                              <p:charRg st="0" end="19"/>
                                            </p:txEl>
                                          </p:spTgt>
                                        </p:tgtEl>
                                        <p:attrNameLst>
                                          <p:attrName>style.visibility</p:attrName>
                                        </p:attrNameLst>
                                      </p:cBhvr>
                                      <p:to>
                                        <p:strVal val="visible"/>
                                      </p:to>
                                    </p:set>
                                    <p:anim calcmode="lin" valueType="num">
                                      <p:cBhvr>
                                        <p:cTn id="12" dur="1" fill="hold"/>
                                        <p:tgtEl>
                                          <p:spTgt spid="15362">
                                            <p:txEl>
                                              <p:charRg st="0" end="19"/>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15362">
                                            <p:txEl>
                                              <p:charRg st="19" end="36"/>
                                            </p:txEl>
                                          </p:spTgt>
                                        </p:tgtEl>
                                        <p:attrNameLst>
                                          <p:attrName>style.visibility</p:attrName>
                                        </p:attrNameLst>
                                      </p:cBhvr>
                                      <p:to>
                                        <p:strVal val="visible"/>
                                      </p:to>
                                    </p:set>
                                    <p:anim calcmode="lin" valueType="num">
                                      <p:cBhvr>
                                        <p:cTn id="15" dur="1" fill="hold"/>
                                        <p:tgtEl>
                                          <p:spTgt spid="15362">
                                            <p:txEl>
                                              <p:charRg st="19" end="36"/>
                                            </p:txEl>
                                          </p:spTgt>
                                        </p:tgtEl>
                                      </p:cBhvr>
                                    </p:anim>
                                  </p:childTnLst>
                                </p:cTn>
                              </p:par>
                              <p:par>
                                <p:cTn id="16" presetID="24" presetClass="entr" presetSubtype="0" fill="hold" nodeType="withEffect">
                                  <p:stCondLst>
                                    <p:cond delay="0"/>
                                  </p:stCondLst>
                                  <p:childTnLst>
                                    <p:set>
                                      <p:cBhvr>
                                        <p:cTn id="17" dur="1" fill="hold">
                                          <p:stCondLst>
                                            <p:cond delay="0"/>
                                          </p:stCondLst>
                                        </p:cTn>
                                        <p:tgtEl>
                                          <p:spTgt spid="15362">
                                            <p:txEl>
                                              <p:charRg st="36" end="54"/>
                                            </p:txEl>
                                          </p:spTgt>
                                        </p:tgtEl>
                                        <p:attrNameLst>
                                          <p:attrName>style.visibility</p:attrName>
                                        </p:attrNameLst>
                                      </p:cBhvr>
                                      <p:to>
                                        <p:strVal val="visible"/>
                                      </p:to>
                                    </p:set>
                                    <p:anim calcmode="lin" valueType="num">
                                      <p:cBhvr>
                                        <p:cTn id="18" dur="1" fill="hold"/>
                                        <p:tgtEl>
                                          <p:spTgt spid="15362">
                                            <p:txEl>
                                              <p:charRg st="36" end="54"/>
                                            </p:txEl>
                                          </p:spTgt>
                                        </p:tgtEl>
                                      </p:cBhvr>
                                    </p:anim>
                                  </p:childTnLst>
                                </p:cTn>
                              </p:par>
                              <p:par>
                                <p:cTn id="19" presetID="24" presetClass="entr" presetSubtype="0" fill="hold" nodeType="withEffect">
                                  <p:stCondLst>
                                    <p:cond delay="0"/>
                                  </p:stCondLst>
                                  <p:childTnLst>
                                    <p:set>
                                      <p:cBhvr>
                                        <p:cTn id="20" dur="1" fill="hold">
                                          <p:stCondLst>
                                            <p:cond delay="0"/>
                                          </p:stCondLst>
                                        </p:cTn>
                                        <p:tgtEl>
                                          <p:spTgt spid="15362">
                                            <p:txEl>
                                              <p:charRg st="54" end="73"/>
                                            </p:txEl>
                                          </p:spTgt>
                                        </p:tgtEl>
                                        <p:attrNameLst>
                                          <p:attrName>style.visibility</p:attrName>
                                        </p:attrNameLst>
                                      </p:cBhvr>
                                      <p:to>
                                        <p:strVal val="visible"/>
                                      </p:to>
                                    </p:set>
                                    <p:anim calcmode="lin" valueType="num">
                                      <p:cBhvr>
                                        <p:cTn id="21" dur="1" fill="hold"/>
                                        <p:tgtEl>
                                          <p:spTgt spid="15362">
                                            <p:txEl>
                                              <p:charRg st="54" end="73"/>
                                            </p:txEl>
                                          </p:spTgt>
                                        </p:tgtEl>
                                      </p:cBhvr>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15363"/>
                                        </p:tgtEl>
                                        <p:attrNameLst>
                                          <p:attrName>style.visibility</p:attrName>
                                        </p:attrNameLst>
                                      </p:cBhvr>
                                      <p:to>
                                        <p:strVal val="visible"/>
                                      </p:to>
                                    </p:set>
                                  </p:childTnLst>
                                  <p:subTnLst>
                                    <p:audio>
                                      <p:cMediaNode>
                                        <p:cTn display="0" masterRel="sameClick">
                                          <p:stCondLst>
                                            <p:cond evt="begin" delay="0">
                                              <p:tn val="24"/>
                                            </p:cond>
                                          </p:stCondLst>
                                          <p:endCondLst>
                                            <p:cond evt="onStopAudio" delay="0">
                                              <p:tgtEl>
                                                <p:sldTgt/>
                                              </p:tgtEl>
                                            </p:cond>
                                          </p:endCondLst>
                                        </p:cTn>
                                        <p:tgtEl>
                                          <p:sndTgt r:embed="rId1" name="coin.wav"/>
                                        </p:tgtEl>
                                      </p:cMediaNode>
                                    </p:audio>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499"/>
                                          </p:stCondLst>
                                        </p:cTn>
                                        <p:tgtEl>
                                          <p:spTgt spid="15364"/>
                                        </p:tgtEl>
                                        <p:attrNameLst>
                                          <p:attrName>style.visibility</p:attrName>
                                        </p:attrNameLst>
                                      </p:cBhvr>
                                      <p:to>
                                        <p:strVal val="visible"/>
                                      </p:to>
                                    </p:set>
                                  </p:childTnLst>
                                  <p:subTnLst>
                                    <p:audio>
                                      <p:cMediaNode>
                                        <p:cTn display="0" masterRel="sameClick">
                                          <p:stCondLst>
                                            <p:cond evt="begin" delay="0">
                                              <p:tn val="28"/>
                                            </p:cond>
                                          </p:stCondLst>
                                          <p:endCondLst>
                                            <p:cond evt="onStopAudio" delay="0">
                                              <p:tgtEl>
                                                <p:sldTgt/>
                                              </p:tgtEl>
                                            </p:cond>
                                          </p:endCondLst>
                                        </p:cTn>
                                        <p:tgtEl>
                                          <p:sndTgt r:embed="rId2" name="arrow.wav"/>
                                        </p:tgtEl>
                                      </p:cMediaNode>
                                    </p:audio>
                                  </p:sub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15365"/>
                                        </p:tgtEl>
                                        <p:attrNameLst>
                                          <p:attrName>style.visibility</p:attrName>
                                        </p:attrNameLst>
                                      </p:cBhvr>
                                      <p:to>
                                        <p:strVal val="visible"/>
                                      </p:to>
                                    </p:set>
                                  </p:childTnLst>
                                  <p:subTnLst>
                                    <p:audio>
                                      <p:cMediaNode>
                                        <p:cTn display="0" masterRel="sameClick">
                                          <p:stCondLst>
                                            <p:cond evt="begin" delay="0">
                                              <p:tn val="32"/>
                                            </p:cond>
                                          </p:stCondLst>
                                          <p:endCondLst>
                                            <p:cond evt="onStopAudio" delay="0">
                                              <p:tgtEl>
                                                <p:sldTgt/>
                                              </p:tgtEl>
                                            </p:cond>
                                          </p:endCondLst>
                                        </p:cTn>
                                        <p:tgtEl>
                                          <p:sndTgt r:embed="rId2" name="arrow.wav"/>
                                        </p:tgtEl>
                                      </p:cMediaNode>
                                    </p:audio>
                                  </p:sub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15366"/>
                                        </p:tgtEl>
                                        <p:attrNameLst>
                                          <p:attrName>style.visibility</p:attrName>
                                        </p:attrNameLst>
                                      </p:cBhvr>
                                      <p:to>
                                        <p:strVal val="visible"/>
                                      </p:to>
                                    </p:set>
                                  </p:childTnLst>
                                  <p:subTnLst>
                                    <p:audio>
                                      <p:cMediaNode>
                                        <p:cTn display="0" masterRel="sameClick">
                                          <p:stCondLst>
                                            <p:cond evt="begin" delay="0">
                                              <p:tn val="36"/>
                                            </p:cond>
                                          </p:stCondLst>
                                          <p:endCondLst>
                                            <p:cond evt="onStopAudio" delay="0">
                                              <p:tgtEl>
                                                <p:sldTgt/>
                                              </p:tgtEl>
                                            </p:cond>
                                          </p:endCondLst>
                                        </p:cTn>
                                        <p:tgtEl>
                                          <p:sndTgt r:embed="rId2" name="arrow.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P spid="15364" grpId="0" animBg="1"/>
      <p:bldP spid="15365" grpId="0" animBg="1"/>
      <p:bldP spid="15366" grpId="0" animBg="1"/>
      <p:bldP spid="1536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同侧圆角矩形 4"/>
          <p:cNvSpPr/>
          <p:nvPr/>
        </p:nvSpPr>
        <p:spPr>
          <a:xfrm>
            <a:off x="466725" y="1268413"/>
            <a:ext cx="2001838" cy="515937"/>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16387" name="直线连接符 21"/>
          <p:cNvCxnSpPr/>
          <p:nvPr/>
        </p:nvCxnSpPr>
        <p:spPr>
          <a:xfrm flipV="1">
            <a:off x="466725" y="1844675"/>
            <a:ext cx="2073275" cy="6350"/>
          </a:xfrm>
          <a:prstGeom prst="line">
            <a:avLst/>
          </a:prstGeom>
          <a:ln w="38100" cap="flat" cmpd="sng">
            <a:solidFill>
              <a:srgbClr val="93B3D7"/>
            </a:solidFill>
            <a:prstDash val="dash"/>
            <a:headEnd type="none" w="med" len="med"/>
            <a:tailEnd type="none" w="med" len="med"/>
          </a:ln>
        </p:spPr>
      </p:cxnSp>
      <p:pic>
        <p:nvPicPr>
          <p:cNvPr id="16388" name="Picture 2" descr="F:\七彩课堂插图板式封面\排版用图标、页眉页脚\标题图（终-排版用）共29个\图解结构.jpg"/>
          <p:cNvPicPr>
            <a:picLocks noChangeAspect="1"/>
          </p:cNvPicPr>
          <p:nvPr/>
        </p:nvPicPr>
        <p:blipFill>
          <a:blip r:embed="rId1"/>
          <a:stretch>
            <a:fillRect/>
          </a:stretch>
        </p:blipFill>
        <p:spPr>
          <a:xfrm>
            <a:off x="5795963" y="981075"/>
            <a:ext cx="2779712" cy="1943100"/>
          </a:xfrm>
          <a:prstGeom prst="rect">
            <a:avLst/>
          </a:prstGeom>
          <a:noFill/>
          <a:ln w="9525">
            <a:noFill/>
          </a:ln>
        </p:spPr>
      </p:pic>
      <p:sp>
        <p:nvSpPr>
          <p:cNvPr id="16389" name="文本框 24581"/>
          <p:cNvSpPr/>
          <p:nvPr/>
        </p:nvSpPr>
        <p:spPr>
          <a:xfrm>
            <a:off x="930275" y="3238500"/>
            <a:ext cx="665163" cy="1752600"/>
          </a:xfrm>
          <a:prstGeom prst="rect">
            <a:avLst/>
          </a:prstGeom>
          <a:noFill/>
          <a:ln w="9525">
            <a:noFill/>
          </a:ln>
        </p:spPr>
        <p:txBody>
          <a:bodyPr>
            <a:spAutoFit/>
          </a:bodyPr>
          <a:p>
            <a:r>
              <a:rPr lang="zh-CN" altLang="en-US" sz="3600" b="1">
                <a:latin typeface="宋体" panose="02010600030101010101" pitchFamily="2" charset="-122"/>
                <a:ea typeface="华文新魏" panose="02010800040101010101" pitchFamily="2" charset="-122"/>
                <a:sym typeface="宋体" panose="02010600030101010101" pitchFamily="2" charset="-122"/>
              </a:rPr>
              <a:t>燕</a:t>
            </a:r>
            <a:endParaRPr lang="zh-CN" altLang="en-US" sz="3600" b="1">
              <a:latin typeface="宋体" panose="02010600030101010101" pitchFamily="2" charset="-122"/>
              <a:ea typeface="华文新魏" panose="02010800040101010101" pitchFamily="2" charset="-122"/>
              <a:sym typeface="宋体" panose="02010600030101010101" pitchFamily="2" charset="-122"/>
            </a:endParaRPr>
          </a:p>
          <a:p>
            <a:endParaRPr lang="zh-CN" altLang="en-US" sz="3600" b="1">
              <a:latin typeface="宋体" panose="02010600030101010101" pitchFamily="2" charset="-122"/>
              <a:ea typeface="华文新魏" panose="02010800040101010101" pitchFamily="2" charset="-122"/>
              <a:sym typeface="宋体" panose="02010600030101010101" pitchFamily="2" charset="-122"/>
            </a:endParaRPr>
          </a:p>
          <a:p>
            <a:r>
              <a:rPr lang="zh-CN" altLang="en-US" sz="3600" b="1">
                <a:latin typeface="宋体" panose="02010600030101010101" pitchFamily="2" charset="-122"/>
                <a:ea typeface="华文新魏" panose="02010800040101010101" pitchFamily="2" charset="-122"/>
                <a:sym typeface="宋体" panose="02010600030101010101" pitchFamily="2" charset="-122"/>
              </a:rPr>
              <a:t>子</a:t>
            </a:r>
            <a:endParaRPr lang="zh-CN" altLang="en-US" sz="3600">
              <a:ea typeface="华文新魏" panose="02010800040101010101" pitchFamily="2" charset="-122"/>
            </a:endParaRPr>
          </a:p>
        </p:txBody>
      </p:sp>
      <p:sp>
        <p:nvSpPr>
          <p:cNvPr id="16390" name="左大括号 24582"/>
          <p:cNvSpPr/>
          <p:nvPr/>
        </p:nvSpPr>
        <p:spPr>
          <a:xfrm>
            <a:off x="1714500" y="2708275"/>
            <a:ext cx="212725" cy="2813050"/>
          </a:xfrm>
          <a:prstGeom prst="leftBrace">
            <a:avLst>
              <a:gd name="adj1" fmla="val 165971"/>
              <a:gd name="adj2" fmla="val 50000"/>
            </a:avLst>
          </a:prstGeom>
          <a:noFill/>
          <a:ln w="9525" cap="flat" cmpd="sng">
            <a:solidFill>
              <a:schemeClr val="tx1"/>
            </a:solidFill>
            <a:prstDash val="solid"/>
            <a:headEnd type="none" w="med" len="med"/>
            <a:tailEnd type="none" w="med" len="med"/>
          </a:ln>
        </p:spPr>
        <p:txBody>
          <a:bodyPr/>
          <a:p>
            <a:endParaRPr lang="zh-CN" altLang="en-US"/>
          </a:p>
        </p:txBody>
      </p:sp>
      <p:sp>
        <p:nvSpPr>
          <p:cNvPr id="16391" name="文本框 24583"/>
          <p:cNvSpPr/>
          <p:nvPr/>
        </p:nvSpPr>
        <p:spPr>
          <a:xfrm>
            <a:off x="2197100" y="2420938"/>
            <a:ext cx="2014538" cy="3192462"/>
          </a:xfrm>
          <a:prstGeom prst="rect">
            <a:avLst/>
          </a:prstGeom>
          <a:noFill/>
          <a:ln w="9525">
            <a:noFill/>
          </a:ln>
        </p:spPr>
        <p:txBody>
          <a:bodyPr>
            <a:spAutoFit/>
          </a:bodyPr>
          <a:p>
            <a:pPr>
              <a:lnSpc>
                <a:spcPct val="140000"/>
              </a:lnSpc>
            </a:pPr>
            <a:r>
              <a:rPr lang="zh-CN" altLang="en-US" sz="3600" b="1">
                <a:latin typeface="宋体" panose="02010600030101010101" pitchFamily="2" charset="-122"/>
                <a:ea typeface="华文新魏" panose="02010800040101010101" pitchFamily="2" charset="-122"/>
                <a:sym typeface="宋体" panose="02010600030101010101" pitchFamily="2" charset="-122"/>
              </a:rPr>
              <a:t>外形美</a:t>
            </a:r>
            <a:endParaRPr lang="zh-CN" altLang="en-US" sz="3600" b="1">
              <a:latin typeface="宋体" panose="02010600030101010101" pitchFamily="2" charset="-122"/>
              <a:ea typeface="华文新魏" panose="02010800040101010101" pitchFamily="2" charset="-122"/>
              <a:sym typeface="宋体" panose="02010600030101010101" pitchFamily="2" charset="-122"/>
            </a:endParaRPr>
          </a:p>
          <a:p>
            <a:pPr>
              <a:lnSpc>
                <a:spcPct val="140000"/>
              </a:lnSpc>
            </a:pPr>
            <a:r>
              <a:rPr lang="zh-CN" altLang="en-US" sz="3600">
                <a:ea typeface="华文新魏" panose="02010800040101010101" pitchFamily="2" charset="-122"/>
              </a:rPr>
              <a:t>春之美</a:t>
            </a:r>
            <a:endParaRPr lang="zh-CN" altLang="en-US" sz="3600">
              <a:ea typeface="华文新魏" panose="02010800040101010101" pitchFamily="2" charset="-122"/>
            </a:endParaRPr>
          </a:p>
          <a:p>
            <a:pPr>
              <a:lnSpc>
                <a:spcPct val="140000"/>
              </a:lnSpc>
            </a:pPr>
            <a:r>
              <a:rPr lang="zh-CN" altLang="en-US" sz="3600">
                <a:ea typeface="华文新魏" panose="02010800040101010101" pitchFamily="2" charset="-122"/>
              </a:rPr>
              <a:t>飞行美</a:t>
            </a:r>
            <a:endParaRPr lang="zh-CN" altLang="en-US" sz="3600">
              <a:ea typeface="华文新魏" panose="02010800040101010101" pitchFamily="2" charset="-122"/>
            </a:endParaRPr>
          </a:p>
          <a:p>
            <a:pPr>
              <a:lnSpc>
                <a:spcPct val="140000"/>
              </a:lnSpc>
            </a:pPr>
            <a:r>
              <a:rPr lang="zh-CN" altLang="en-US" sz="3600">
                <a:ea typeface="华文新魏" panose="02010800040101010101" pitchFamily="2" charset="-122"/>
              </a:rPr>
              <a:t>停歇美</a:t>
            </a:r>
            <a:endParaRPr lang="zh-CN" altLang="en-US" sz="3600">
              <a:ea typeface="华文新魏" panose="02010800040101010101" pitchFamily="2" charset="-122"/>
            </a:endParaRPr>
          </a:p>
        </p:txBody>
      </p:sp>
      <p:sp>
        <p:nvSpPr>
          <p:cNvPr id="16392" name="右大括号 24584"/>
          <p:cNvSpPr/>
          <p:nvPr/>
        </p:nvSpPr>
        <p:spPr>
          <a:xfrm>
            <a:off x="3922713" y="2708275"/>
            <a:ext cx="288925" cy="2813050"/>
          </a:xfrm>
          <a:prstGeom prst="rightBrace">
            <a:avLst>
              <a:gd name="adj1" fmla="val 217127"/>
              <a:gd name="adj2" fmla="val 50000"/>
            </a:avLst>
          </a:prstGeom>
          <a:noFill/>
          <a:ln w="9525" cap="flat" cmpd="sng">
            <a:solidFill>
              <a:schemeClr val="tx1"/>
            </a:solidFill>
            <a:prstDash val="solid"/>
            <a:headEnd type="none" w="med" len="med"/>
            <a:tailEnd type="none" w="med" len="med"/>
          </a:ln>
        </p:spPr>
        <p:txBody>
          <a:bodyPr/>
          <a:p>
            <a:endParaRPr lang="zh-CN" altLang="en-US"/>
          </a:p>
        </p:txBody>
      </p:sp>
      <p:sp>
        <p:nvSpPr>
          <p:cNvPr id="16393" name="文本框 24585"/>
          <p:cNvSpPr/>
          <p:nvPr/>
        </p:nvSpPr>
        <p:spPr>
          <a:xfrm>
            <a:off x="4533900" y="3235325"/>
            <a:ext cx="4330700" cy="1530350"/>
          </a:xfrm>
          <a:prstGeom prst="rect">
            <a:avLst/>
          </a:prstGeom>
          <a:noFill/>
          <a:ln w="9525">
            <a:noFill/>
          </a:ln>
        </p:spPr>
        <p:txBody>
          <a:bodyPr>
            <a:spAutoFit/>
          </a:bodyPr>
          <a:p>
            <a:pPr>
              <a:lnSpc>
                <a:spcPct val="130000"/>
              </a:lnSpc>
            </a:pPr>
            <a:r>
              <a:rPr lang="zh-CN" altLang="en-US" sz="3600" b="1">
                <a:latin typeface="宋体" panose="02010600030101010101" pitchFamily="2" charset="-122"/>
                <a:ea typeface="华文新魏" panose="02010800040101010101" pitchFamily="2" charset="-122"/>
                <a:sym typeface="宋体" panose="02010600030101010101" pitchFamily="2" charset="-122"/>
              </a:rPr>
              <a:t>增添生机（热爱和赞美春天以及大自然）</a:t>
            </a:r>
            <a:endParaRPr lang="zh-CN" altLang="en-US" sz="3600">
              <a:ea typeface="华文新魏" panose="02010800040101010101" pitchFamily="2"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同侧圆角矩形 2"/>
          <p:cNvSpPr/>
          <p:nvPr/>
        </p:nvSpPr>
        <p:spPr>
          <a:xfrm>
            <a:off x="466725" y="1268413"/>
            <a:ext cx="2001838" cy="515937"/>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17411" name="直线连接符 21"/>
          <p:cNvCxnSpPr/>
          <p:nvPr/>
        </p:nvCxnSpPr>
        <p:spPr>
          <a:xfrm flipV="1">
            <a:off x="466725" y="1844675"/>
            <a:ext cx="2073275" cy="6350"/>
          </a:xfrm>
          <a:prstGeom prst="line">
            <a:avLst/>
          </a:prstGeom>
          <a:ln w="38100" cap="flat" cmpd="sng">
            <a:solidFill>
              <a:srgbClr val="93B3D7"/>
            </a:solidFill>
            <a:prstDash val="dash"/>
            <a:headEnd type="none" w="med" len="med"/>
            <a:tailEnd type="none" w="med" len="med"/>
          </a:ln>
        </p:spPr>
      </p:cxnSp>
      <p:pic>
        <p:nvPicPr>
          <p:cNvPr id="17412" name="Picture 2" descr="F:\七彩课堂插图板式封面\排版用图标、页眉页脚\标题图（终-排版用）共29个\概括主题.jpg"/>
          <p:cNvPicPr>
            <a:picLocks noChangeAspect="1"/>
          </p:cNvPicPr>
          <p:nvPr/>
        </p:nvPicPr>
        <p:blipFill>
          <a:blip r:embed="rId1"/>
          <a:stretch>
            <a:fillRect/>
          </a:stretch>
        </p:blipFill>
        <p:spPr>
          <a:xfrm>
            <a:off x="6756400" y="4948238"/>
            <a:ext cx="2028825" cy="1419225"/>
          </a:xfrm>
          <a:prstGeom prst="rect">
            <a:avLst/>
          </a:prstGeom>
          <a:noFill/>
          <a:ln w="9525">
            <a:noFill/>
          </a:ln>
        </p:spPr>
      </p:pic>
      <p:sp>
        <p:nvSpPr>
          <p:cNvPr id="17413" name="文本框 5"/>
          <p:cNvSpPr/>
          <p:nvPr/>
        </p:nvSpPr>
        <p:spPr>
          <a:xfrm>
            <a:off x="1116013" y="2060575"/>
            <a:ext cx="6911975" cy="641350"/>
          </a:xfrm>
          <a:prstGeom prst="rect">
            <a:avLst/>
          </a:prstGeom>
          <a:noFill/>
          <a:ln w="9525">
            <a:noFill/>
          </a:ln>
        </p:spPr>
        <p:txBody>
          <a:bodyPr>
            <a:spAutoFit/>
          </a:bodyPr>
          <a:p>
            <a:endParaRPr lang="zh-CN" altLang="en-US" sz="3600">
              <a:latin typeface="宋体" panose="02010600030101010101" pitchFamily="2" charset="-122"/>
            </a:endParaRPr>
          </a:p>
        </p:txBody>
      </p:sp>
      <p:sp>
        <p:nvSpPr>
          <p:cNvPr id="17414" name="文本框 25606"/>
          <p:cNvSpPr/>
          <p:nvPr/>
        </p:nvSpPr>
        <p:spPr>
          <a:xfrm>
            <a:off x="561975" y="1976438"/>
            <a:ext cx="8020050" cy="2971800"/>
          </a:xfrm>
          <a:prstGeom prst="rect">
            <a:avLst/>
          </a:prstGeom>
          <a:noFill/>
          <a:ln w="9525">
            <a:noFill/>
          </a:ln>
        </p:spPr>
        <p:txBody>
          <a:bodyPr>
            <a:spAutoFit/>
          </a:bodyPr>
          <a:p>
            <a:pPr>
              <a:lnSpc>
                <a:spcPct val="130000"/>
              </a:lnSpc>
            </a:pPr>
            <a:r>
              <a:rPr lang="zh-CN" altLang="en-US" sz="3600" b="1">
                <a:latin typeface="宋体" panose="02010600030101010101" pitchFamily="2" charset="-122"/>
                <a:ea typeface="华文新魏" panose="02010800040101010101" pitchFamily="2" charset="-122"/>
                <a:sym typeface="宋体" panose="02010600030101010101" pitchFamily="2" charset="-122"/>
              </a:rPr>
              <a:t>这篇课文描绘了春天里燕子的外形体态以及他们在春光里飞掠和憩息的优美画面，赞美了活泼可爱的燕子，表达了对光彩夺目的春天到来的欢欣热爱之情。</a:t>
            </a:r>
            <a:endParaRPr lang="zh-CN" altLang="en-US" sz="3600">
              <a:ea typeface="华文新魏" panose="02010800040101010101" pitchFamily="2"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同侧圆角矩形 2"/>
          <p:cNvSpPr/>
          <p:nvPr/>
        </p:nvSpPr>
        <p:spPr>
          <a:xfrm>
            <a:off x="466725" y="1268413"/>
            <a:ext cx="2001838" cy="515937"/>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18435" name="直线连接符 21"/>
          <p:cNvCxnSpPr/>
          <p:nvPr/>
        </p:nvCxnSpPr>
        <p:spPr>
          <a:xfrm flipV="1">
            <a:off x="466725" y="1844675"/>
            <a:ext cx="2073275" cy="6350"/>
          </a:xfrm>
          <a:prstGeom prst="line">
            <a:avLst/>
          </a:prstGeom>
          <a:ln w="38100" cap="flat" cmpd="sng">
            <a:solidFill>
              <a:srgbClr val="93B3D7"/>
            </a:solidFill>
            <a:prstDash val="dash"/>
            <a:headEnd type="none" w="med" len="med"/>
            <a:tailEnd type="none" w="med" len="med"/>
          </a:ln>
        </p:spPr>
      </p:cxnSp>
      <p:pic>
        <p:nvPicPr>
          <p:cNvPr id="18436" name="Picture 2" descr="F:\七彩课堂插图板式封面\排版用图标、页眉页脚\标题图（终-排版用）共29个\写法宝典.jpg"/>
          <p:cNvPicPr>
            <a:picLocks noChangeAspect="1"/>
          </p:cNvPicPr>
          <p:nvPr/>
        </p:nvPicPr>
        <p:blipFill>
          <a:blip r:embed="rId1"/>
          <a:stretch>
            <a:fillRect/>
          </a:stretch>
        </p:blipFill>
        <p:spPr>
          <a:xfrm>
            <a:off x="6516688" y="822325"/>
            <a:ext cx="2087562" cy="1460500"/>
          </a:xfrm>
          <a:prstGeom prst="rect">
            <a:avLst/>
          </a:prstGeom>
          <a:noFill/>
          <a:ln w="9525">
            <a:noFill/>
          </a:ln>
        </p:spPr>
      </p:pic>
      <p:sp>
        <p:nvSpPr>
          <p:cNvPr id="18437" name="文本框 26630"/>
          <p:cNvSpPr/>
          <p:nvPr/>
        </p:nvSpPr>
        <p:spPr>
          <a:xfrm>
            <a:off x="1227138" y="2743200"/>
            <a:ext cx="6689725" cy="2252663"/>
          </a:xfrm>
          <a:prstGeom prst="rect">
            <a:avLst/>
          </a:prstGeom>
          <a:noFill/>
          <a:ln w="9525">
            <a:noFill/>
          </a:ln>
        </p:spPr>
        <p:txBody>
          <a:bodyPr>
            <a:spAutoFit/>
          </a:bodyPr>
          <a:p>
            <a:pPr>
              <a:lnSpc>
                <a:spcPct val="130000"/>
              </a:lnSpc>
            </a:pPr>
            <a:r>
              <a:rPr lang="zh-CN" altLang="en-US" sz="3600" b="1">
                <a:latin typeface="宋体" panose="02010600030101010101" pitchFamily="2" charset="-122"/>
                <a:ea typeface="华文新魏" panose="02010800040101010101" pitchFamily="2" charset="-122"/>
                <a:sym typeface="宋体" panose="02010600030101010101" pitchFamily="2" charset="-122"/>
              </a:rPr>
              <a:t>本文使用了比喻的修辞手法。这种修辞手法能使要表达的事物更形象、具体，更容易让人理解。</a:t>
            </a:r>
            <a:endParaRPr lang="zh-CN" altLang="en-US" sz="3600" b="1">
              <a:latin typeface="宋体" panose="02010600030101010101" pitchFamily="2" charset="-122"/>
              <a:ea typeface="华文新魏" panose="02010800040101010101" pitchFamily="2" charset="-122"/>
              <a:sym typeface="宋体" panose="02010600030101010101" pitchFamily="2"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同侧圆角矩形 2"/>
          <p:cNvSpPr/>
          <p:nvPr/>
        </p:nvSpPr>
        <p:spPr>
          <a:xfrm>
            <a:off x="466725" y="1268413"/>
            <a:ext cx="2001838" cy="515937"/>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19459" name="直线连接符 21"/>
          <p:cNvCxnSpPr/>
          <p:nvPr/>
        </p:nvCxnSpPr>
        <p:spPr>
          <a:xfrm flipV="1">
            <a:off x="466725" y="1844675"/>
            <a:ext cx="2073275" cy="6350"/>
          </a:xfrm>
          <a:prstGeom prst="line">
            <a:avLst/>
          </a:prstGeom>
          <a:ln w="38100" cap="flat" cmpd="sng">
            <a:solidFill>
              <a:srgbClr val="93B3D7"/>
            </a:solidFill>
            <a:prstDash val="dash"/>
            <a:bevel/>
            <a:headEnd type="none" w="med" len="med"/>
            <a:tailEnd type="none" w="med" len="med"/>
          </a:ln>
        </p:spPr>
      </p:cxnSp>
      <p:pic>
        <p:nvPicPr>
          <p:cNvPr id="19460" name="Picture 2" descr="F:\七彩课堂插图板式封面\排版用图标、页眉页脚\标题图（终-排版用）共29个\拓展延伸.jpg"/>
          <p:cNvPicPr>
            <a:picLocks noChangeAspect="1"/>
          </p:cNvPicPr>
          <p:nvPr/>
        </p:nvPicPr>
        <p:blipFill>
          <a:blip r:embed="rId1"/>
          <a:stretch>
            <a:fillRect/>
          </a:stretch>
        </p:blipFill>
        <p:spPr>
          <a:xfrm>
            <a:off x="6516688" y="4437063"/>
            <a:ext cx="2368550" cy="1655762"/>
          </a:xfrm>
          <a:prstGeom prst="rect">
            <a:avLst/>
          </a:prstGeom>
          <a:noFill/>
          <a:ln w="9525">
            <a:noFill/>
          </a:ln>
        </p:spPr>
      </p:pic>
      <p:sp>
        <p:nvSpPr>
          <p:cNvPr id="19461" name="TextBox 5"/>
          <p:cNvSpPr/>
          <p:nvPr/>
        </p:nvSpPr>
        <p:spPr>
          <a:xfrm>
            <a:off x="819150" y="2492375"/>
            <a:ext cx="1296988"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19462" name="文本框 6"/>
          <p:cNvSpPr/>
          <p:nvPr/>
        </p:nvSpPr>
        <p:spPr>
          <a:xfrm>
            <a:off x="3492500" y="1270000"/>
            <a:ext cx="309563" cy="365125"/>
          </a:xfrm>
          <a:prstGeom prst="rect">
            <a:avLst/>
          </a:prstGeom>
          <a:noFill/>
          <a:ln w="9525">
            <a:noFill/>
          </a:ln>
        </p:spPr>
        <p:txBody>
          <a:bodyPr wrap="none">
            <a:spAutoFit/>
          </a:bodyPr>
          <a:p>
            <a:endParaRPr lang="zh-CN" altLang="en-US"/>
          </a:p>
        </p:txBody>
      </p:sp>
      <p:sp>
        <p:nvSpPr>
          <p:cNvPr id="19463" name="文本框 7"/>
          <p:cNvSpPr/>
          <p:nvPr/>
        </p:nvSpPr>
        <p:spPr>
          <a:xfrm>
            <a:off x="900113" y="2349500"/>
            <a:ext cx="7272337" cy="2416175"/>
          </a:xfrm>
          <a:prstGeom prst="rect">
            <a:avLst/>
          </a:prstGeom>
          <a:noFill/>
          <a:ln w="9525">
            <a:noFill/>
          </a:ln>
        </p:spPr>
        <p:txBody>
          <a:bodyPr>
            <a:spAutoFit/>
          </a:bodyPr>
          <a:p>
            <a:pPr>
              <a:lnSpc>
                <a:spcPct val="140000"/>
              </a:lnSpc>
            </a:pPr>
            <a:r>
              <a:rPr lang="en-US" altLang="en-US" sz="3600" b="1">
                <a:latin typeface="宋体" panose="02010600030101010101" pitchFamily="2" charset="-122"/>
                <a:ea typeface="华文新魏" panose="02010800040101010101" pitchFamily="2" charset="-122"/>
                <a:sym typeface="宋体" panose="02010600030101010101" pitchFamily="2" charset="-122"/>
              </a:rPr>
              <a:t>选一种自己喜欢的动物，模仿燕子外形的写法，抓住这种小动物的外形特点，写一段话。</a:t>
            </a:r>
            <a:endParaRPr lang="en-US" altLang="en-US" sz="3600" b="1">
              <a:effectLst>
                <a:outerShdw blurRad="38100" dist="38100" dir="2700000">
                  <a:srgbClr val="C0C0C0"/>
                </a:outerShdw>
              </a:effectLst>
              <a:latin typeface="宋体" panose="02010600030101010101" pitchFamily="2" charset="-122"/>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9461"/>
                                        </p:tgtEl>
                                        <p:attrNameLst>
                                          <p:attrName>style.visibility</p:attrName>
                                        </p:attrNameLst>
                                      </p:cBhvr>
                                      <p:to>
                                        <p:strVal val="visible"/>
                                      </p:to>
                                    </p:set>
                                    <p:anim calcmode="lin" valueType="num">
                                      <p:cBhvr>
                                        <p:cTn id="7" dur="1000" fill="hold"/>
                                        <p:tgtEl>
                                          <p:spTgt spid="19461"/>
                                        </p:tgtEl>
                                        <p:attrNameLst>
                                          <p:attrName>ppt_w</p:attrName>
                                        </p:attrNameLst>
                                      </p:cBhvr>
                                      <p:tavLst>
                                        <p:tav tm="0">
                                          <p:val>
                                            <p:strVal val="#ppt_w*0.70"/>
                                          </p:val>
                                        </p:tav>
                                        <p:tav tm="100000">
                                          <p:val>
                                            <p:strVal val="#ppt_w"/>
                                          </p:val>
                                        </p:tav>
                                      </p:tavLst>
                                    </p:anim>
                                    <p:anim calcmode="lin" valueType="num">
                                      <p:cBhvr>
                                        <p:cTn id="8" dur="1000" fill="hold"/>
                                        <p:tgtEl>
                                          <p:spTgt spid="19461"/>
                                        </p:tgtEl>
                                        <p:attrNameLst>
                                          <p:attrName>ppt_h</p:attrName>
                                        </p:attrNameLst>
                                      </p:cBhvr>
                                      <p:tavLst>
                                        <p:tav tm="0">
                                          <p:val>
                                            <p:strVal val="#ppt_h"/>
                                          </p:val>
                                        </p:tav>
                                        <p:tav tm="100000">
                                          <p:val>
                                            <p:strVal val="#ppt_h"/>
                                          </p:val>
                                        </p:tav>
                                      </p:tavLst>
                                    </p:anim>
                                    <p:animEffect filter="fade">
                                      <p:cBhvr>
                                        <p:cTn id="9" dur="1000" fill="hold"/>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同侧圆角矩形 2"/>
          <p:cNvSpPr/>
          <p:nvPr/>
        </p:nvSpPr>
        <p:spPr>
          <a:xfrm>
            <a:off x="466725" y="1268413"/>
            <a:ext cx="2001838" cy="515937"/>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20483" name="直线连接符 21"/>
          <p:cNvCxnSpPr/>
          <p:nvPr/>
        </p:nvCxnSpPr>
        <p:spPr>
          <a:xfrm flipV="1">
            <a:off x="466725" y="1844675"/>
            <a:ext cx="2073275" cy="6350"/>
          </a:xfrm>
          <a:prstGeom prst="line">
            <a:avLst/>
          </a:prstGeom>
          <a:ln w="38100" cap="flat" cmpd="sng">
            <a:solidFill>
              <a:srgbClr val="93B3D7"/>
            </a:solidFill>
            <a:prstDash val="dash"/>
            <a:headEnd type="none" w="med" len="med"/>
            <a:tailEnd type="none" w="med" len="med"/>
          </a:ln>
        </p:spPr>
      </p:cxnSp>
      <p:pic>
        <p:nvPicPr>
          <p:cNvPr id="20484" name="Picture 2" descr="F:\七彩课堂插图板式封面\排版用图标、页眉页脚\标题图（终-排版用）共29个\我会说.jpg"/>
          <p:cNvPicPr>
            <a:picLocks noChangeAspect="1"/>
          </p:cNvPicPr>
          <p:nvPr/>
        </p:nvPicPr>
        <p:blipFill>
          <a:blip r:embed="rId1"/>
          <a:stretch>
            <a:fillRect/>
          </a:stretch>
        </p:blipFill>
        <p:spPr>
          <a:xfrm>
            <a:off x="485775" y="4508500"/>
            <a:ext cx="2232025" cy="1657350"/>
          </a:xfrm>
          <a:prstGeom prst="rect">
            <a:avLst/>
          </a:prstGeom>
          <a:noFill/>
          <a:ln w="9525">
            <a:noFill/>
          </a:ln>
        </p:spPr>
      </p:pic>
      <p:sp>
        <p:nvSpPr>
          <p:cNvPr id="20485" name="TextBox 6"/>
          <p:cNvSpPr/>
          <p:nvPr/>
        </p:nvSpPr>
        <p:spPr>
          <a:xfrm>
            <a:off x="971550" y="2565400"/>
            <a:ext cx="1295400"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20486" name="文本框 6"/>
          <p:cNvSpPr/>
          <p:nvPr/>
        </p:nvSpPr>
        <p:spPr>
          <a:xfrm>
            <a:off x="2124075" y="2349500"/>
            <a:ext cx="6738938" cy="1736725"/>
          </a:xfrm>
          <a:prstGeom prst="rect">
            <a:avLst/>
          </a:prstGeom>
          <a:noFill/>
          <a:ln w="9525">
            <a:noFill/>
          </a:ln>
        </p:spPr>
        <p:txBody>
          <a:bodyPr>
            <a:spAutoFit/>
          </a:bodyPr>
          <a:p>
            <a:r>
              <a:rPr lang="en-US" altLang="en-US" sz="3600">
                <a:effectLst>
                  <a:outerShdw blurRad="38100" dist="38100" dir="2700000">
                    <a:srgbClr val="C0C0C0"/>
                  </a:outerShdw>
                </a:effectLst>
                <a:latin typeface="华文新魏" panose="02010800040101010101" pitchFamily="2" charset="-122"/>
                <a:ea typeface="华文新魏" panose="02010800040101010101" pitchFamily="2" charset="-122"/>
              </a:rPr>
              <a:t>小燕子给春天增添了许多生机。</a:t>
            </a:r>
            <a:br>
              <a:rPr lang="zh-CN" altLang="en-US" sz="3600">
                <a:effectLst>
                  <a:outerShdw blurRad="38100" dist="38100" dir="2700000">
                    <a:srgbClr val="C0C0C0"/>
                  </a:outerShdw>
                </a:effectLst>
                <a:latin typeface="华文新魏" panose="02010800040101010101" pitchFamily="2" charset="-122"/>
                <a:ea typeface="华文新魏" panose="02010800040101010101" pitchFamily="2" charset="-122"/>
              </a:rPr>
            </a:br>
            <a:br>
              <a:rPr lang="zh-CN" altLang="en-US" sz="3600">
                <a:effectLst>
                  <a:outerShdw blurRad="38100" dist="38100" dir="2700000">
                    <a:srgbClr val="C0C0C0"/>
                  </a:outerShdw>
                </a:effectLst>
                <a:latin typeface="宋体" panose="02010600030101010101" pitchFamily="2" charset="-122"/>
              </a:rPr>
            </a:br>
            <a:endParaRPr lang="en-US" altLang="en-US" sz="3600">
              <a:effectLst>
                <a:outerShdw blurRad="38100" dist="38100" dir="2700000">
                  <a:srgbClr val="C0C0C0"/>
                </a:outerShdw>
              </a:effectLst>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 calcmode="lin" valueType="num">
                                      <p:cBhvr>
                                        <p:cTn id="7" dur="1000" fill="hold"/>
                                        <p:tgtEl>
                                          <p:spTgt spid="20485"/>
                                        </p:tgtEl>
                                        <p:attrNameLst>
                                          <p:attrName>ppt_w</p:attrName>
                                        </p:attrNameLst>
                                      </p:cBhvr>
                                      <p:tavLst>
                                        <p:tav tm="0">
                                          <p:val>
                                            <p:strVal val="#ppt_w*0.70"/>
                                          </p:val>
                                        </p:tav>
                                        <p:tav tm="100000">
                                          <p:val>
                                            <p:strVal val="#ppt_w"/>
                                          </p:val>
                                        </p:tav>
                                      </p:tavLst>
                                    </p:anim>
                                    <p:anim calcmode="lin" valueType="num">
                                      <p:cBhvr>
                                        <p:cTn id="8" dur="1000" fill="hold"/>
                                        <p:tgtEl>
                                          <p:spTgt spid="20485"/>
                                        </p:tgtEl>
                                        <p:attrNameLst>
                                          <p:attrName>ppt_h</p:attrName>
                                        </p:attrNameLst>
                                      </p:cBhvr>
                                      <p:tavLst>
                                        <p:tav tm="0">
                                          <p:val>
                                            <p:strVal val="#ppt_h"/>
                                          </p:val>
                                        </p:tav>
                                        <p:tav tm="100000">
                                          <p:val>
                                            <p:strVal val="#ppt_h"/>
                                          </p:val>
                                        </p:tav>
                                      </p:tavLst>
                                    </p:anim>
                                    <p:animEffect filter="fade">
                                      <p:cBhvr>
                                        <p:cTn id="9" dur="1000" fill="hold"/>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内容占位符 3" descr="caoditu"/>
          <p:cNvPicPr>
            <a:picLocks noChangeAspect="1"/>
          </p:cNvPicPr>
          <p:nvPr>
            <p:ph idx="4294967295"/>
          </p:nvPr>
        </p:nvPicPr>
        <p:blipFill>
          <a:blip r:embed="rId1"/>
          <a:stretch>
            <a:fillRect/>
          </a:stretch>
        </p:blipFill>
        <p:spPr>
          <a:xfrm>
            <a:off x="468313" y="733425"/>
            <a:ext cx="8208962" cy="5572125"/>
          </a:xfrm>
          <a:prstGeom prst="rect">
            <a:avLst/>
          </a:prstGeom>
          <a:noFill/>
          <a:ln w="9525">
            <a:noFill/>
          </a:ln>
        </p:spPr>
      </p:pic>
      <p:sp>
        <p:nvSpPr>
          <p:cNvPr id="3075" name="文本框 5123"/>
          <p:cNvSpPr/>
          <p:nvPr/>
        </p:nvSpPr>
        <p:spPr>
          <a:xfrm>
            <a:off x="468313" y="1257300"/>
            <a:ext cx="2198687" cy="4522788"/>
          </a:xfrm>
          <a:prstGeom prst="rect">
            <a:avLst/>
          </a:prstGeom>
          <a:solidFill>
            <a:schemeClr val="accent1"/>
          </a:solidFill>
          <a:ln w="9525">
            <a:noFill/>
          </a:ln>
        </p:spPr>
        <p:txBody>
          <a:bodyPr>
            <a:spAutoFit/>
          </a:bodyPr>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春回大地    </a:t>
            </a:r>
            <a:endPar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endParaRPr>
          </a:p>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万物复苏</a:t>
            </a:r>
            <a:endPar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endParaRPr>
          </a:p>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柳绿花红    </a:t>
            </a:r>
            <a:endPar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endParaRPr>
          </a:p>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莺歌燕舞</a:t>
            </a:r>
            <a:endPar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endParaRPr>
          </a:p>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冰雪融化    </a:t>
            </a:r>
            <a:endPar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endParaRPr>
          </a:p>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泉水丁冬</a:t>
            </a:r>
            <a:endPar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endParaRPr>
          </a:p>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百花齐放    </a:t>
            </a:r>
            <a:endPar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endParaRPr>
          </a:p>
          <a:p>
            <a:r>
              <a:rPr lang="en-US" altLang="en-US" sz="3600" b="1">
                <a:solidFill>
                  <a:srgbClr val="FFFFFF"/>
                </a:solidFill>
                <a:effectLst>
                  <a:outerShdw blurRad="38100" dist="38100" dir="2700000">
                    <a:srgbClr val="000000"/>
                  </a:outerShdw>
                </a:effectLst>
                <a:latin typeface="华文新魏" panose="02010800040101010101" pitchFamily="2" charset="-122"/>
                <a:ea typeface="华文新魏" panose="02010800040101010101" pitchFamily="2" charset="-122"/>
              </a:rPr>
              <a:t>百鸟争鸣</a:t>
            </a:r>
            <a:endParaRPr lang="en-US" altLang="en-US" sz="3600" b="1">
              <a:effectLst>
                <a:outerShdw blurRad="38100" dist="38100" dir="2700000">
                  <a:srgbClr val="FFFFFF"/>
                </a:outerShdw>
              </a:effectLst>
              <a:latin typeface="华文新魏" panose="02010800040101010101" pitchFamily="2" charset="-122"/>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strips(downLeft)">
                                      <p:cBhvr>
                                        <p:cTn id="7" dur="500" fill="hold"/>
                                        <p:tgtEl>
                                          <p:spTgt spid="3074"/>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同侧圆角矩形 2"/>
          <p:cNvSpPr/>
          <p:nvPr/>
        </p:nvSpPr>
        <p:spPr>
          <a:xfrm>
            <a:off x="466725" y="1268413"/>
            <a:ext cx="2001838" cy="515937"/>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21507" name="直线连接符 21"/>
          <p:cNvCxnSpPr/>
          <p:nvPr/>
        </p:nvCxnSpPr>
        <p:spPr>
          <a:xfrm flipV="1">
            <a:off x="466725" y="1844675"/>
            <a:ext cx="2073275" cy="6350"/>
          </a:xfrm>
          <a:prstGeom prst="line">
            <a:avLst/>
          </a:prstGeom>
          <a:ln w="38100" cap="flat" cmpd="sng">
            <a:solidFill>
              <a:srgbClr val="93B3D7"/>
            </a:solidFill>
            <a:prstDash val="dash"/>
            <a:bevel/>
            <a:headEnd type="none" w="med" len="med"/>
            <a:tailEnd type="none" w="med" len="med"/>
          </a:ln>
        </p:spPr>
      </p:cxnSp>
      <p:sp>
        <p:nvSpPr>
          <p:cNvPr id="21508" name="TextBox 5"/>
          <p:cNvSpPr/>
          <p:nvPr/>
        </p:nvSpPr>
        <p:spPr>
          <a:xfrm>
            <a:off x="819150" y="2492375"/>
            <a:ext cx="1296988"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21509" name="文本框 5"/>
          <p:cNvSpPr/>
          <p:nvPr/>
        </p:nvSpPr>
        <p:spPr>
          <a:xfrm>
            <a:off x="882650" y="2252663"/>
            <a:ext cx="7378700" cy="3192462"/>
          </a:xfrm>
          <a:prstGeom prst="rect">
            <a:avLst/>
          </a:prstGeom>
          <a:noFill/>
          <a:ln w="9525">
            <a:noFill/>
          </a:ln>
        </p:spPr>
        <p:txBody>
          <a:bodyPr>
            <a:spAutoFit/>
          </a:bodyPr>
          <a:p>
            <a:pPr>
              <a:lnSpc>
                <a:spcPct val="140000"/>
              </a:lnSpc>
            </a:pPr>
            <a:r>
              <a:rPr lang="zh-CN" altLang="en-US" sz="3600" b="1">
                <a:solidFill>
                  <a:srgbClr val="0000FF"/>
                </a:solidFill>
                <a:latin typeface="华文新魏" panose="02010800040101010101" pitchFamily="2" charset="-122"/>
                <a:ea typeface="华文新魏" panose="02010800040101010101" pitchFamily="2" charset="-122"/>
              </a:rPr>
              <a:t>作者首先观察燕子</a:t>
            </a:r>
            <a:r>
              <a:rPr lang="en-US" altLang="zh-CN" sz="3600" b="1">
                <a:solidFill>
                  <a:srgbClr val="0000FF"/>
                </a:solidFill>
                <a:latin typeface="华文新魏" panose="02010800040101010101" pitchFamily="2" charset="-122"/>
                <a:ea typeface="华文新魏" panose="02010800040101010101" pitchFamily="2" charset="-122"/>
              </a:rPr>
              <a:t>_______</a:t>
            </a:r>
            <a:r>
              <a:rPr lang="zh-CN" altLang="en-US" sz="3600" b="1">
                <a:solidFill>
                  <a:srgbClr val="0000FF"/>
                </a:solidFill>
                <a:latin typeface="华文新魏" panose="02010800040101010101" pitchFamily="2" charset="-122"/>
                <a:ea typeface="华文新魏" panose="02010800040101010101" pitchFamily="2" charset="-122"/>
              </a:rPr>
              <a:t>，接着观察燕子的</a:t>
            </a:r>
            <a:r>
              <a:rPr lang="en-US" altLang="zh-CN" sz="3600" b="1">
                <a:solidFill>
                  <a:srgbClr val="0000FF"/>
                </a:solidFill>
                <a:latin typeface="华文新魏" panose="02010800040101010101" pitchFamily="2" charset="-122"/>
                <a:ea typeface="华文新魏" panose="02010800040101010101" pitchFamily="2" charset="-122"/>
              </a:rPr>
              <a:t>_______</a:t>
            </a:r>
            <a:r>
              <a:rPr lang="zh-CN" altLang="en-US" sz="3600" b="1">
                <a:solidFill>
                  <a:srgbClr val="0000FF"/>
                </a:solidFill>
                <a:latin typeface="华文新魏" panose="02010800040101010101" pitchFamily="2" charset="-122"/>
                <a:ea typeface="华文新魏" panose="02010800040101010101" pitchFamily="2" charset="-122"/>
              </a:rPr>
              <a:t>，而后观察燕子的</a:t>
            </a:r>
            <a:r>
              <a:rPr lang="en-US" altLang="zh-CN" sz="3600" b="1">
                <a:solidFill>
                  <a:srgbClr val="0000FF"/>
                </a:solidFill>
                <a:latin typeface="华文新魏" panose="02010800040101010101" pitchFamily="2" charset="-122"/>
                <a:ea typeface="华文新魏" panose="02010800040101010101" pitchFamily="2" charset="-122"/>
              </a:rPr>
              <a:t>_______</a:t>
            </a:r>
            <a:r>
              <a:rPr lang="zh-CN" altLang="en-US" sz="3600" b="1">
                <a:solidFill>
                  <a:srgbClr val="0000FF"/>
                </a:solidFill>
                <a:latin typeface="华文新魏" panose="02010800040101010101" pitchFamily="2" charset="-122"/>
                <a:ea typeface="华文新魏" panose="02010800040101010101" pitchFamily="2" charset="-122"/>
              </a:rPr>
              <a:t>。表现了燕子</a:t>
            </a:r>
            <a:r>
              <a:rPr lang="en-US" altLang="zh-CN" sz="3600" b="1">
                <a:solidFill>
                  <a:srgbClr val="0000FF"/>
                </a:solidFill>
                <a:latin typeface="华文新魏" panose="02010800040101010101" pitchFamily="2" charset="-122"/>
                <a:ea typeface="华文新魏" panose="02010800040101010101" pitchFamily="2" charset="-122"/>
              </a:rPr>
              <a:t>____________</a:t>
            </a:r>
            <a:r>
              <a:rPr lang="zh-CN" altLang="en-US" sz="3600" b="1">
                <a:solidFill>
                  <a:srgbClr val="0000FF"/>
                </a:solidFill>
                <a:latin typeface="华文新魏" panose="02010800040101010101" pitchFamily="2" charset="-122"/>
                <a:ea typeface="华文新魏" panose="02010800040101010101" pitchFamily="2" charset="-122"/>
              </a:rPr>
              <a:t>的特点。</a:t>
            </a:r>
            <a:r>
              <a:rPr lang="zh-CN" altLang="en-US" sz="3600">
                <a:solidFill>
                  <a:srgbClr val="0000FF"/>
                </a:solidFill>
                <a:latin typeface="华文新魏" panose="02010800040101010101" pitchFamily="2" charset="-122"/>
                <a:ea typeface="华文新魏" panose="02010800040101010101" pitchFamily="2" charset="-122"/>
              </a:rPr>
              <a:t> </a:t>
            </a:r>
            <a:endParaRPr lang="zh-CN" altLang="en-US" sz="3600" b="1">
              <a:latin typeface="华文新魏" panose="02010800040101010101" pitchFamily="2" charset="-122"/>
              <a:ea typeface="华文新魏" panose="02010800040101010101" pitchFamily="2" charset="-122"/>
            </a:endParaRPr>
          </a:p>
        </p:txBody>
      </p:sp>
      <p:sp>
        <p:nvSpPr>
          <p:cNvPr id="21510" name="文本框 31750"/>
          <p:cNvSpPr/>
          <p:nvPr/>
        </p:nvSpPr>
        <p:spPr>
          <a:xfrm>
            <a:off x="3036888" y="765175"/>
            <a:ext cx="4314825" cy="646113"/>
          </a:xfrm>
          <a:prstGeom prst="rect">
            <a:avLst/>
          </a:prstGeom>
          <a:noFill/>
          <a:ln w="9525">
            <a:noFill/>
          </a:ln>
        </p:spPr>
        <p:txBody>
          <a:bodyPr wrap="none">
            <a:spAutoFit/>
          </a:bodyPr>
          <a:p>
            <a:r>
              <a:rPr lang="zh-CN" altLang="en-US" sz="3600" b="1">
                <a:solidFill>
                  <a:srgbClr val="0066FF"/>
                </a:solidFill>
                <a:latin typeface="Times New Roman" panose="02020603050405020304" pitchFamily="18" charset="0"/>
                <a:ea typeface="华文新魏" panose="02010800040101010101" pitchFamily="2" charset="-122"/>
              </a:rPr>
              <a:t>结合课文内容填空。</a:t>
            </a:r>
            <a:endParaRPr lang="zh-CN" altLang="en-US" sz="3600">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1000" fill="hold"/>
                                        <p:tgtEl>
                                          <p:spTgt spid="21508"/>
                                        </p:tgtEl>
                                        <p:attrNameLst>
                                          <p:attrName>ppt_w</p:attrName>
                                        </p:attrNameLst>
                                      </p:cBhvr>
                                      <p:tavLst>
                                        <p:tav tm="0">
                                          <p:val>
                                            <p:strVal val="#ppt_w*0.70"/>
                                          </p:val>
                                        </p:tav>
                                        <p:tav tm="100000">
                                          <p:val>
                                            <p:strVal val="#ppt_w"/>
                                          </p:val>
                                        </p:tav>
                                      </p:tavLst>
                                    </p:anim>
                                    <p:anim calcmode="lin" valueType="num">
                                      <p:cBhvr>
                                        <p:cTn id="8" dur="1000" fill="hold"/>
                                        <p:tgtEl>
                                          <p:spTgt spid="21508"/>
                                        </p:tgtEl>
                                        <p:attrNameLst>
                                          <p:attrName>ppt_h</p:attrName>
                                        </p:attrNameLst>
                                      </p:cBhvr>
                                      <p:tavLst>
                                        <p:tav tm="0">
                                          <p:val>
                                            <p:strVal val="#ppt_h"/>
                                          </p:val>
                                        </p:tav>
                                        <p:tav tm="100000">
                                          <p:val>
                                            <p:strVal val="#ppt_h"/>
                                          </p:val>
                                        </p:tav>
                                      </p:tavLst>
                                    </p:anim>
                                    <p:animEffect filter="fade">
                                      <p:cBhvr>
                                        <p:cTn id="9" dur="1000" fill="hold"/>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同侧圆角矩形 2"/>
          <p:cNvSpPr/>
          <p:nvPr/>
        </p:nvSpPr>
        <p:spPr>
          <a:xfrm>
            <a:off x="466725" y="1268413"/>
            <a:ext cx="2001838" cy="515937"/>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22531" name="直线连接符 21"/>
          <p:cNvCxnSpPr/>
          <p:nvPr/>
        </p:nvCxnSpPr>
        <p:spPr>
          <a:xfrm flipV="1">
            <a:off x="466725" y="1844675"/>
            <a:ext cx="2073275" cy="6350"/>
          </a:xfrm>
          <a:prstGeom prst="line">
            <a:avLst/>
          </a:prstGeom>
          <a:ln w="38100" cap="flat" cmpd="sng">
            <a:solidFill>
              <a:srgbClr val="93B3D7"/>
            </a:solidFill>
            <a:prstDash val="dash"/>
            <a:bevel/>
            <a:headEnd type="none" w="med" len="med"/>
            <a:tailEnd type="none" w="med" len="med"/>
          </a:ln>
        </p:spPr>
      </p:cxnSp>
      <p:sp>
        <p:nvSpPr>
          <p:cNvPr id="22532" name="TextBox 5"/>
          <p:cNvSpPr/>
          <p:nvPr/>
        </p:nvSpPr>
        <p:spPr>
          <a:xfrm>
            <a:off x="819150" y="2492375"/>
            <a:ext cx="1296988"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22533" name="文本框 5"/>
          <p:cNvSpPr/>
          <p:nvPr/>
        </p:nvSpPr>
        <p:spPr>
          <a:xfrm>
            <a:off x="539750" y="2060575"/>
            <a:ext cx="7570788" cy="639763"/>
          </a:xfrm>
          <a:prstGeom prst="rect">
            <a:avLst/>
          </a:prstGeom>
          <a:noFill/>
          <a:ln w="9525">
            <a:noFill/>
          </a:ln>
        </p:spPr>
        <p:txBody>
          <a:bodyPr>
            <a:spAutoFit/>
          </a:bodyPr>
          <a:p>
            <a:endParaRPr lang="zh-CN" altLang="en-US" sz="3600" b="1"/>
          </a:p>
        </p:txBody>
      </p:sp>
      <p:sp>
        <p:nvSpPr>
          <p:cNvPr id="22534" name="文本框 32774"/>
          <p:cNvSpPr/>
          <p:nvPr/>
        </p:nvSpPr>
        <p:spPr>
          <a:xfrm>
            <a:off x="900113" y="2205038"/>
            <a:ext cx="6811962" cy="644525"/>
          </a:xfrm>
          <a:prstGeom prst="rect">
            <a:avLst/>
          </a:prstGeom>
          <a:noFill/>
          <a:ln w="9525">
            <a:noFill/>
          </a:ln>
        </p:spPr>
        <p:txBody>
          <a:bodyPr wrap="none">
            <a:spAutoFit/>
          </a:bodyPr>
          <a:p>
            <a:r>
              <a:rPr lang="zh-CN" altLang="en-US" sz="3600">
                <a:solidFill>
                  <a:srgbClr val="FF3300"/>
                </a:solidFill>
                <a:latin typeface="华文新魏" panose="02010800040101010101" pitchFamily="2" charset="-122"/>
                <a:ea typeface="华文新魏" panose="02010800040101010101" pitchFamily="2" charset="-122"/>
              </a:rPr>
              <a:t>外形  飞行   停歇   活泼可爱 </a:t>
            </a:r>
            <a:endParaRPr lang="zh-CN" altLang="en-US" sz="3600">
              <a:solidFill>
                <a:srgbClr val="FF3300"/>
              </a:solidFill>
              <a:latin typeface="华文新魏" panose="02010800040101010101" pitchFamily="2" charset="-122"/>
              <a:ea typeface="华文新魏" panose="02010800040101010101" pitchFamily="2" charset="-122"/>
            </a:endParaRPr>
          </a:p>
        </p:txBody>
      </p:sp>
      <p:sp>
        <p:nvSpPr>
          <p:cNvPr id="22535" name="文本框 32775"/>
          <p:cNvSpPr/>
          <p:nvPr/>
        </p:nvSpPr>
        <p:spPr>
          <a:xfrm>
            <a:off x="2916238" y="1196975"/>
            <a:ext cx="2011362" cy="639763"/>
          </a:xfrm>
          <a:prstGeom prst="rect">
            <a:avLst/>
          </a:prstGeom>
          <a:noFill/>
          <a:ln w="9525">
            <a:noFill/>
          </a:ln>
        </p:spPr>
        <p:txBody>
          <a:bodyPr wrap="none">
            <a:spAutoFit/>
          </a:bodyPr>
          <a:p>
            <a:r>
              <a:rPr lang="zh-CN" altLang="en-US" sz="3600">
                <a:solidFill>
                  <a:srgbClr val="FF3300"/>
                </a:solidFill>
                <a:latin typeface="Times New Roman" panose="02020603050405020304" pitchFamily="18" charset="0"/>
                <a:ea typeface="华文新魏" panose="02010800040101010101" pitchFamily="2" charset="-122"/>
              </a:rPr>
              <a:t>参考答案</a:t>
            </a:r>
            <a:endParaRPr lang="zh-CN" altLang="en-US" sz="3600">
              <a:solidFill>
                <a:srgbClr val="FF3300"/>
              </a:solidFill>
              <a:latin typeface="Times New Roman" panose="02020603050405020304" pitchFamily="18" charset="0"/>
              <a:ea typeface="华文新魏" panose="02010800040101010101" pitchFamily="2" charset="-122"/>
            </a:endParaRPr>
          </a:p>
        </p:txBody>
      </p:sp>
      <p:pic>
        <p:nvPicPr>
          <p:cNvPr id="22536" name="New picture"/>
          <p:cNvPicPr>
            <a:picLocks noChangeAspect="1"/>
          </p:cNvPicPr>
          <p:nvPr/>
        </p:nvPicPr>
        <p:blipFill>
          <a:blip r:embed="rId1"/>
          <a:stretch>
            <a:fillRect/>
          </a:stretch>
        </p:blipFill>
        <p:spPr>
          <a:xfrm>
            <a:off x="12534900" y="11125200"/>
            <a:ext cx="342900" cy="2540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p:cTn id="7" dur="1000" fill="hold"/>
                                        <p:tgtEl>
                                          <p:spTgt spid="22532"/>
                                        </p:tgtEl>
                                        <p:attrNameLst>
                                          <p:attrName>ppt_w</p:attrName>
                                        </p:attrNameLst>
                                      </p:cBhvr>
                                      <p:tavLst>
                                        <p:tav tm="0">
                                          <p:val>
                                            <p:strVal val="#ppt_w*0.70"/>
                                          </p:val>
                                        </p:tav>
                                        <p:tav tm="100000">
                                          <p:val>
                                            <p:strVal val="#ppt_w"/>
                                          </p:val>
                                        </p:tav>
                                      </p:tavLst>
                                    </p:anim>
                                    <p:anim calcmode="lin" valueType="num">
                                      <p:cBhvr>
                                        <p:cTn id="8" dur="1000" fill="hold"/>
                                        <p:tgtEl>
                                          <p:spTgt spid="22532"/>
                                        </p:tgtEl>
                                        <p:attrNameLst>
                                          <p:attrName>ppt_h</p:attrName>
                                        </p:attrNameLst>
                                      </p:cBhvr>
                                      <p:tavLst>
                                        <p:tav tm="0">
                                          <p:val>
                                            <p:strVal val="#ppt_h"/>
                                          </p:val>
                                        </p:tav>
                                        <p:tav tm="100000">
                                          <p:val>
                                            <p:strVal val="#ppt_h"/>
                                          </p:val>
                                        </p:tav>
                                      </p:tavLst>
                                    </p:anim>
                                    <p:animEffect filter="fade">
                                      <p:cBhvr>
                                        <p:cTn id="9" dur="1000" fill="hold"/>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10"/>
          <p:cNvGrpSpPr/>
          <p:nvPr/>
        </p:nvGrpSpPr>
        <p:grpSpPr>
          <a:xfrm>
            <a:off x="268288" y="1123950"/>
            <a:ext cx="2255837" cy="571500"/>
            <a:chOff x="0" y="0"/>
            <a:chExt cx="2256668" cy="571008"/>
          </a:xfrm>
        </p:grpSpPr>
        <p:cxnSp>
          <p:nvCxnSpPr>
            <p:cNvPr id="4099" name="直线连接符 21"/>
            <p:cNvCxnSpPr/>
            <p:nvPr/>
          </p:nvCxnSpPr>
          <p:spPr>
            <a:xfrm flipV="1">
              <a:off x="0" y="565254"/>
              <a:ext cx="2256668" cy="5754"/>
            </a:xfrm>
            <a:prstGeom prst="line">
              <a:avLst/>
            </a:prstGeom>
            <a:ln w="38100" cap="flat" cmpd="sng">
              <a:solidFill>
                <a:srgbClr val="93B3D7"/>
              </a:solidFill>
              <a:prstDash val="dash"/>
              <a:headEnd type="none" w="med" len="med"/>
              <a:tailEnd type="none" w="med" len="med"/>
            </a:ln>
          </p:spPr>
        </p:cxnSp>
        <p:sp>
          <p:nvSpPr>
            <p:cNvPr id="4100" name="同侧圆角矩形 23"/>
            <p:cNvSpPr/>
            <p:nvPr/>
          </p:nvSpPr>
          <p:spPr>
            <a:xfrm>
              <a:off x="184620" y="0"/>
              <a:ext cx="2000609" cy="516419"/>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grpSp>
      <p:pic>
        <p:nvPicPr>
          <p:cNvPr id="4101" name="Picture 3" descr="F:\七彩课堂插图板式封面\排版用图标、页眉页脚\标题图（终-排版用）共29个\资料宝袋.jpg"/>
          <p:cNvPicPr>
            <a:picLocks noChangeAspect="1"/>
          </p:cNvPicPr>
          <p:nvPr/>
        </p:nvPicPr>
        <p:blipFill>
          <a:blip r:embed="rId1"/>
          <a:stretch>
            <a:fillRect/>
          </a:stretch>
        </p:blipFill>
        <p:spPr>
          <a:xfrm>
            <a:off x="6948488" y="4797425"/>
            <a:ext cx="2120900" cy="1482725"/>
          </a:xfrm>
          <a:prstGeom prst="rect">
            <a:avLst/>
          </a:prstGeom>
          <a:noFill/>
          <a:ln w="9525">
            <a:noFill/>
          </a:ln>
        </p:spPr>
      </p:pic>
      <p:sp>
        <p:nvSpPr>
          <p:cNvPr id="4102" name="TextBox 5"/>
          <p:cNvSpPr/>
          <p:nvPr/>
        </p:nvSpPr>
        <p:spPr>
          <a:xfrm>
            <a:off x="1052513" y="2357438"/>
            <a:ext cx="1295400" cy="922337"/>
          </a:xfrm>
          <a:prstGeom prst="rect">
            <a:avLst/>
          </a:prstGeom>
          <a:noFill/>
          <a:ln w="9525">
            <a:noFill/>
          </a:ln>
        </p:spPr>
        <p:txBody>
          <a:bodyPr>
            <a:spAutoFit/>
          </a:bodyPr>
          <a:p>
            <a:pPr algn="ctr">
              <a:buClr>
                <a:srgbClr val="FF0000"/>
              </a:buClr>
              <a:buSzPct val="100000"/>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4103" name="文本框 8"/>
          <p:cNvSpPr/>
          <p:nvPr/>
        </p:nvSpPr>
        <p:spPr>
          <a:xfrm>
            <a:off x="768350" y="1843088"/>
            <a:ext cx="7607300" cy="4630737"/>
          </a:xfrm>
          <a:prstGeom prst="rect">
            <a:avLst/>
          </a:prstGeom>
          <a:noFill/>
          <a:ln w="9525">
            <a:noFill/>
          </a:ln>
        </p:spPr>
        <p:txBody>
          <a:bodyPr>
            <a:spAutoFit/>
          </a:bodyPr>
          <a:p>
            <a:pPr>
              <a:lnSpc>
                <a:spcPct val="140000"/>
              </a:lnSpc>
            </a:pPr>
            <a:r>
              <a:rPr lang="en-US" altLang="en-US" sz="3600" b="1">
                <a:effectLst>
                  <a:outerShdw blurRad="38100" dist="38100" dir="2700000">
                    <a:srgbClr val="C0C0C0"/>
                  </a:outerShdw>
                </a:effectLst>
                <a:latin typeface="楷体_GB2312" pitchFamily="49" charset="-122"/>
                <a:ea typeface="楷体_GB2312" pitchFamily="49" charset="-122"/>
              </a:rPr>
              <a:t>郑振铎：祖籍福建长乐，</a:t>
            </a:r>
            <a:r>
              <a:rPr lang="en-US" altLang="zh-CN" sz="3600" b="1">
                <a:effectLst>
                  <a:outerShdw blurRad="38100" dist="38100" dir="2700000">
                    <a:srgbClr val="C0C0C0"/>
                  </a:outerShdw>
                </a:effectLst>
                <a:latin typeface="楷体_GB2312" pitchFamily="49" charset="-122"/>
                <a:ea typeface="楷体_GB2312" pitchFamily="49" charset="-122"/>
              </a:rPr>
              <a:t>1898</a:t>
            </a:r>
            <a:r>
              <a:rPr lang="en-US" altLang="en-US" sz="3600" b="1">
                <a:effectLst>
                  <a:outerShdw blurRad="38100" dist="38100" dir="2700000">
                    <a:srgbClr val="C0C0C0"/>
                  </a:outerShdw>
                </a:effectLst>
                <a:latin typeface="楷体_GB2312" pitchFamily="49" charset="-122"/>
                <a:ea typeface="楷体_GB2312" pitchFamily="49" charset="-122"/>
              </a:rPr>
              <a:t>年</a:t>
            </a:r>
            <a:r>
              <a:rPr lang="en-US" altLang="zh-CN" sz="3600" b="1">
                <a:effectLst>
                  <a:outerShdw blurRad="38100" dist="38100" dir="2700000">
                    <a:srgbClr val="C0C0C0"/>
                  </a:outerShdw>
                </a:effectLst>
                <a:latin typeface="楷体_GB2312" pitchFamily="49" charset="-122"/>
                <a:ea typeface="楷体_GB2312" pitchFamily="49" charset="-122"/>
              </a:rPr>
              <a:t>12</a:t>
            </a:r>
            <a:r>
              <a:rPr lang="en-US" altLang="en-US" sz="3600" b="1">
                <a:effectLst>
                  <a:outerShdw blurRad="38100" dist="38100" dir="2700000">
                    <a:srgbClr val="C0C0C0"/>
                  </a:outerShdw>
                </a:effectLst>
                <a:latin typeface="楷体_GB2312" pitchFamily="49" charset="-122"/>
                <a:ea typeface="楷体_GB2312" pitchFamily="49" charset="-122"/>
              </a:rPr>
              <a:t>月</a:t>
            </a:r>
            <a:r>
              <a:rPr lang="en-US" altLang="zh-CN" sz="3600" b="1">
                <a:effectLst>
                  <a:outerShdw blurRad="38100" dist="38100" dir="2700000">
                    <a:srgbClr val="C0C0C0"/>
                  </a:outerShdw>
                </a:effectLst>
                <a:latin typeface="楷体_GB2312" pitchFamily="49" charset="-122"/>
                <a:ea typeface="楷体_GB2312" pitchFamily="49" charset="-122"/>
              </a:rPr>
              <a:t>19</a:t>
            </a:r>
            <a:r>
              <a:rPr lang="en-US" altLang="en-US" sz="3600" b="1">
                <a:effectLst>
                  <a:outerShdw blurRad="38100" dist="38100" dir="2700000">
                    <a:srgbClr val="C0C0C0"/>
                  </a:outerShdw>
                </a:effectLst>
                <a:latin typeface="楷体_GB2312" pitchFamily="49" charset="-122"/>
                <a:ea typeface="楷体_GB2312" pitchFamily="49" charset="-122"/>
              </a:rPr>
              <a:t>日出生于浙江永嘉（今温州）。我国现代杰出的爱国主义者和社会活动家，又是著名的作家、文学评论家、文学史家、翻译家、艺术史家。　　</a:t>
            </a:r>
            <a:endParaRPr lang="en-US" altLang="en-US" sz="3600" b="1">
              <a:effectLst>
                <a:outerShdw blurRad="38100" dist="38100" dir="2700000">
                  <a:srgbClr val="C0C0C0"/>
                </a:outerShdw>
              </a:effectLst>
              <a:latin typeface="楷体_GB2312" pitchFamily="49" charset="-122"/>
              <a:ea typeface="楷体_GB2312" pitchFamily="49" charset="-122"/>
            </a:endParaRPr>
          </a:p>
          <a:p>
            <a:pPr>
              <a:lnSpc>
                <a:spcPct val="140000"/>
              </a:lnSpc>
            </a:pPr>
            <a:r>
              <a:rPr lang="en-US" altLang="en-US" b="1">
                <a:effectLst>
                  <a:outerShdw blurRad="38100" dist="38100" dir="2700000">
                    <a:srgbClr val="C0C0C0"/>
                  </a:outerShdw>
                </a:effectLst>
                <a:latin typeface="楷体_GB2312" pitchFamily="49" charset="-122"/>
                <a:ea typeface="楷体_GB2312" pitchFamily="49" charset="-122"/>
              </a:rPr>
              <a:t>　　</a:t>
            </a:r>
            <a:endParaRPr lang="en-US" altLang="en-US" b="1">
              <a:effectLst>
                <a:outerShdw blurRad="38100" dist="38100" dir="2700000">
                  <a:srgbClr val="C0C0C0"/>
                </a:outerShdw>
              </a:effectLst>
              <a:latin typeface="楷体_GB2312" pitchFamily="49" charset="-122"/>
              <a:ea typeface="楷体_GB2312" pitchFamily="49" charset="-122"/>
            </a:endParaRPr>
          </a:p>
          <a:p>
            <a:endParaRPr lang="en-US" altLang="en-US" b="1">
              <a:effectLst>
                <a:outerShdw blurRad="38100" dist="38100" dir="2700000">
                  <a:srgbClr val="C0C0C0"/>
                </a:outerShdw>
              </a:effectLst>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102"/>
                                        </p:tgtEl>
                                        <p:attrNameLst>
                                          <p:attrName>style.visibility</p:attrName>
                                        </p:attrNameLst>
                                      </p:cBhvr>
                                      <p:to>
                                        <p:strVal val="visible"/>
                                      </p:to>
                                    </p:set>
                                    <p:anim calcmode="lin" valueType="num">
                                      <p:cBhvr>
                                        <p:cTn id="7" dur="1000" fill="hold"/>
                                        <p:tgtEl>
                                          <p:spTgt spid="4102"/>
                                        </p:tgtEl>
                                        <p:attrNameLst>
                                          <p:attrName>ppt_w</p:attrName>
                                        </p:attrNameLst>
                                      </p:cBhvr>
                                      <p:tavLst>
                                        <p:tav tm="0">
                                          <p:val>
                                            <p:strVal val="#ppt_w*0.70"/>
                                          </p:val>
                                        </p:tav>
                                        <p:tav tm="100000">
                                          <p:val>
                                            <p:strVal val="#ppt_w"/>
                                          </p:val>
                                        </p:tav>
                                      </p:tavLst>
                                    </p:anim>
                                    <p:anim calcmode="lin" valueType="num">
                                      <p:cBhvr>
                                        <p:cTn id="8" dur="1000" fill="hold"/>
                                        <p:tgtEl>
                                          <p:spTgt spid="4102"/>
                                        </p:tgtEl>
                                        <p:attrNameLst>
                                          <p:attrName>ppt_h</p:attrName>
                                        </p:attrNameLst>
                                      </p:cBhvr>
                                      <p:tavLst>
                                        <p:tav tm="0">
                                          <p:val>
                                            <p:strVal val="#ppt_h"/>
                                          </p:val>
                                        </p:tav>
                                        <p:tav tm="100000">
                                          <p:val>
                                            <p:strVal val="#ppt_h"/>
                                          </p:val>
                                        </p:tav>
                                      </p:tavLst>
                                    </p:anim>
                                    <p:animEffect filter="fade">
                                      <p:cBhvr>
                                        <p:cTn id="9" dur="1000" fill="hold"/>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122" name="组合 10"/>
          <p:cNvGrpSpPr/>
          <p:nvPr/>
        </p:nvGrpSpPr>
        <p:grpSpPr>
          <a:xfrm>
            <a:off x="284163" y="38100"/>
            <a:ext cx="2255837" cy="571500"/>
            <a:chOff x="0" y="0"/>
            <a:chExt cx="2256668" cy="571008"/>
          </a:xfrm>
        </p:grpSpPr>
        <p:cxnSp>
          <p:nvCxnSpPr>
            <p:cNvPr id="5123" name="直线连接符 21"/>
            <p:cNvCxnSpPr/>
            <p:nvPr/>
          </p:nvCxnSpPr>
          <p:spPr>
            <a:xfrm flipV="1">
              <a:off x="0" y="565254"/>
              <a:ext cx="2256668" cy="5754"/>
            </a:xfrm>
            <a:prstGeom prst="line">
              <a:avLst/>
            </a:prstGeom>
            <a:ln w="38100" cap="flat" cmpd="sng">
              <a:solidFill>
                <a:srgbClr val="93B3D7"/>
              </a:solidFill>
              <a:prstDash val="dash"/>
              <a:bevel/>
              <a:headEnd type="none" w="med" len="med"/>
              <a:tailEnd type="none" w="med" len="med"/>
            </a:ln>
          </p:spPr>
        </p:cxnSp>
        <p:sp>
          <p:nvSpPr>
            <p:cNvPr id="5124" name="同侧圆角矩形 23"/>
            <p:cNvSpPr/>
            <p:nvPr/>
          </p:nvSpPr>
          <p:spPr>
            <a:xfrm>
              <a:off x="184620" y="0"/>
              <a:ext cx="2000609" cy="516419"/>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grpSp>
      <p:sp>
        <p:nvSpPr>
          <p:cNvPr id="5125" name="TextBox 5"/>
          <p:cNvSpPr/>
          <p:nvPr/>
        </p:nvSpPr>
        <p:spPr>
          <a:xfrm>
            <a:off x="1052513" y="2357438"/>
            <a:ext cx="1295400" cy="922337"/>
          </a:xfrm>
          <a:prstGeom prst="rect">
            <a:avLst/>
          </a:prstGeom>
          <a:noFill/>
          <a:ln w="9525">
            <a:noFill/>
          </a:ln>
        </p:spPr>
        <p:txBody>
          <a:bodyPr>
            <a:spAutoFit/>
          </a:bodyPr>
          <a:p>
            <a:pPr algn="ctr">
              <a:buClr>
                <a:srgbClr val="FF0000"/>
              </a:buClr>
              <a:buSzPct val="100000"/>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5126" name="TextBox 5"/>
          <p:cNvSpPr/>
          <p:nvPr/>
        </p:nvSpPr>
        <p:spPr>
          <a:xfrm>
            <a:off x="819150" y="2492375"/>
            <a:ext cx="1296988" cy="914400"/>
          </a:xfrm>
          <a:prstGeom prst="rect">
            <a:avLst/>
          </a:prstGeom>
          <a:noFill/>
          <a:ln w="9525">
            <a:noFill/>
          </a:ln>
        </p:spPr>
        <p:txBody>
          <a:bodyPr>
            <a:spAutoFit/>
          </a:bodyPr>
          <a:p>
            <a:pPr marL="685800" indent="-685800" algn="ctr">
              <a:buClr>
                <a:srgbClr val="FF0000"/>
              </a:buClr>
              <a:buSzPct val="105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5127" name="文本框 9"/>
          <p:cNvSpPr/>
          <p:nvPr/>
        </p:nvSpPr>
        <p:spPr>
          <a:xfrm>
            <a:off x="160338" y="681038"/>
            <a:ext cx="8855075" cy="5692775"/>
          </a:xfrm>
          <a:prstGeom prst="rect">
            <a:avLst/>
          </a:prstGeom>
          <a:noFill/>
          <a:ln w="9525">
            <a:noFill/>
          </a:ln>
        </p:spPr>
        <p:txBody>
          <a:bodyPr>
            <a:spAutoFit/>
          </a:bodyPr>
          <a:p>
            <a:r>
              <a:rPr lang="en-US" altLang="zh-CN" sz="2800" b="1">
                <a:solidFill>
                  <a:srgbClr val="006699"/>
                </a:solidFill>
                <a:sym typeface="宋体" panose="02010600030101010101" pitchFamily="2" charset="-122"/>
              </a:rPr>
              <a:t>       </a:t>
            </a:r>
            <a:r>
              <a:rPr lang="zh-CN" altLang="en-US" sz="2800" b="1">
                <a:solidFill>
                  <a:srgbClr val="006699"/>
                </a:solidFill>
                <a:sym typeface="宋体" panose="02010600030101010101" pitchFamily="2" charset="-122"/>
              </a:rPr>
              <a:t>燕子也是人类的益鸟。当秋风萧瑟、树叶飘零时，燕子成群地向南方飞去，到了第二年春暖花开、柳枝发芽的时候，它们又飞回原来生活过的地方。表面上看，是北国冬天的寒冷使得燕子离乡背井去南方过冬。其实不然，原来燕子是以昆虫为食的，且它们从来就习惯于在空中捕食飞虫，而不善于在树缝和地隙中搜寻昆虫食物，也不能橡松鸡和雷鸟那样杂食浆果、种子和在冬季改吃树叶（针叶树种即使在冬季也不落叶）。可是，在北方的冬季是没有飞虫可供燕子捕食的，燕子又不能像啄木鸟和旋木雀那样去发掘潜伏下来的昆虫的幼虫、虫蛹和虫卵。食物的匮乏使燕子不得不每年都要来一次秋去春来的南北大迁徙，以得到更为广阔的生存空间。燕子也就成了鸟类家族中的“游牧民族”了。</a:t>
            </a:r>
            <a:endParaRPr lang="zh-CN" altLang="en-US" sz="2800" b="1">
              <a:solidFill>
                <a:srgbClr val="006699"/>
              </a:solidFill>
              <a:sym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p:cTn id="7" dur="1000" fill="hold"/>
                                        <p:tgtEl>
                                          <p:spTgt spid="5125"/>
                                        </p:tgtEl>
                                        <p:attrNameLst>
                                          <p:attrName>ppt_w</p:attrName>
                                        </p:attrNameLst>
                                      </p:cBhvr>
                                      <p:tavLst>
                                        <p:tav tm="0">
                                          <p:val>
                                            <p:strVal val="#ppt_w*0.70"/>
                                          </p:val>
                                        </p:tav>
                                        <p:tav tm="100000">
                                          <p:val>
                                            <p:strVal val="#ppt_w"/>
                                          </p:val>
                                        </p:tav>
                                      </p:tavLst>
                                    </p:anim>
                                    <p:anim calcmode="lin" valueType="num">
                                      <p:cBhvr>
                                        <p:cTn id="8" dur="1000" fill="hold"/>
                                        <p:tgtEl>
                                          <p:spTgt spid="5125"/>
                                        </p:tgtEl>
                                        <p:attrNameLst>
                                          <p:attrName>ppt_h</p:attrName>
                                        </p:attrNameLst>
                                      </p:cBhvr>
                                      <p:tavLst>
                                        <p:tav tm="0">
                                          <p:val>
                                            <p:strVal val="#ppt_h"/>
                                          </p:val>
                                        </p:tav>
                                        <p:tav tm="100000">
                                          <p:val>
                                            <p:strVal val="#ppt_h"/>
                                          </p:val>
                                        </p:tav>
                                      </p:tavLst>
                                    </p:anim>
                                    <p:animEffect filter="fade">
                                      <p:cBhvr>
                                        <p:cTn id="9" dur="1000" fill="hold"/>
                                        <p:tgtEl>
                                          <p:spTgt spid="512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126"/>
                                        </p:tgtEl>
                                        <p:attrNameLst>
                                          <p:attrName>style.visibility</p:attrName>
                                        </p:attrNameLst>
                                      </p:cBhvr>
                                      <p:to>
                                        <p:strVal val="visible"/>
                                      </p:to>
                                    </p:set>
                                    <p:anim calcmode="lin" valueType="num">
                                      <p:cBhvr>
                                        <p:cTn id="14" dur="1000" fill="hold"/>
                                        <p:tgtEl>
                                          <p:spTgt spid="5126"/>
                                        </p:tgtEl>
                                        <p:attrNameLst>
                                          <p:attrName>ppt_w</p:attrName>
                                        </p:attrNameLst>
                                      </p:cBhvr>
                                      <p:tavLst>
                                        <p:tav tm="0">
                                          <p:val>
                                            <p:strVal val="#ppt_w*0.70"/>
                                          </p:val>
                                        </p:tav>
                                        <p:tav tm="100000">
                                          <p:val>
                                            <p:strVal val="#ppt_w"/>
                                          </p:val>
                                        </p:tav>
                                      </p:tavLst>
                                    </p:anim>
                                    <p:anim calcmode="lin" valueType="num">
                                      <p:cBhvr>
                                        <p:cTn id="15" dur="1000" fill="hold"/>
                                        <p:tgtEl>
                                          <p:spTgt spid="5126"/>
                                        </p:tgtEl>
                                        <p:attrNameLst>
                                          <p:attrName>ppt_h</p:attrName>
                                        </p:attrNameLst>
                                      </p:cBhvr>
                                      <p:tavLst>
                                        <p:tav tm="0">
                                          <p:val>
                                            <p:strVal val="#ppt_h"/>
                                          </p:val>
                                        </p:tav>
                                        <p:tav tm="100000">
                                          <p:val>
                                            <p:strVal val="#ppt_h"/>
                                          </p:val>
                                        </p:tav>
                                      </p:tavLst>
                                    </p:anim>
                                    <p:animEffect filter="fade">
                                      <p:cBhvr>
                                        <p:cTn id="16" dur="1000" fill="hold"/>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同侧圆角矩形 4"/>
          <p:cNvSpPr/>
          <p:nvPr/>
        </p:nvSpPr>
        <p:spPr>
          <a:xfrm>
            <a:off x="265113" y="73025"/>
            <a:ext cx="2001837" cy="515938"/>
          </a:xfrm>
          <a:gradFill rotWithShape="1">
            <a:gsLst>
              <a:gs pos="0">
                <a:srgbClr val="A6E4FF">
                  <a:alpha val="100000"/>
                </a:srgbClr>
              </a:gs>
              <a:gs pos="34999">
                <a:srgbClr val="BFEDFF">
                  <a:alpha val="100000"/>
                </a:srgbClr>
              </a:gs>
            </a:gsLst>
            <a:lin ang="5400000" scaled="1"/>
            <a:tileRect/>
          </a:gradFill>
          <a:ln w="9525">
            <a:noFill/>
          </a:ln>
        </p:spPr>
        <p:txBody>
          <a:bodyPr/>
          <a:p>
            <a:endParaRPr lang="zh-CN" altLang="en-US"/>
          </a:p>
        </p:txBody>
      </p:sp>
      <p:cxnSp>
        <p:nvCxnSpPr>
          <p:cNvPr id="6147" name="直线连接符 21"/>
          <p:cNvCxnSpPr/>
          <p:nvPr/>
        </p:nvCxnSpPr>
        <p:spPr>
          <a:xfrm flipV="1">
            <a:off x="265113" y="649288"/>
            <a:ext cx="2073275" cy="6350"/>
          </a:xfrm>
          <a:prstGeom prst="line">
            <a:avLst/>
          </a:prstGeom>
          <a:ln w="38100" cap="flat" cmpd="sng">
            <a:solidFill>
              <a:srgbClr val="93B3D7"/>
            </a:solidFill>
            <a:prstDash val="dash"/>
            <a:headEnd type="none" w="med" len="med"/>
            <a:tailEnd type="none" w="med" len="med"/>
          </a:ln>
        </p:spPr>
      </p:cxnSp>
      <p:sp>
        <p:nvSpPr>
          <p:cNvPr id="6148" name="TextBox 5"/>
          <p:cNvSpPr/>
          <p:nvPr/>
        </p:nvSpPr>
        <p:spPr>
          <a:xfrm>
            <a:off x="971550" y="2205038"/>
            <a:ext cx="1295400"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6149" name="TextBox 5"/>
          <p:cNvSpPr/>
          <p:nvPr/>
        </p:nvSpPr>
        <p:spPr>
          <a:xfrm>
            <a:off x="2700338" y="2205038"/>
            <a:ext cx="1295400"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6150" name="TextBox 5"/>
          <p:cNvSpPr/>
          <p:nvPr/>
        </p:nvSpPr>
        <p:spPr>
          <a:xfrm>
            <a:off x="4662488" y="2254250"/>
            <a:ext cx="1296987"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6151" name="TextBox 5"/>
          <p:cNvSpPr/>
          <p:nvPr/>
        </p:nvSpPr>
        <p:spPr>
          <a:xfrm>
            <a:off x="6300788" y="2205038"/>
            <a:ext cx="1295400" cy="914400"/>
          </a:xfrm>
          <a:prstGeom prst="rect">
            <a:avLst/>
          </a:prstGeom>
          <a:noFill/>
          <a:ln w="9525">
            <a:noFill/>
          </a:ln>
        </p:spPr>
        <p:txBody>
          <a:bodyPr>
            <a:spAutoFit/>
          </a:bodyPr>
          <a:p>
            <a:pPr marL="685800" indent="-685800" algn="ctr">
              <a:buClr>
                <a:srgbClr val="FF0000"/>
              </a:buClr>
              <a:buSzPct val="100000"/>
              <a:buFont typeface="Wingdings" panose="05000000000000000000" pitchFamily="2" charset="2"/>
            </a:pPr>
            <a:r>
              <a:rPr lang="zh-CN" altLang="en-US" sz="5400" b="1">
                <a:latin typeface="黑体" panose="02010609060101010101" pitchFamily="49" charset="-122"/>
                <a:ea typeface="黑体" panose="02010609060101010101" pitchFamily="49" charset="-122"/>
                <a:sym typeface="黑体" panose="02010609060101010101" pitchFamily="49" charset="-122"/>
              </a:rPr>
              <a:t> </a:t>
            </a:r>
            <a:endParaRPr lang="zh-CN" altLang="en-US" sz="5400" b="1">
              <a:latin typeface="黑体" panose="02010609060101010101" pitchFamily="49" charset="-122"/>
              <a:ea typeface="黑体" panose="02010609060101010101" pitchFamily="49" charset="-122"/>
              <a:sym typeface="黑体" panose="02010609060101010101" pitchFamily="49" charset="-122"/>
            </a:endParaRPr>
          </a:p>
        </p:txBody>
      </p:sp>
      <p:sp>
        <p:nvSpPr>
          <p:cNvPr id="6152" name="文本框 10"/>
          <p:cNvSpPr/>
          <p:nvPr/>
        </p:nvSpPr>
        <p:spPr>
          <a:xfrm>
            <a:off x="55563" y="1123950"/>
            <a:ext cx="8993187" cy="4521200"/>
          </a:xfrm>
          <a:prstGeom prst="rect">
            <a:avLst/>
          </a:prstGeom>
          <a:noFill/>
          <a:ln w="9525">
            <a:noFill/>
          </a:ln>
        </p:spPr>
        <p:txBody>
          <a:bodyPr>
            <a:spAutoFit/>
          </a:bodyPr>
          <a:p>
            <a:pPr>
              <a:lnSpc>
                <a:spcPct val="160000"/>
              </a:lnSpc>
            </a:pPr>
            <a:r>
              <a:rPr lang="zh-CN" altLang="en-US" sz="3600">
                <a:latin typeface="Times New Roman" panose="02020603050405020304" pitchFamily="18" charset="0"/>
              </a:rPr>
              <a:t> </a:t>
            </a:r>
            <a:r>
              <a:rPr lang="zh-CN" altLang="en-US" sz="3600">
                <a:latin typeface="华文新魏" panose="02010800040101010101" pitchFamily="2" charset="-122"/>
                <a:ea typeface="华文新魏" panose="02010800040101010101" pitchFamily="2" charset="-122"/>
              </a:rPr>
              <a:t>仔细读课文，写出每一自然段的大概意思。</a:t>
            </a:r>
            <a:endParaRPr lang="zh-CN" altLang="en-US" sz="3600">
              <a:latin typeface="华文新魏" panose="02010800040101010101" pitchFamily="2" charset="-122"/>
              <a:ea typeface="华文新魏" panose="02010800040101010101" pitchFamily="2" charset="-122"/>
            </a:endParaRPr>
          </a:p>
          <a:p>
            <a:pPr>
              <a:lnSpc>
                <a:spcPct val="160000"/>
              </a:lnSpc>
            </a:pPr>
            <a:r>
              <a:rPr lang="zh-CN" altLang="en-US" sz="3600">
                <a:latin typeface="华文新魏" panose="02010800040101010101" pitchFamily="2" charset="-122"/>
                <a:ea typeface="华文新魏" panose="02010800040101010101" pitchFamily="2" charset="-122"/>
              </a:rPr>
              <a:t>第一自然段：</a:t>
            </a:r>
            <a:r>
              <a:rPr lang="zh-CN" altLang="en-US" sz="3600">
                <a:solidFill>
                  <a:srgbClr val="FF3300"/>
                </a:solidFill>
                <a:latin typeface="Times New Roman" panose="02020603050405020304" pitchFamily="18" charset="0"/>
                <a:ea typeface="华文新魏" panose="02010800040101010101" pitchFamily="2" charset="-122"/>
              </a:rPr>
              <a:t>描写燕子活泼可爱的样。</a:t>
            </a:r>
            <a:endParaRPr lang="en-US" altLang="zh-CN" sz="3600">
              <a:latin typeface="华文新魏" panose="02010800040101010101" pitchFamily="2" charset="-122"/>
              <a:ea typeface="华文新魏" panose="02010800040101010101" pitchFamily="2" charset="-122"/>
            </a:endParaRPr>
          </a:p>
          <a:p>
            <a:pPr>
              <a:lnSpc>
                <a:spcPct val="160000"/>
              </a:lnSpc>
            </a:pPr>
            <a:r>
              <a:rPr lang="zh-CN" altLang="en-US" sz="3600">
                <a:latin typeface="华文新魏" panose="02010800040101010101" pitchFamily="2" charset="-122"/>
                <a:ea typeface="华文新魏" panose="02010800040101010101" pitchFamily="2" charset="-122"/>
              </a:rPr>
              <a:t>第二自然段：</a:t>
            </a:r>
            <a:r>
              <a:rPr lang="zh-CN" altLang="en-US" sz="3600">
                <a:solidFill>
                  <a:srgbClr val="FF3300"/>
                </a:solidFill>
                <a:latin typeface="Times New Roman" panose="02020603050405020304" pitchFamily="18" charset="0"/>
                <a:ea typeface="华文新魏" panose="02010800040101010101" pitchFamily="2" charset="-122"/>
              </a:rPr>
              <a:t>描写光彩夺目的春天。</a:t>
            </a:r>
            <a:endParaRPr lang="en-US" altLang="zh-CN" sz="3600">
              <a:latin typeface="华文新魏" panose="02010800040101010101" pitchFamily="2" charset="-122"/>
              <a:ea typeface="华文新魏" panose="02010800040101010101" pitchFamily="2" charset="-122"/>
            </a:endParaRPr>
          </a:p>
          <a:p>
            <a:pPr>
              <a:lnSpc>
                <a:spcPct val="160000"/>
              </a:lnSpc>
            </a:pPr>
            <a:r>
              <a:rPr lang="zh-CN" altLang="en-US" sz="3600">
                <a:latin typeface="华文新魏" panose="02010800040101010101" pitchFamily="2" charset="-122"/>
                <a:ea typeface="华文新魏" panose="02010800040101010101" pitchFamily="2" charset="-122"/>
              </a:rPr>
              <a:t>第三、四自然段：</a:t>
            </a:r>
            <a:r>
              <a:rPr lang="zh-CN" altLang="en-US" sz="3600">
                <a:solidFill>
                  <a:srgbClr val="FF3300"/>
                </a:solidFill>
                <a:latin typeface="Times New Roman" panose="02020603050405020304" pitchFamily="18" charset="0"/>
                <a:ea typeface="华文新魏" panose="02010800040101010101" pitchFamily="2" charset="-122"/>
              </a:rPr>
              <a:t>描写了燕子飞行时的样子。</a:t>
            </a:r>
            <a:endParaRPr lang="zh-CN" altLang="en-US" sz="3600">
              <a:solidFill>
                <a:srgbClr val="FF3300"/>
              </a:solidFill>
              <a:latin typeface="Times New Roman" panose="02020603050405020304" pitchFamily="18" charset="0"/>
              <a:ea typeface="华文新魏" panose="02010800040101010101" pitchFamily="2" charset="-122"/>
            </a:endParaRPr>
          </a:p>
          <a:p>
            <a:pPr>
              <a:lnSpc>
                <a:spcPct val="160000"/>
              </a:lnSpc>
            </a:pPr>
            <a:r>
              <a:rPr lang="zh-CN" altLang="en-US" sz="3600">
                <a:latin typeface="华文新魏" panose="02010800040101010101" pitchFamily="2" charset="-122"/>
                <a:ea typeface="华文新魏" panose="02010800040101010101" pitchFamily="2" charset="-122"/>
              </a:rPr>
              <a:t>第五自然段：</a:t>
            </a:r>
            <a:r>
              <a:rPr lang="zh-CN" altLang="en-US" sz="3600">
                <a:solidFill>
                  <a:srgbClr val="FF3300"/>
                </a:solidFill>
                <a:latin typeface="Times New Roman" panose="02020603050405020304" pitchFamily="18" charset="0"/>
                <a:ea typeface="华文新魏" panose="02010800040101010101" pitchFamily="2" charset="-122"/>
              </a:rPr>
              <a:t>描写了燕子停歇时的样子。</a:t>
            </a:r>
            <a:endParaRPr lang="zh-CN" altLang="en-US" sz="3600">
              <a:solidFill>
                <a:srgbClr val="FF3300"/>
              </a:solidFill>
              <a:latin typeface="Times New Roman" panose="02020603050405020304" pitchFamily="18" charset="0"/>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p:cTn id="7" dur="1000" fill="hold"/>
                                        <p:tgtEl>
                                          <p:spTgt spid="6148"/>
                                        </p:tgtEl>
                                        <p:attrNameLst>
                                          <p:attrName>ppt_w</p:attrName>
                                        </p:attrNameLst>
                                      </p:cBhvr>
                                      <p:tavLst>
                                        <p:tav tm="0">
                                          <p:val>
                                            <p:strVal val="#ppt_w*0.70"/>
                                          </p:val>
                                        </p:tav>
                                        <p:tav tm="100000">
                                          <p:val>
                                            <p:strVal val="#ppt_w"/>
                                          </p:val>
                                        </p:tav>
                                      </p:tavLst>
                                    </p:anim>
                                    <p:anim calcmode="lin" valueType="num">
                                      <p:cBhvr>
                                        <p:cTn id="8" dur="1000" fill="hold"/>
                                        <p:tgtEl>
                                          <p:spTgt spid="6148"/>
                                        </p:tgtEl>
                                        <p:attrNameLst>
                                          <p:attrName>ppt_h</p:attrName>
                                        </p:attrNameLst>
                                      </p:cBhvr>
                                      <p:tavLst>
                                        <p:tav tm="0">
                                          <p:val>
                                            <p:strVal val="#ppt_h"/>
                                          </p:val>
                                        </p:tav>
                                        <p:tav tm="100000">
                                          <p:val>
                                            <p:strVal val="#ppt_h"/>
                                          </p:val>
                                        </p:tav>
                                      </p:tavLst>
                                    </p:anim>
                                    <p:animEffect filter="fade">
                                      <p:cBhvr>
                                        <p:cTn id="9" dur="1000" fill="hold"/>
                                        <p:tgtEl>
                                          <p:spTgt spid="6148"/>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149"/>
                                        </p:tgtEl>
                                        <p:attrNameLst>
                                          <p:attrName>style.visibility</p:attrName>
                                        </p:attrNameLst>
                                      </p:cBhvr>
                                      <p:to>
                                        <p:strVal val="visible"/>
                                      </p:to>
                                    </p:set>
                                    <p:anim calcmode="lin" valueType="num">
                                      <p:cBhvr>
                                        <p:cTn id="14" dur="1000" fill="hold"/>
                                        <p:tgtEl>
                                          <p:spTgt spid="6149"/>
                                        </p:tgtEl>
                                        <p:attrNameLst>
                                          <p:attrName>ppt_w</p:attrName>
                                        </p:attrNameLst>
                                      </p:cBhvr>
                                      <p:tavLst>
                                        <p:tav tm="0">
                                          <p:val>
                                            <p:strVal val="#ppt_w*0.70"/>
                                          </p:val>
                                        </p:tav>
                                        <p:tav tm="100000">
                                          <p:val>
                                            <p:strVal val="#ppt_w"/>
                                          </p:val>
                                        </p:tav>
                                      </p:tavLst>
                                    </p:anim>
                                    <p:anim calcmode="lin" valueType="num">
                                      <p:cBhvr>
                                        <p:cTn id="15" dur="1000" fill="hold"/>
                                        <p:tgtEl>
                                          <p:spTgt spid="6149"/>
                                        </p:tgtEl>
                                        <p:attrNameLst>
                                          <p:attrName>ppt_h</p:attrName>
                                        </p:attrNameLst>
                                      </p:cBhvr>
                                      <p:tavLst>
                                        <p:tav tm="0">
                                          <p:val>
                                            <p:strVal val="#ppt_h"/>
                                          </p:val>
                                        </p:tav>
                                        <p:tav tm="100000">
                                          <p:val>
                                            <p:strVal val="#ppt_h"/>
                                          </p:val>
                                        </p:tav>
                                      </p:tavLst>
                                    </p:anim>
                                    <p:animEffect filter="fade">
                                      <p:cBhvr>
                                        <p:cTn id="16" dur="1000" fill="hold"/>
                                        <p:tgtEl>
                                          <p:spTgt spid="6149"/>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150"/>
                                        </p:tgtEl>
                                        <p:attrNameLst>
                                          <p:attrName>style.visibility</p:attrName>
                                        </p:attrNameLst>
                                      </p:cBhvr>
                                      <p:to>
                                        <p:strVal val="visible"/>
                                      </p:to>
                                    </p:set>
                                    <p:anim calcmode="lin" valueType="num">
                                      <p:cBhvr>
                                        <p:cTn id="21" dur="1000" fill="hold"/>
                                        <p:tgtEl>
                                          <p:spTgt spid="6150"/>
                                        </p:tgtEl>
                                        <p:attrNameLst>
                                          <p:attrName>ppt_w</p:attrName>
                                        </p:attrNameLst>
                                      </p:cBhvr>
                                      <p:tavLst>
                                        <p:tav tm="0">
                                          <p:val>
                                            <p:strVal val="#ppt_w*0.70"/>
                                          </p:val>
                                        </p:tav>
                                        <p:tav tm="100000">
                                          <p:val>
                                            <p:strVal val="#ppt_w"/>
                                          </p:val>
                                        </p:tav>
                                      </p:tavLst>
                                    </p:anim>
                                    <p:anim calcmode="lin" valueType="num">
                                      <p:cBhvr>
                                        <p:cTn id="22" dur="1000" fill="hold"/>
                                        <p:tgtEl>
                                          <p:spTgt spid="6150"/>
                                        </p:tgtEl>
                                        <p:attrNameLst>
                                          <p:attrName>ppt_h</p:attrName>
                                        </p:attrNameLst>
                                      </p:cBhvr>
                                      <p:tavLst>
                                        <p:tav tm="0">
                                          <p:val>
                                            <p:strVal val="#ppt_h"/>
                                          </p:val>
                                        </p:tav>
                                        <p:tav tm="100000">
                                          <p:val>
                                            <p:strVal val="#ppt_h"/>
                                          </p:val>
                                        </p:tav>
                                      </p:tavLst>
                                    </p:anim>
                                    <p:animEffect filter="fade">
                                      <p:cBhvr>
                                        <p:cTn id="23" dur="1000" fill="hold"/>
                                        <p:tgtEl>
                                          <p:spTgt spid="6150"/>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6151"/>
                                        </p:tgtEl>
                                        <p:attrNameLst>
                                          <p:attrName>style.visibility</p:attrName>
                                        </p:attrNameLst>
                                      </p:cBhvr>
                                      <p:to>
                                        <p:strVal val="visible"/>
                                      </p:to>
                                    </p:set>
                                    <p:anim calcmode="lin" valueType="num">
                                      <p:cBhvr>
                                        <p:cTn id="28" dur="1000" fill="hold"/>
                                        <p:tgtEl>
                                          <p:spTgt spid="6151"/>
                                        </p:tgtEl>
                                        <p:attrNameLst>
                                          <p:attrName>ppt_w</p:attrName>
                                        </p:attrNameLst>
                                      </p:cBhvr>
                                      <p:tavLst>
                                        <p:tav tm="0">
                                          <p:val>
                                            <p:strVal val="#ppt_w*0.70"/>
                                          </p:val>
                                        </p:tav>
                                        <p:tav tm="100000">
                                          <p:val>
                                            <p:strVal val="#ppt_w"/>
                                          </p:val>
                                        </p:tav>
                                      </p:tavLst>
                                    </p:anim>
                                    <p:anim calcmode="lin" valueType="num">
                                      <p:cBhvr>
                                        <p:cTn id="29" dur="1000" fill="hold"/>
                                        <p:tgtEl>
                                          <p:spTgt spid="6151"/>
                                        </p:tgtEl>
                                        <p:attrNameLst>
                                          <p:attrName>ppt_h</p:attrName>
                                        </p:attrNameLst>
                                      </p:cBhvr>
                                      <p:tavLst>
                                        <p:tav tm="0">
                                          <p:val>
                                            <p:strVal val="#ppt_h"/>
                                          </p:val>
                                        </p:tav>
                                        <p:tav tm="100000">
                                          <p:val>
                                            <p:strVal val="#ppt_h"/>
                                          </p:val>
                                        </p:tav>
                                      </p:tavLst>
                                    </p:anim>
                                    <p:animEffect filter="fade">
                                      <p:cBhvr>
                                        <p:cTn id="30" dur="1000" fill="hold"/>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nimBg="1"/>
      <p:bldP spid="6149" grpId="0" animBg="1"/>
      <p:bldP spid="6150" grpId="0" animBg="1"/>
      <p:bldP spid="61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0" name="图片 1" descr="yanzi2"/>
          <p:cNvPicPr>
            <a:picLocks noChangeAspect="1"/>
          </p:cNvPicPr>
          <p:nvPr/>
        </p:nvPicPr>
        <p:blipFill>
          <a:blip r:embed="rId1"/>
          <a:stretch>
            <a:fillRect/>
          </a:stretch>
        </p:blipFill>
        <p:spPr>
          <a:xfrm>
            <a:off x="265113" y="1050925"/>
            <a:ext cx="2089150" cy="1655763"/>
          </a:xfrm>
          <a:prstGeom prst="rect">
            <a:avLst/>
          </a:prstGeom>
          <a:noFill/>
          <a:ln w="9525">
            <a:noFill/>
          </a:ln>
        </p:spPr>
      </p:pic>
      <p:sp>
        <p:nvSpPr>
          <p:cNvPr id="7171" name="文本框 2"/>
          <p:cNvSpPr/>
          <p:nvPr/>
        </p:nvSpPr>
        <p:spPr>
          <a:xfrm>
            <a:off x="1893888" y="2085975"/>
            <a:ext cx="7153275" cy="3930650"/>
          </a:xfrm>
          <a:prstGeom prst="rect">
            <a:avLst/>
          </a:prstGeom>
          <a:noFill/>
          <a:ln w="9525">
            <a:noFill/>
          </a:ln>
        </p:spPr>
        <p:txBody>
          <a:bodyPr>
            <a:spAutoFit/>
          </a:bodyPr>
          <a:p>
            <a:pPr>
              <a:lnSpc>
                <a:spcPct val="130000"/>
              </a:lnSpc>
              <a:spcBef>
                <a:spcPct val="50000"/>
              </a:spcBef>
            </a:pPr>
            <a:r>
              <a:rPr lang="zh-CN" altLang="en-US" sz="4000">
                <a:ea typeface="楷体_GB2312" pitchFamily="49" charset="-122"/>
              </a:rPr>
              <a:t>     </a:t>
            </a:r>
            <a:r>
              <a:rPr lang="zh-CN" altLang="en-US" sz="4800" b="1">
                <a:ea typeface="楷体_GB2312" pitchFamily="49" charset="-122"/>
              </a:rPr>
              <a:t>一身</a:t>
            </a:r>
            <a:r>
              <a:rPr lang="zh-CN" altLang="en-US" sz="4800" b="1">
                <a:solidFill>
                  <a:srgbClr val="FF0000"/>
                </a:solidFill>
                <a:ea typeface="楷体_GB2312" pitchFamily="49" charset="-122"/>
              </a:rPr>
              <a:t>乌黑的</a:t>
            </a:r>
            <a:r>
              <a:rPr lang="zh-CN" altLang="en-US" sz="4800" b="1">
                <a:ea typeface="楷体_GB2312" pitchFamily="49" charset="-122"/>
              </a:rPr>
              <a:t>羽毛，一对</a:t>
            </a:r>
            <a:r>
              <a:rPr lang="zh-CN" altLang="en-US" sz="4800" b="1">
                <a:solidFill>
                  <a:srgbClr val="FF0000"/>
                </a:solidFill>
                <a:ea typeface="楷体_GB2312" pitchFamily="49" charset="-122"/>
              </a:rPr>
              <a:t>轻快有力的</a:t>
            </a:r>
            <a:r>
              <a:rPr lang="zh-CN" altLang="en-US" sz="4800" b="1">
                <a:ea typeface="楷体_GB2312" pitchFamily="49" charset="-122"/>
              </a:rPr>
              <a:t>翅膀，加上</a:t>
            </a:r>
            <a:r>
              <a:rPr lang="zh-CN" altLang="en-US" sz="4800" b="1">
                <a:solidFill>
                  <a:srgbClr val="FF0000"/>
                </a:solidFill>
                <a:ea typeface="楷体_GB2312" pitchFamily="49" charset="-122"/>
              </a:rPr>
              <a:t>剪刀似的</a:t>
            </a:r>
            <a:r>
              <a:rPr lang="zh-CN" altLang="en-US" sz="4800" b="1">
                <a:ea typeface="楷体_GB2312" pitchFamily="49" charset="-122"/>
              </a:rPr>
              <a:t>尾巴，凑成了</a:t>
            </a:r>
            <a:r>
              <a:rPr lang="zh-CN" altLang="en-US" sz="4800" b="1">
                <a:solidFill>
                  <a:srgbClr val="FF0000"/>
                </a:solidFill>
                <a:ea typeface="楷体_GB2312" pitchFamily="49" charset="-122"/>
              </a:rPr>
              <a:t>那样可爱的活泼的</a:t>
            </a:r>
            <a:r>
              <a:rPr lang="zh-CN" altLang="en-US" sz="4800" b="1">
                <a:ea typeface="楷体_GB2312" pitchFamily="49" charset="-122"/>
              </a:rPr>
              <a:t>小燕子。</a:t>
            </a:r>
            <a:endParaRPr lang="zh-CN" altLang="en-US" sz="4800" b="1">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ppt_x</p:attrName>
                                        </p:attrNameLst>
                                      </p:cBhvr>
                                      <p:tavLst>
                                        <p:tav tm="0">
                                          <p:val>
                                            <p:strVal val="#ppt_x"/>
                                          </p:val>
                                        </p:tav>
                                        <p:tav tm="100000">
                                          <p:val>
                                            <p:strVal val="#ppt_x"/>
                                          </p:val>
                                        </p:tav>
                                      </p:tavLst>
                                    </p:anim>
                                    <p:anim calcmode="lin" valueType="num">
                                      <p:cBhvr>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slide(fromBottom)">
                                      <p:cBhvr>
                                        <p:cTn id="13" dur="500" fill="hold"/>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文本框 1"/>
          <p:cNvSpPr/>
          <p:nvPr/>
        </p:nvSpPr>
        <p:spPr>
          <a:xfrm>
            <a:off x="396875" y="836613"/>
            <a:ext cx="8534400" cy="639762"/>
          </a:xfrm>
          <a:prstGeom prst="rect">
            <a:avLst/>
          </a:prstGeom>
          <a:noFill/>
          <a:ln w="9525">
            <a:noFill/>
          </a:ln>
        </p:spPr>
        <p:txBody>
          <a:bodyPr>
            <a:spAutoFit/>
          </a:bodyPr>
          <a:p>
            <a:pPr>
              <a:spcBef>
                <a:spcPct val="50000"/>
              </a:spcBef>
            </a:pPr>
            <a:r>
              <a:rPr lang="zh-CN" altLang="en-US" sz="3600" b="1">
                <a:solidFill>
                  <a:srgbClr val="6600FF"/>
                </a:solidFill>
                <a:latin typeface="Times New Roman" panose="02020603050405020304" pitchFamily="18" charset="0"/>
                <a:ea typeface="华文新魏" panose="02010800040101010101" pitchFamily="2" charset="-122"/>
              </a:rPr>
              <a:t>比较一下，说说哪句写得好，好在哪里？</a:t>
            </a:r>
            <a:endParaRPr lang="zh-CN" altLang="en-US" sz="3600" b="1">
              <a:solidFill>
                <a:srgbClr val="6600FF"/>
              </a:solidFill>
              <a:latin typeface="Times New Roman" panose="02020603050405020304" pitchFamily="18" charset="0"/>
              <a:ea typeface="华文新魏" panose="02010800040101010101" pitchFamily="2" charset="-122"/>
            </a:endParaRPr>
          </a:p>
        </p:txBody>
      </p:sp>
      <p:sp>
        <p:nvSpPr>
          <p:cNvPr id="8195" name="文本框 2"/>
          <p:cNvSpPr/>
          <p:nvPr/>
        </p:nvSpPr>
        <p:spPr>
          <a:xfrm>
            <a:off x="647700" y="1476375"/>
            <a:ext cx="7848600" cy="1419225"/>
          </a:xfrm>
          <a:prstGeom prst="rect">
            <a:avLst/>
          </a:prstGeom>
          <a:noFill/>
          <a:ln w="9525">
            <a:noFill/>
          </a:ln>
        </p:spPr>
        <p:txBody>
          <a:bodyPr>
            <a:spAutoFit/>
          </a:bodyPr>
          <a:p>
            <a:pPr>
              <a:lnSpc>
                <a:spcPct val="120000"/>
              </a:lnSpc>
              <a:spcBef>
                <a:spcPct val="50000"/>
              </a:spcBef>
            </a:pPr>
            <a:r>
              <a:rPr lang="zh-CN" altLang="en-US" sz="3600" b="1">
                <a:latin typeface="楷体_GB2312" pitchFamily="49" charset="-122"/>
                <a:ea typeface="楷体_GB2312" pitchFamily="49" charset="-122"/>
              </a:rPr>
              <a:t>    </a:t>
            </a:r>
            <a:r>
              <a:rPr lang="zh-CN" altLang="en-US" sz="3600" b="1">
                <a:latin typeface="楷体_GB2312" pitchFamily="49" charset="-122"/>
                <a:ea typeface="华文新魏" panose="02010800040101010101" pitchFamily="2" charset="-122"/>
              </a:rPr>
              <a:t>一身羽毛，一对翅膀，加上尾巴，凑成了小燕子。</a:t>
            </a:r>
            <a:endParaRPr lang="zh-CN" altLang="en-US" sz="3600" b="1">
              <a:latin typeface="楷体_GB2312" pitchFamily="49" charset="-122"/>
              <a:ea typeface="华文新魏" panose="02010800040101010101" pitchFamily="2" charset="-122"/>
            </a:endParaRPr>
          </a:p>
        </p:txBody>
      </p:sp>
      <p:sp>
        <p:nvSpPr>
          <p:cNvPr id="8196" name="文本框 4"/>
          <p:cNvSpPr/>
          <p:nvPr/>
        </p:nvSpPr>
        <p:spPr>
          <a:xfrm>
            <a:off x="520700" y="2979738"/>
            <a:ext cx="7848600" cy="2084387"/>
          </a:xfrm>
          <a:prstGeom prst="rect">
            <a:avLst/>
          </a:prstGeom>
          <a:noFill/>
          <a:ln w="9525">
            <a:noFill/>
          </a:ln>
        </p:spPr>
        <p:txBody>
          <a:bodyPr>
            <a:spAutoFit/>
          </a:bodyPr>
          <a:p>
            <a:pPr>
              <a:lnSpc>
                <a:spcPct val="120000"/>
              </a:lnSpc>
              <a:spcBef>
                <a:spcPct val="50000"/>
              </a:spcBef>
            </a:pPr>
            <a:r>
              <a:rPr lang="zh-CN" altLang="en-US" sz="3600" b="1">
                <a:latin typeface="楷体_GB2312" pitchFamily="49" charset="-122"/>
                <a:ea typeface="楷体_GB2312" pitchFamily="49" charset="-122"/>
              </a:rPr>
              <a:t>    </a:t>
            </a:r>
            <a:r>
              <a:rPr lang="zh-CN" altLang="en-US" sz="3600" b="1">
                <a:latin typeface="楷体_GB2312" pitchFamily="49" charset="-122"/>
                <a:ea typeface="华文新魏" panose="02010800040101010101" pitchFamily="2" charset="-122"/>
              </a:rPr>
              <a:t>一身</a:t>
            </a:r>
            <a:r>
              <a:rPr lang="zh-CN" altLang="en-US" sz="3600" b="1">
                <a:solidFill>
                  <a:srgbClr val="FF0000"/>
                </a:solidFill>
                <a:latin typeface="楷体_GB2312" pitchFamily="49" charset="-122"/>
                <a:ea typeface="华文新魏" panose="02010800040101010101" pitchFamily="2" charset="-122"/>
              </a:rPr>
              <a:t>乌黑的</a:t>
            </a:r>
            <a:r>
              <a:rPr lang="zh-CN" altLang="en-US" sz="3600" b="1">
                <a:latin typeface="楷体_GB2312" pitchFamily="49" charset="-122"/>
                <a:ea typeface="华文新魏" panose="02010800040101010101" pitchFamily="2" charset="-122"/>
              </a:rPr>
              <a:t>羽毛，一对</a:t>
            </a:r>
            <a:r>
              <a:rPr lang="zh-CN" altLang="en-US" sz="3600" b="1">
                <a:solidFill>
                  <a:srgbClr val="FF0000"/>
                </a:solidFill>
                <a:latin typeface="楷体_GB2312" pitchFamily="49" charset="-122"/>
                <a:ea typeface="华文新魏" panose="02010800040101010101" pitchFamily="2" charset="-122"/>
              </a:rPr>
              <a:t>轻快有力的</a:t>
            </a:r>
            <a:r>
              <a:rPr lang="zh-CN" altLang="en-US" sz="3600" b="1">
                <a:latin typeface="楷体_GB2312" pitchFamily="49" charset="-122"/>
                <a:ea typeface="华文新魏" panose="02010800040101010101" pitchFamily="2" charset="-122"/>
              </a:rPr>
              <a:t>翅膀，加上</a:t>
            </a:r>
            <a:r>
              <a:rPr lang="zh-CN" altLang="en-US" sz="3600" b="1">
                <a:solidFill>
                  <a:srgbClr val="FF0000"/>
                </a:solidFill>
                <a:latin typeface="楷体_GB2312" pitchFamily="49" charset="-122"/>
                <a:ea typeface="华文新魏" panose="02010800040101010101" pitchFamily="2" charset="-122"/>
              </a:rPr>
              <a:t>剪刀似的</a:t>
            </a:r>
            <a:r>
              <a:rPr lang="zh-CN" altLang="en-US" sz="3600" b="1">
                <a:latin typeface="楷体_GB2312" pitchFamily="49" charset="-122"/>
                <a:ea typeface="华文新魏" panose="02010800040101010101" pitchFamily="2" charset="-122"/>
              </a:rPr>
              <a:t>尾巴，凑成了</a:t>
            </a:r>
            <a:r>
              <a:rPr lang="zh-CN" altLang="en-US" sz="3600" b="1">
                <a:solidFill>
                  <a:srgbClr val="FF0000"/>
                </a:solidFill>
                <a:latin typeface="楷体_GB2312" pitchFamily="49" charset="-122"/>
                <a:ea typeface="华文新魏" panose="02010800040101010101" pitchFamily="2" charset="-122"/>
              </a:rPr>
              <a:t>那样可爱的活泼的</a:t>
            </a:r>
            <a:r>
              <a:rPr lang="zh-CN" altLang="en-US" sz="3600" b="1">
                <a:latin typeface="楷体_GB2312" pitchFamily="49" charset="-122"/>
                <a:ea typeface="华文新魏" panose="02010800040101010101" pitchFamily="2" charset="-122"/>
              </a:rPr>
              <a:t>小燕子。</a:t>
            </a:r>
            <a:endParaRPr lang="zh-CN" altLang="en-US" sz="3600" b="1">
              <a:latin typeface="楷体_GB2312" pitchFamily="49" charset="-122"/>
              <a:ea typeface="华文新魏" panose="02010800040101010101" pitchFamily="2" charset="-122"/>
            </a:endParaRPr>
          </a:p>
        </p:txBody>
      </p:sp>
      <p:sp>
        <p:nvSpPr>
          <p:cNvPr id="8197" name="文本框 13318"/>
          <p:cNvSpPr/>
          <p:nvPr/>
        </p:nvSpPr>
        <p:spPr>
          <a:xfrm>
            <a:off x="468313" y="5302250"/>
            <a:ext cx="7954962" cy="639763"/>
          </a:xfrm>
          <a:prstGeom prst="rect">
            <a:avLst/>
          </a:prstGeom>
          <a:noFill/>
          <a:ln w="9525">
            <a:noFill/>
          </a:ln>
        </p:spPr>
        <p:txBody>
          <a:bodyPr wrap="none">
            <a:spAutoFit/>
          </a:bodyPr>
          <a:p>
            <a:r>
              <a:rPr lang="zh-CN" altLang="en-US" sz="3600" b="1">
                <a:latin typeface="楷体_GB2312" pitchFamily="49" charset="-122"/>
                <a:ea typeface="华文新魏" panose="02010800040101010101" pitchFamily="2" charset="-122"/>
              </a:rPr>
              <a:t>下面这句写得好，能使文章生动形象。</a:t>
            </a:r>
            <a:endParaRPr lang="zh-CN" altLang="en-US" sz="3600" b="1">
              <a:latin typeface="楷体_GB2312" pitchFamily="49" charset="-122"/>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box(in)">
                                      <p:cBhvr>
                                        <p:cTn id="7" dur="500" fill="hold"/>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8" name="图片 1" descr="cunzhuang"/>
          <p:cNvPicPr>
            <a:picLocks noChangeAspect="1"/>
          </p:cNvPicPr>
          <p:nvPr/>
        </p:nvPicPr>
        <p:blipFill>
          <a:blip r:embed="rId1"/>
          <a:stretch>
            <a:fillRect/>
          </a:stretch>
        </p:blipFill>
        <p:spPr>
          <a:xfrm>
            <a:off x="612775" y="765175"/>
            <a:ext cx="7989888" cy="5543550"/>
          </a:xfrm>
          <a:prstGeom prst="rect">
            <a:avLst/>
          </a:prstGeom>
          <a:noFill/>
          <a:ln w="9525">
            <a:noFill/>
          </a:ln>
        </p:spPr>
      </p:pic>
      <p:sp>
        <p:nvSpPr>
          <p:cNvPr id="9219" name="文本框 2"/>
          <p:cNvSpPr/>
          <p:nvPr/>
        </p:nvSpPr>
        <p:spPr>
          <a:xfrm>
            <a:off x="250825" y="1341438"/>
            <a:ext cx="749300" cy="914400"/>
          </a:xfrm>
          <a:prstGeom prst="rect">
            <a:avLst/>
          </a:prstGeom>
          <a:noFill/>
          <a:ln w="9525">
            <a:noFill/>
          </a:ln>
        </p:spPr>
        <p:txBody>
          <a:bodyPr wrap="none">
            <a:spAutoFit/>
          </a:bodyPr>
          <a:p>
            <a:pPr>
              <a:lnSpc>
                <a:spcPct val="135000"/>
              </a:lnSpc>
            </a:pPr>
            <a:r>
              <a:rPr lang="zh-CN" altLang="en-US" sz="4000" b="1"/>
              <a:t>    </a:t>
            </a:r>
            <a:endParaRPr lang="zh-CN" altLang="en-US" sz="4000"/>
          </a:p>
        </p:txBody>
      </p:sp>
      <p:sp>
        <p:nvSpPr>
          <p:cNvPr id="9220" name="文本框 3"/>
          <p:cNvSpPr/>
          <p:nvPr/>
        </p:nvSpPr>
        <p:spPr>
          <a:xfrm>
            <a:off x="612775" y="692150"/>
            <a:ext cx="8064500" cy="2895600"/>
          </a:xfrm>
          <a:prstGeom prst="rect">
            <a:avLst/>
          </a:prstGeom>
          <a:solidFill>
            <a:schemeClr val="bg2"/>
          </a:solidFill>
          <a:ln w="9525">
            <a:noFill/>
          </a:ln>
        </p:spPr>
        <p:txBody>
          <a:bodyPr>
            <a:spAutoFit/>
          </a:bodyPr>
          <a:p>
            <a:pPr>
              <a:lnSpc>
                <a:spcPct val="120000"/>
              </a:lnSpc>
              <a:spcBef>
                <a:spcPct val="50000"/>
              </a:spcBef>
            </a:pPr>
            <a:r>
              <a:rPr lang="zh-CN" altLang="en-US" sz="4400" b="1"/>
              <a:t>      </a:t>
            </a:r>
            <a:r>
              <a:rPr lang="zh-CN" altLang="en-US" sz="3600">
                <a:latin typeface="Times New Roman" panose="02020603050405020304" pitchFamily="18" charset="0"/>
                <a:ea typeface="楷体_GB2312" pitchFamily="49" charset="-122"/>
              </a:rPr>
              <a:t>轻风微微地吹拂着，如毛的细雨由天上洒落着，千条万条的柔柳，红的白的黄的花，青的草，绿的叶，都像赶集似的聚拢来，形成了烂漫无比的春天。</a:t>
            </a:r>
            <a:endParaRPr lang="zh-CN" altLang="en-US" sz="3600">
              <a:latin typeface="华文新魏" panose="02010800040101010101" pitchFamily="2" charset="-122"/>
              <a:ea typeface="华文新魏" panose="02010800040101010101" pitchFamily="2"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图片 1" descr="草花2"/>
          <p:cNvPicPr>
            <a:picLocks noChangeAspect="1"/>
          </p:cNvPicPr>
          <p:nvPr/>
        </p:nvPicPr>
        <p:blipFill>
          <a:blip r:embed="rId1"/>
          <a:stretch>
            <a:fillRect/>
          </a:stretch>
        </p:blipFill>
        <p:spPr>
          <a:xfrm>
            <a:off x="381000" y="836613"/>
            <a:ext cx="4225925" cy="3430587"/>
          </a:xfrm>
          <a:prstGeom prst="rect">
            <a:avLst/>
          </a:prstGeom>
          <a:noFill/>
          <a:ln w="9525">
            <a:noFill/>
          </a:ln>
        </p:spPr>
      </p:pic>
      <p:pic>
        <p:nvPicPr>
          <p:cNvPr id="10243" name="图片 2" descr="花儿"/>
          <p:cNvPicPr>
            <a:picLocks noChangeAspect="1"/>
          </p:cNvPicPr>
          <p:nvPr/>
        </p:nvPicPr>
        <p:blipFill>
          <a:blip r:embed="rId2"/>
          <a:stretch>
            <a:fillRect/>
          </a:stretch>
        </p:blipFill>
        <p:spPr>
          <a:xfrm>
            <a:off x="4876800" y="762000"/>
            <a:ext cx="3962400" cy="3505200"/>
          </a:xfrm>
          <a:prstGeom prst="rect">
            <a:avLst/>
          </a:prstGeom>
          <a:noFill/>
          <a:ln w="9525">
            <a:noFill/>
          </a:ln>
        </p:spPr>
      </p:pic>
      <p:sp>
        <p:nvSpPr>
          <p:cNvPr id="10244" name="文本框 3"/>
          <p:cNvSpPr/>
          <p:nvPr/>
        </p:nvSpPr>
        <p:spPr>
          <a:xfrm>
            <a:off x="26988" y="4489450"/>
            <a:ext cx="9090025" cy="1444625"/>
          </a:xfrm>
          <a:prstGeom prst="rect">
            <a:avLst/>
          </a:prstGeom>
          <a:noFill/>
          <a:ln w="9525">
            <a:noFill/>
          </a:ln>
        </p:spPr>
        <p:txBody>
          <a:bodyPr>
            <a:spAutoFit/>
          </a:bodyPr>
          <a:p>
            <a:pPr>
              <a:lnSpc>
                <a:spcPct val="110000"/>
              </a:lnSpc>
              <a:spcBef>
                <a:spcPct val="50000"/>
              </a:spcBef>
            </a:pPr>
            <a:r>
              <a:rPr lang="zh-CN" altLang="en-US" sz="4000" b="1">
                <a:latin typeface="宋体" panose="02010600030101010101" pitchFamily="2" charset="-122"/>
              </a:rPr>
              <a:t>    </a:t>
            </a:r>
            <a:r>
              <a:rPr lang="zh-CN" altLang="en-US" sz="3600">
                <a:latin typeface="Times New Roman" panose="02020603050405020304" pitchFamily="18" charset="0"/>
                <a:ea typeface="楷体_GB2312" pitchFamily="49" charset="-122"/>
              </a:rPr>
              <a:t>红的白的黄的花，青的草，绿的叶，都像赶集似的聚拢来，形成了烂漫无比的春天。</a:t>
            </a:r>
            <a:r>
              <a:rPr lang="zh-CN" altLang="en-US" sz="4000" b="1">
                <a:latin typeface="宋体" panose="02010600030101010101" pitchFamily="2" charset="-122"/>
              </a:rPr>
              <a:t>                  </a:t>
            </a:r>
            <a:endParaRPr lang="zh-CN" altLang="en-US" sz="4000" b="1">
              <a:latin typeface="宋体" panose="02010600030101010101" pitchFamily="2" charset="-122"/>
            </a:endParaRPr>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Arial"/>
      </a:majorFont>
      <a:minorFont>
        <a:latin typeface="Arial"/>
        <a:ea typeface="宋体"/>
        <a:cs typeface="Arial"/>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Arial"/>
        <a:cs typeface="Arial"/>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1536</Words>
  <Application>WPS 演示</Application>
  <PresentationFormat/>
  <Paragraphs>118</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21</vt:i4>
      </vt:variant>
    </vt:vector>
  </HeadingPairs>
  <TitlesOfParts>
    <vt:vector size="34" baseType="lpstr">
      <vt:lpstr>Arial</vt:lpstr>
      <vt:lpstr>宋体</vt:lpstr>
      <vt:lpstr>Wingdings</vt:lpstr>
      <vt:lpstr>Calibri</vt:lpstr>
      <vt:lpstr>MingLiU-ExtB</vt:lpstr>
      <vt:lpstr>华文新魏</vt:lpstr>
      <vt:lpstr>黑体</vt:lpstr>
      <vt:lpstr>楷体_GB2312</vt:lpstr>
      <vt:lpstr>新宋体</vt:lpstr>
      <vt:lpstr>Times New Roman</vt:lpstr>
      <vt:lpstr>Cambria</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2021-05-03T09:08:35Z</cp:lastPrinted>
  <dcterms:created xsi:type="dcterms:W3CDTF">2021-05-03T09:08:35Z</dcterms:created>
  <dcterms:modified xsi:type="dcterms:W3CDTF">2021-09-05T11:59:48Z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KSOProductBuildVer">
    <vt:lpwstr>2052-11.1.0.10314</vt:lpwstr>
  </property>
</Properties>
</file>