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256" r:id="rId3"/>
    <p:sldId id="262" r:id="rId5"/>
    <p:sldId id="261" r:id="rId6"/>
    <p:sldId id="267" r:id="rId7"/>
    <p:sldId id="269" r:id="rId8"/>
    <p:sldId id="270" r:id="rId9"/>
    <p:sldId id="276" r:id="rId10"/>
    <p:sldId id="277" r:id="rId11"/>
    <p:sldId id="278" r:id="rId12"/>
    <p:sldId id="273" r:id="rId13"/>
    <p:sldId id="282" r:id="rId14"/>
    <p:sldId id="274" r:id="rId15"/>
    <p:sldId id="275" r:id="rId16"/>
  </p:sldIdLst>
  <p:sldSz cx="12192000" cy="6858000"/>
  <p:notesSz cx="6858000" cy="9144000"/>
  <p:custDataLst>
    <p:tags r:id="rId2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60" y="54"/>
      </p:cViewPr>
      <p:guideLst>
        <p:guide orient="horz" pos="216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56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B8FD7-44B6-4966-AA0A-A6E8B84461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B639D9-7D51-4012-8BD0-196882A38E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10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12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13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4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5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6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7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9700" name="页眉占位符 3"/>
          <p:cNvSpPr txBox="1">
            <a:spLocks noGrp="1"/>
          </p:cNvSpPr>
          <p:nvPr>
            <p:ph type="hdr" sz="quarte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 hangingPunct="1"/>
            <a:endParaRPr lang="zh-CN" altLang="en-US" sz="1200">
              <a:latin typeface="宋体" panose="02010600030101010101" pitchFamily="2" charset="-122"/>
            </a:endParaRPr>
          </a:p>
        </p:txBody>
      </p:sp>
      <p:sp>
        <p:nvSpPr>
          <p:cNvPr id="29701" name="页脚占位符 4"/>
          <p:cNvSpPr txBox="1">
            <a:spLocks noGrp="1"/>
          </p:cNvSpPr>
          <p:nvPr>
            <p:ph type="ftr" sz="quarter" idx="10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eaLnBrk="1" hangingPunct="1"/>
            <a:endParaRPr lang="zh-CN" altLang="en-US" sz="1200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31748" name="页眉占位符 3"/>
          <p:cNvSpPr txBox="1">
            <a:spLocks noGrp="1"/>
          </p:cNvSpPr>
          <p:nvPr>
            <p:ph type="hdr" sz="quarte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 hangingPunct="1"/>
            <a:endParaRPr lang="zh-CN" altLang="en-US" sz="1200">
              <a:latin typeface="宋体" panose="02010600030101010101" pitchFamily="2" charset="-122"/>
            </a:endParaRPr>
          </a:p>
        </p:txBody>
      </p:sp>
      <p:sp>
        <p:nvSpPr>
          <p:cNvPr id="31749" name="页脚占位符 4"/>
          <p:cNvSpPr txBox="1">
            <a:spLocks noGrp="1"/>
          </p:cNvSpPr>
          <p:nvPr>
            <p:ph type="ftr" sz="quarter" idx="10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eaLnBrk="1" hangingPunct="1"/>
            <a:endParaRPr lang="zh-CN" altLang="en-US" sz="1200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39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98800" y="3560400"/>
            <a:ext cx="97992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198800" y="2484000"/>
            <a:ext cx="97992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90400"/>
            <a:ext cx="10969200" cy="47592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44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990800" y="4615200"/>
            <a:ext cx="7768800" cy="867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400" y="1501200"/>
            <a:ext cx="5176800" cy="4748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1600" y="1501200"/>
            <a:ext cx="5176800" cy="47484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400" y="1854000"/>
            <a:ext cx="53424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1421729"/>
            <a:ext cx="53424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854000"/>
            <a:ext cx="53424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400" y="1555200"/>
            <a:ext cx="5233077" cy="4608000"/>
          </a:xfrm>
        </p:spPr>
        <p:txBody>
          <a:bodyPr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r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tags" Target="../tags/tag54.xml"/><Relationship Id="rId22" Type="http://schemas.openxmlformats.org/officeDocument/2006/relationships/tags" Target="../tags/tag53.xml"/><Relationship Id="rId21" Type="http://schemas.openxmlformats.org/officeDocument/2006/relationships/tags" Target="../tags/tag52.xml"/><Relationship Id="rId20" Type="http://schemas.openxmlformats.org/officeDocument/2006/relationships/tags" Target="../tags/tag5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50.xml"/><Relationship Id="rId18" Type="http://schemas.openxmlformats.org/officeDocument/2006/relationships/tags" Target="../tags/tag49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8"/>
            </p:custDataLst>
          </p:nvPr>
        </p:nvSpPr>
        <p:spPr bwMode="auto">
          <a:xfrm>
            <a:off x="608013" y="608013"/>
            <a:ext cx="1096962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19"/>
            </p:custDataLst>
          </p:nvPr>
        </p:nvSpPr>
        <p:spPr bwMode="auto">
          <a:xfrm>
            <a:off x="608013" y="1490663"/>
            <a:ext cx="10969625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0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100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/>
              <a:t>2021/2/6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1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10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2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r>
              <a:rPr lang="en-US" altLang="zh-CN"/>
              <a:t>‹#›</a:t>
            </a:r>
            <a:endParaRPr lang="zh-CN" altLang="en-US"/>
          </a:p>
        </p:txBody>
      </p:sp>
    </p:spTree>
    <p:custDataLst>
      <p:tags r:id="rId2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eaLnBrk="1" fontAlgn="base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eaLnBrk="1" fontAlgn="base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eaLnBrk="1" fontAlgn="base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eaLnBrk="1" fontAlgn="base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1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2.png"/><Relationship Id="rId2" Type="http://schemas.openxmlformats.org/officeDocument/2006/relationships/tags" Target="../tags/tag55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1_191220231415_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0650" y="0"/>
            <a:ext cx="12312650" cy="69303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3.</a:t>
            </a:r>
            <a:r>
              <a:rPr lang="zh-CN" altLang="en-US"/>
              <a:t>荷花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/>
              <a:t>难点名称：理解荷花开放的各种姿态，感受荷花的静态美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0" y="208280"/>
            <a:ext cx="9912985" cy="460375"/>
          </a:xfrm>
          <a:prstGeom prst="rect">
            <a:avLst/>
          </a:prstGeom>
          <a:solidFill>
            <a:srgbClr val="FAFAFA">
              <a:alpha val="69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教育部审定义务教育教科书三年级下册第一单元</a:t>
            </a:r>
            <a:endParaRPr lang="zh-CN" altLang="zh-CN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2"/>
          <p:cNvPicPr>
            <a:picLocks noChangeAspect="1"/>
          </p:cNvPicPr>
          <p:nvPr/>
        </p:nvPicPr>
        <p:blipFill>
          <a:blip r:embed="rId1"/>
          <a:srcRect t="12443"/>
          <a:stretch>
            <a:fillRect/>
          </a:stretch>
        </p:blipFill>
        <p:spPr>
          <a:xfrm>
            <a:off x="635" y="0"/>
            <a:ext cx="12191365" cy="688149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5" y="95885"/>
            <a:ext cx="3549015" cy="1145540"/>
          </a:xfrm>
        </p:spPr>
        <p:txBody>
          <a:bodyPr>
            <a:normAutofit/>
          </a:bodyPr>
          <a:lstStyle/>
          <a:p>
            <a:r>
              <a:rPr lang="zh-CN" altLang="en-US" sz="4445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  <a:sym typeface="+mn-ea"/>
              </a:rPr>
              <a:t>课堂练习</a:t>
            </a:r>
            <a:endParaRPr lang="zh-CN" altLang="en-US" sz="4445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4155" y="1379220"/>
            <a:ext cx="9537065" cy="188468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anose="02010600040101010101" charset="-122"/>
                <a:ea typeface="华文中宋" panose="02010600040101010101" charset="-122"/>
              </a:rPr>
              <a:t>     请仿照第二自然段的写法，写一种你喜欢的植物。</a:t>
            </a:r>
            <a:endParaRPr lang="zh-CN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6" name="图片 5" descr="0035035701573234_b"/>
          <p:cNvPicPr>
            <a:picLocks noChangeAspect="1"/>
          </p:cNvPicPr>
          <p:nvPr/>
        </p:nvPicPr>
        <p:blipFill>
          <a:blip r:embed="rId2"/>
          <a:srcRect b="6920"/>
          <a:stretch>
            <a:fillRect/>
          </a:stretch>
        </p:blipFill>
        <p:spPr>
          <a:xfrm>
            <a:off x="394335" y="3560445"/>
            <a:ext cx="4656455" cy="3005455"/>
          </a:xfrm>
          <a:prstGeom prst="rect">
            <a:avLst/>
          </a:prstGeom>
        </p:spPr>
      </p:pic>
      <p:pic>
        <p:nvPicPr>
          <p:cNvPr id="7" name="图片 6" descr="17661_191833291117_2"/>
          <p:cNvPicPr>
            <a:picLocks noChangeAspect="1"/>
          </p:cNvPicPr>
          <p:nvPr/>
        </p:nvPicPr>
        <p:blipFill>
          <a:blip r:embed="rId3"/>
          <a:srcRect b="6002"/>
          <a:stretch>
            <a:fillRect/>
          </a:stretch>
        </p:blipFill>
        <p:spPr>
          <a:xfrm>
            <a:off x="5730240" y="3583305"/>
            <a:ext cx="4275455" cy="301434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2"/>
          <p:cNvPicPr>
            <a:picLocks noChangeAspect="1"/>
          </p:cNvPicPr>
          <p:nvPr/>
        </p:nvPicPr>
        <p:blipFill>
          <a:blip r:embed="rId1"/>
          <a:srcRect t="12443" r="22157"/>
          <a:stretch>
            <a:fillRect/>
          </a:stretch>
        </p:blipFill>
        <p:spPr>
          <a:xfrm>
            <a:off x="635" y="0"/>
            <a:ext cx="12192000" cy="68573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8535997_130731472180_2"/>
          <p:cNvPicPr>
            <a:picLocks noGrp="1" noChangeAspect="1"/>
          </p:cNvPicPr>
          <p:nvPr>
            <p:ph idx="1"/>
          </p:nvPr>
        </p:nvPicPr>
        <p:blipFill>
          <a:blip r:embed="rId2">
            <a:lum bright="6000"/>
          </a:blip>
          <a:srcRect t="7803" b="27153"/>
          <a:stretch>
            <a:fillRect/>
          </a:stretch>
        </p:blipFill>
        <p:spPr>
          <a:xfrm>
            <a:off x="0" y="0"/>
            <a:ext cx="3634740" cy="3809365"/>
          </a:xfrm>
          <a:prstGeom prst="rect">
            <a:avLst/>
          </a:prstGeom>
        </p:spPr>
      </p:pic>
      <p:pic>
        <p:nvPicPr>
          <p:cNvPr id="6" name="图片 5" descr="9448607_183355237111_2"/>
          <p:cNvPicPr>
            <a:picLocks noChangeAspect="1"/>
          </p:cNvPicPr>
          <p:nvPr/>
        </p:nvPicPr>
        <p:blipFill>
          <a:blip r:embed="rId3"/>
          <a:srcRect l="8996" r="15326" b="4496"/>
          <a:stretch>
            <a:fillRect/>
          </a:stretch>
        </p:blipFill>
        <p:spPr>
          <a:xfrm>
            <a:off x="3634740" y="0"/>
            <a:ext cx="4525645" cy="3810000"/>
          </a:xfrm>
          <a:prstGeom prst="rect">
            <a:avLst/>
          </a:prstGeom>
        </p:spPr>
      </p:pic>
      <p:pic>
        <p:nvPicPr>
          <p:cNvPr id="9" name="图片 8" descr="6863287_120356665142_2"/>
          <p:cNvPicPr>
            <a:picLocks noChangeAspect="1"/>
          </p:cNvPicPr>
          <p:nvPr/>
        </p:nvPicPr>
        <p:blipFill>
          <a:blip r:embed="rId4"/>
          <a:srcRect l="10650" r="35852" b="17868"/>
          <a:stretch>
            <a:fillRect/>
          </a:stretch>
        </p:blipFill>
        <p:spPr>
          <a:xfrm>
            <a:off x="7780020" y="0"/>
            <a:ext cx="4411980" cy="381063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55575" y="3963670"/>
            <a:ext cx="1187386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/>
              <a:t>       梅园里的梅花已经开了不少。一大片一大片的梅花，就像天边灿烂的云霞。有的梅花才展开两三片花瓣，就像一个害羞的小姑娘在偷偷地瞧着你；有的梅花全绽开了，露出金黄色的丝状花蕊，就像美丽的仙女裙；有的还是花骨朵，小小的，红红的，就像一颗颗小米粒。</a:t>
            </a:r>
            <a:endParaRPr lang="zh-CN" altLang="en-US" sz="2800"/>
          </a:p>
        </p:txBody>
      </p:sp>
      <p:cxnSp>
        <p:nvCxnSpPr>
          <p:cNvPr id="10" name="直接连接符 9"/>
          <p:cNvCxnSpPr/>
          <p:nvPr/>
        </p:nvCxnSpPr>
        <p:spPr>
          <a:xfrm>
            <a:off x="9022715" y="4672965"/>
            <a:ext cx="2670810" cy="0"/>
          </a:xfrm>
          <a:prstGeom prst="line">
            <a:avLst/>
          </a:prstGeom>
          <a:ln w="38100">
            <a:solidFill>
              <a:srgbClr val="F65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6351905" y="5276215"/>
            <a:ext cx="5190490" cy="25400"/>
          </a:xfrm>
          <a:prstGeom prst="line">
            <a:avLst/>
          </a:prstGeom>
          <a:ln w="38100">
            <a:solidFill>
              <a:srgbClr val="F65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8048625" y="5955665"/>
            <a:ext cx="2935605" cy="6350"/>
          </a:xfrm>
          <a:prstGeom prst="line">
            <a:avLst/>
          </a:prstGeom>
          <a:ln w="38100">
            <a:solidFill>
              <a:srgbClr val="F65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5618480" y="6604000"/>
            <a:ext cx="2755265" cy="36195"/>
          </a:xfrm>
          <a:prstGeom prst="line">
            <a:avLst/>
          </a:prstGeom>
          <a:ln w="38100">
            <a:solidFill>
              <a:srgbClr val="F65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155575" y="5291455"/>
            <a:ext cx="885190" cy="10795"/>
          </a:xfrm>
          <a:prstGeom prst="line">
            <a:avLst/>
          </a:prstGeom>
          <a:ln w="38100">
            <a:solidFill>
              <a:srgbClr val="F65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2"/>
          <p:cNvPicPr>
            <a:picLocks noChangeAspect="1"/>
          </p:cNvPicPr>
          <p:nvPr/>
        </p:nvPicPr>
        <p:blipFill>
          <a:blip r:embed="rId1"/>
          <a:srcRect t="12443"/>
          <a:stretch>
            <a:fillRect/>
          </a:stretch>
        </p:blipFill>
        <p:spPr>
          <a:xfrm>
            <a:off x="635" y="-635"/>
            <a:ext cx="12191365" cy="68586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1465" y="246380"/>
            <a:ext cx="1780540" cy="991870"/>
          </a:xfrm>
        </p:spPr>
        <p:txBody>
          <a:bodyPr>
            <a:noAutofit/>
          </a:bodyPr>
          <a:lstStyle/>
          <a:p>
            <a:r>
              <a:rPr lang="zh-CN" altLang="en-US" sz="4800"/>
              <a:t>小结</a:t>
            </a:r>
            <a:endParaRPr lang="zh-CN" altLang="en-US" sz="4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97230" y="1508760"/>
            <a:ext cx="8244205" cy="2965450"/>
          </a:xfrm>
          <a:solidFill>
            <a:schemeClr val="bg1">
              <a:alpha val="56000"/>
            </a:schemeClr>
          </a:solidFill>
        </p:spPr>
        <p:txBody>
          <a:bodyPr>
            <a:normAutofit fontScale="95000"/>
          </a:bodyPr>
          <a:lstStyle/>
          <a:p>
            <a:pPr marL="0" indent="0" algn="l">
              <a:buClrTx/>
              <a:buSzTx/>
              <a:buNone/>
            </a:pPr>
            <a:r>
              <a:rPr lang="zh-CN" altLang="en-US" sz="3200"/>
              <a:t>            作者观察仔细，从荷花的颜色、各种开花形态等方面来描写，运用比喻、拟人、排比等修辞手法，将荷花的静态美展现出来，表达了作者对荷花的喜爱。</a:t>
            </a:r>
            <a:endParaRPr lang="zh-CN" altLang="en-US" sz="3200"/>
          </a:p>
          <a:p>
            <a:pPr algn="l">
              <a:buClrTx/>
              <a:buSzTx/>
            </a:pPr>
            <a:endParaRPr lang="zh-CN" altLang="en-US" sz="6665" b="1">
              <a:solidFill>
                <a:schemeClr val="tx1"/>
              </a:solidFill>
              <a:latin typeface="华文宋体" panose="02010600040101010101" charset="-122"/>
              <a:ea typeface="华文宋体" panose="02010600040101010101" charset="-122"/>
              <a:sym typeface="+mn-ea"/>
            </a:endParaRPr>
          </a:p>
        </p:txBody>
      </p:sp>
      <p:pic>
        <p:nvPicPr>
          <p:cNvPr id="27655" name="Picture 7" descr="http://img.pconline.com.cn/images/upload/upc/tx/itbbs/1506/19/c63/8662126_1434723822323_mthumb.jpg"/>
          <p:cNvPicPr>
            <a:picLocks noChangeAspect="1" noChangeArrowheads="1"/>
          </p:cNvPicPr>
          <p:nvPr/>
        </p:nvPicPr>
        <p:blipFill>
          <a:blip r:embed="rId2"/>
          <a:srcRect l="22815" t="3790" r="5513" b="12407"/>
          <a:stretch>
            <a:fillRect/>
          </a:stretch>
        </p:blipFill>
        <p:spPr bwMode="auto">
          <a:xfrm>
            <a:off x="3269615" y="4676775"/>
            <a:ext cx="3099435" cy="2181225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4" name="Picture 9" descr="http://pic30.nipic.com/20130615/12962874_105749331160_2.jpg"/>
          <p:cNvPicPr>
            <a:picLocks noChangeAspect="1" noChangeArrowheads="1"/>
          </p:cNvPicPr>
          <p:nvPr/>
        </p:nvPicPr>
        <p:blipFill>
          <a:blip r:embed="rId3"/>
          <a:srcRect l="35240" t="24852" r="4312" b="7315"/>
          <a:stretch>
            <a:fillRect/>
          </a:stretch>
        </p:blipFill>
        <p:spPr bwMode="auto">
          <a:xfrm flipH="1">
            <a:off x="6886575" y="4690110"/>
            <a:ext cx="3197860" cy="2211705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" name="Picture 11" descr="http://pic1.5442.com/2015/0714/14/12.jpg!960.jpg"/>
          <p:cNvPicPr>
            <a:picLocks noChangeAspect="1" noChangeArrowheads="1"/>
          </p:cNvPicPr>
          <p:nvPr/>
        </p:nvPicPr>
        <p:blipFill>
          <a:blip r:embed="rId4"/>
          <a:srcRect l="37584" t="2160" r="12164" b="21963"/>
          <a:stretch>
            <a:fillRect/>
          </a:stretch>
        </p:blipFill>
        <p:spPr bwMode="auto">
          <a:xfrm flipH="1">
            <a:off x="0" y="4690110"/>
            <a:ext cx="3004185" cy="2167890"/>
          </a:xfrm>
          <a:prstGeom prst="teardrop">
            <a:avLst>
              <a:gd name="adj" fmla="val 69617"/>
            </a:avLst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" name="内容占位符 7" descr="029"/>
          <p:cNvPicPr>
            <a:picLocks noGrp="1" noChangeAspect="1"/>
          </p:cNvPicPr>
          <p:nvPr>
            <p:ph idx="1"/>
          </p:nvPr>
        </p:nvPicPr>
        <p:blipFill>
          <a:blip r:embed="rId1"/>
          <a:srcRect b="6167"/>
          <a:stretch>
            <a:fillRect/>
          </a:stretch>
        </p:blipFill>
        <p:spPr>
          <a:xfrm>
            <a:off x="0" y="0"/>
            <a:ext cx="12191365" cy="685736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617470" y="1600835"/>
            <a:ext cx="6957060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谢谢观看！</a:t>
            </a:r>
            <a:endParaRPr lang="zh-CN" altLang="zh-CN" sz="7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871200" y="114681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" y="-271780"/>
            <a:ext cx="12192000" cy="762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" name="矩形 1"/>
          <p:cNvSpPr/>
          <p:nvPr/>
        </p:nvSpPr>
        <p:spPr>
          <a:xfrm>
            <a:off x="869950" y="-76835"/>
            <a:ext cx="9561195" cy="2135198"/>
          </a:xfrm>
          <a:prstGeom prst="rect">
            <a:avLst/>
          </a:prstGeom>
          <a:solidFill>
            <a:srgbClr val="FAFAFA">
              <a:alpha val="48000"/>
            </a:srgbClr>
          </a:solidFill>
          <a:ln w="9525">
            <a:noFill/>
          </a:ln>
        </p:spPr>
        <p:txBody>
          <a:bodyPr wrap="square" lIns="91438" tIns="45719" rIns="91438" bIns="45719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接天莲叶无穷碧，映日荷花别样红。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</a:t>
            </a:r>
            <a:r>
              <a:rPr lang="en-US" altLang="zh-CN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——[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en-US" altLang="zh-CN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杨万里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b="3117"/>
          <a:stretch>
            <a:fillRect/>
          </a:stretch>
        </p:blipFill>
        <p:spPr>
          <a:xfrm>
            <a:off x="0" y="0"/>
            <a:ext cx="12191365" cy="6858000"/>
          </a:xfrm>
          <a:prstGeom prst="rect">
            <a:avLst/>
          </a:prstGeom>
        </p:spPr>
      </p:pic>
      <p:sp>
        <p:nvSpPr>
          <p:cNvPr id="8" name="矩形 1"/>
          <p:cNvSpPr/>
          <p:nvPr/>
        </p:nvSpPr>
        <p:spPr>
          <a:xfrm>
            <a:off x="153035" y="127635"/>
            <a:ext cx="6287770" cy="2836928"/>
          </a:xfrm>
          <a:prstGeom prst="rect">
            <a:avLst/>
          </a:prstGeom>
          <a:solidFill>
            <a:srgbClr val="FAFAFA">
              <a:alpha val="48000"/>
            </a:srgbClr>
          </a:solidFill>
          <a:ln w="9525">
            <a:noFill/>
          </a:ln>
        </p:spPr>
        <p:txBody>
          <a:bodyPr wrap="square" lIns="91438" tIns="45719" rIns="91438" bIns="45719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小荷才露尖尖角，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早有蜻蜓立上头。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en-US" altLang="zh-CN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—[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en-US" altLang="zh-CN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杨万里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26"/>
          <p:cNvPicPr>
            <a:picLocks noChangeAspect="1"/>
          </p:cNvPicPr>
          <p:nvPr/>
        </p:nvPicPr>
        <p:blipFill>
          <a:blip r:embed="rId1"/>
          <a:srcRect l="2750" b="5696"/>
          <a:stretch>
            <a:fillRect/>
          </a:stretch>
        </p:blipFill>
        <p:spPr>
          <a:xfrm>
            <a:off x="2540" y="0"/>
            <a:ext cx="12189460" cy="7372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9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101010"/>
              </a:clrFrom>
              <a:clrTo>
                <a:srgbClr val="10101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746125"/>
            <a:ext cx="12399010" cy="36918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TextBox 5"/>
          <p:cNvSpPr txBox="1"/>
          <p:nvPr/>
        </p:nvSpPr>
        <p:spPr>
          <a:xfrm>
            <a:off x="899795" y="1563370"/>
            <a:ext cx="10599420" cy="145655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latin typeface="宋体" panose="02010600030101010101" pitchFamily="2" charset="-122"/>
              </a:rPr>
              <a:t>    自由读第</a:t>
            </a:r>
            <a:r>
              <a:rPr lang="en-US" altLang="zh-CN" sz="3600" b="1">
                <a:latin typeface="宋体" panose="02010600030101010101" pitchFamily="2" charset="-122"/>
              </a:rPr>
              <a:t>2</a:t>
            </a:r>
            <a:r>
              <a:rPr lang="zh-CN" altLang="en-US" sz="3600" b="1">
                <a:latin typeface="宋体" panose="02010600030101010101" pitchFamily="2" charset="-122"/>
              </a:rPr>
              <a:t>自然段</a:t>
            </a:r>
            <a:r>
              <a:rPr lang="en-US" altLang="zh-CN" sz="3600" b="1">
                <a:latin typeface="宋体" panose="02010600030101010101" pitchFamily="2" charset="-122"/>
              </a:rPr>
              <a:t>,</a:t>
            </a:r>
            <a:r>
              <a:rPr lang="zh-CN" altLang="en-US" sz="3600" b="1">
                <a:latin typeface="宋体" panose="02010600030101010101" pitchFamily="2" charset="-122"/>
              </a:rPr>
              <a:t>荷花池里的荷花是什么样的呢？找出你觉得写得好的地方多读一读。</a:t>
            </a:r>
            <a:endParaRPr lang="zh-CN" altLang="en-US" sz="40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hehua-yu-beijingtupian-15112804_1"/>
          <p:cNvPicPr>
            <a:picLocks noChangeAspect="1"/>
          </p:cNvPicPr>
          <p:nvPr/>
        </p:nvPicPr>
        <p:blipFill>
          <a:blip r:embed="rId1"/>
          <a:srcRect b="2012"/>
          <a:stretch>
            <a:fillRect/>
          </a:stretch>
        </p:blipFill>
        <p:spPr>
          <a:xfrm>
            <a:off x="0" y="-169545"/>
            <a:ext cx="12192000" cy="7118350"/>
          </a:xfrm>
          <a:prstGeom prst="rect">
            <a:avLst/>
          </a:prstGeom>
        </p:spPr>
      </p:pic>
      <p:sp>
        <p:nvSpPr>
          <p:cNvPr id="20483" name="文本框 123"/>
          <p:cNvSpPr txBox="1"/>
          <p:nvPr/>
        </p:nvSpPr>
        <p:spPr>
          <a:xfrm>
            <a:off x="592138" y="2852738"/>
            <a:ext cx="403225" cy="30777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6FFE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>
              <a:solidFill>
                <a:srgbClr val="F6FFE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484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575" y="630872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6313" y="2773363"/>
            <a:ext cx="401637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6" name="文本框 51"/>
          <p:cNvSpPr txBox="1"/>
          <p:nvPr/>
        </p:nvSpPr>
        <p:spPr>
          <a:xfrm rot="-1160763">
            <a:off x="2977102" y="278899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0487" name="文本框 50"/>
          <p:cNvSpPr txBox="1"/>
          <p:nvPr/>
        </p:nvSpPr>
        <p:spPr>
          <a:xfrm rot="1480325">
            <a:off x="7580852" y="297949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0488" name="文本框 46"/>
          <p:cNvSpPr txBox="1"/>
          <p:nvPr/>
        </p:nvSpPr>
        <p:spPr>
          <a:xfrm rot="-170103">
            <a:off x="740315" y="1567949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0489" name="文本框 32"/>
          <p:cNvSpPr txBox="1"/>
          <p:nvPr/>
        </p:nvSpPr>
        <p:spPr>
          <a:xfrm rot="-880739">
            <a:off x="681577" y="5362074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0490" name="文本框 49"/>
          <p:cNvSpPr txBox="1"/>
          <p:nvPr/>
        </p:nvSpPr>
        <p:spPr>
          <a:xfrm rot="-170103">
            <a:off x="2446877" y="6224087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0491" name="文本框 45"/>
          <p:cNvSpPr txBox="1"/>
          <p:nvPr/>
        </p:nvSpPr>
        <p:spPr>
          <a:xfrm rot="-1380000">
            <a:off x="9238202" y="6236787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0492" name="文本框 47"/>
          <p:cNvSpPr txBox="1"/>
          <p:nvPr/>
        </p:nvSpPr>
        <p:spPr>
          <a:xfrm rot="-3456638">
            <a:off x="11230515" y="5163637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0493" name="文本框 45"/>
          <p:cNvSpPr txBox="1"/>
          <p:nvPr/>
        </p:nvSpPr>
        <p:spPr>
          <a:xfrm rot="-4502722">
            <a:off x="11171777" y="2068012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5440" y="203200"/>
            <a:ext cx="11689715" cy="143058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  荷花已经开了不少了。荷叶挨挨挤挤的，像一个个碧绿的大圆盘。</a:t>
            </a:r>
            <a:endParaRPr lang="zh-CN" altLang="en-US" sz="5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292475" y="2415540"/>
            <a:ext cx="6847205" cy="635"/>
          </a:xfrm>
          <a:prstGeom prst="line">
            <a:avLst/>
          </a:prstGeom>
          <a:ln w="381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480" y="3053080"/>
            <a:ext cx="5387975" cy="358457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5440" y="2959735"/>
            <a:ext cx="4021455" cy="3770630"/>
          </a:xfrm>
          <a:prstGeom prst="roundRect">
            <a:avLst/>
          </a:prstGeom>
        </p:spPr>
      </p:pic>
      <p:sp>
        <p:nvSpPr>
          <p:cNvPr id="25" name="箭头: 右 24"/>
          <p:cNvSpPr/>
          <p:nvPr/>
        </p:nvSpPr>
        <p:spPr>
          <a:xfrm>
            <a:off x="5871210" y="4523105"/>
            <a:ext cx="1689735" cy="23685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5715000" y="3514090"/>
            <a:ext cx="1842770" cy="7067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比喻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871210" y="4947285"/>
            <a:ext cx="1574800" cy="11988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色彩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形态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0020935" y="420370"/>
            <a:ext cx="1658620" cy="88900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46075" y="1450975"/>
            <a:ext cx="1571625" cy="96520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5" grpId="0"/>
      <p:bldP spid="26" grpId="0"/>
      <p:bldP spid="27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hehua-yu-beijingtupian-15112804_1"/>
          <p:cNvPicPr>
            <a:picLocks noChangeAspect="1"/>
          </p:cNvPicPr>
          <p:nvPr/>
        </p:nvPicPr>
        <p:blipFill>
          <a:blip r:embed="rId1"/>
          <a:srcRect b="2012"/>
          <a:stretch>
            <a:fillRect/>
          </a:stretch>
        </p:blipFill>
        <p:spPr>
          <a:xfrm>
            <a:off x="635" y="-199390"/>
            <a:ext cx="12192000" cy="7118350"/>
          </a:xfrm>
          <a:prstGeom prst="rect">
            <a:avLst/>
          </a:prstGeom>
        </p:spPr>
      </p:pic>
      <p:sp>
        <p:nvSpPr>
          <p:cNvPr id="21506" name="文本框 106"/>
          <p:cNvSpPr txBox="1"/>
          <p:nvPr/>
        </p:nvSpPr>
        <p:spPr>
          <a:xfrm>
            <a:off x="5519738" y="200025"/>
            <a:ext cx="1184275" cy="3067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6FFE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>
              <a:solidFill>
                <a:srgbClr val="F6FFE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7" name="文本框 107"/>
          <p:cNvSpPr txBox="1"/>
          <p:nvPr/>
        </p:nvSpPr>
        <p:spPr>
          <a:xfrm>
            <a:off x="592138" y="2852738"/>
            <a:ext cx="403225" cy="30777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rgbClr val="F6FFE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>
              <a:solidFill>
                <a:srgbClr val="F6FFE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8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575" y="630872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9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6313" y="2773363"/>
            <a:ext cx="401637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0" name="文本框 51"/>
          <p:cNvSpPr txBox="1"/>
          <p:nvPr/>
        </p:nvSpPr>
        <p:spPr>
          <a:xfrm rot="-1160763">
            <a:off x="2977102" y="278899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1511" name="文本框 50"/>
          <p:cNvSpPr txBox="1"/>
          <p:nvPr/>
        </p:nvSpPr>
        <p:spPr>
          <a:xfrm rot="1480325">
            <a:off x="7580852" y="297949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1512" name="文本框 46"/>
          <p:cNvSpPr txBox="1"/>
          <p:nvPr/>
        </p:nvSpPr>
        <p:spPr>
          <a:xfrm rot="-170103">
            <a:off x="740315" y="1567949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1513" name="文本框 32"/>
          <p:cNvSpPr txBox="1"/>
          <p:nvPr/>
        </p:nvSpPr>
        <p:spPr>
          <a:xfrm rot="-880739">
            <a:off x="681577" y="5362074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1514" name="文本框 49"/>
          <p:cNvSpPr txBox="1"/>
          <p:nvPr/>
        </p:nvSpPr>
        <p:spPr>
          <a:xfrm rot="-170103">
            <a:off x="2446877" y="6224087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1515" name="文本框 45"/>
          <p:cNvSpPr txBox="1"/>
          <p:nvPr/>
        </p:nvSpPr>
        <p:spPr>
          <a:xfrm rot="-1380000">
            <a:off x="9238202" y="6236787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1516" name="文本框 47"/>
          <p:cNvSpPr txBox="1"/>
          <p:nvPr/>
        </p:nvSpPr>
        <p:spPr>
          <a:xfrm rot="-3456638">
            <a:off x="11230515" y="5163637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sp>
        <p:nvSpPr>
          <p:cNvPr id="21517" name="文本框 45"/>
          <p:cNvSpPr txBox="1"/>
          <p:nvPr/>
        </p:nvSpPr>
        <p:spPr>
          <a:xfrm rot="-4502722">
            <a:off x="11171777" y="2068012"/>
            <a:ext cx="216726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rgbClr val="F6FFEC"/>
                </a:solidFill>
                <a:latin typeface="宋体" panose="02010600030101010101" pitchFamily="2" charset="-122"/>
              </a:rPr>
              <a:t> </a:t>
            </a:r>
            <a:endParaRPr lang="zh-CN" altLang="zh-CN" sz="500">
              <a:solidFill>
                <a:srgbClr val="F6FFEC"/>
              </a:solidFill>
              <a:latin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rcRect t="7087" b="5502"/>
          <a:stretch>
            <a:fillRect/>
          </a:stretch>
        </p:blipFill>
        <p:spPr>
          <a:xfrm>
            <a:off x="0" y="2304415"/>
            <a:ext cx="6463030" cy="4614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319520" y="2063115"/>
            <a:ext cx="5678170" cy="27482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“挨挨挤挤”不仅写出了荷叶多而密的特点，还赋予了荷叶人的特征，仿佛一群顽皮的孩子一样挤在一起。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1520" name="TextBox 5"/>
          <p:cNvSpPr txBox="1"/>
          <p:nvPr/>
        </p:nvSpPr>
        <p:spPr>
          <a:xfrm>
            <a:off x="193040" y="24765"/>
            <a:ext cx="11523345" cy="145655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思考：</a:t>
            </a:r>
            <a:endParaRPr lang="zh-CN" altLang="en-US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</a:rPr>
              <a:t>    为什么作者用“挨挨挤挤”而不用“密密麻麻”呢？</a:t>
            </a:r>
            <a:endParaRPr lang="zh-CN" altLang="en-US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21525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838" y="21272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hehua-yu-beijingtupian-15112804_1"/>
          <p:cNvPicPr>
            <a:picLocks noChangeAspect="1"/>
          </p:cNvPicPr>
          <p:nvPr/>
        </p:nvPicPr>
        <p:blipFill>
          <a:blip r:embed="rId1"/>
          <a:srcRect b="2012"/>
          <a:stretch>
            <a:fillRect/>
          </a:stretch>
        </p:blipFill>
        <p:spPr>
          <a:xfrm>
            <a:off x="635" y="-199390"/>
            <a:ext cx="12192000" cy="71183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76580" y="511810"/>
            <a:ext cx="1103884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白荷花在这些大圆盘之间冒出来。</a:t>
            </a:r>
            <a:endParaRPr lang="zh-CN" altLang="en-US" sz="4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0490" y="3260725"/>
            <a:ext cx="6296025" cy="199843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“冒”展现了荷花在挨挨挤挤的荷叶之间蓬勃生长的样子。</a:t>
            </a:r>
            <a:endParaRPr lang="zh-CN" altLang="en-US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357110" y="511810"/>
            <a:ext cx="7127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48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冒</a:t>
            </a:r>
            <a:endParaRPr lang="zh-CN" altLang="en-US" sz="48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等腰三角形 14"/>
          <p:cNvSpPr/>
          <p:nvPr/>
        </p:nvSpPr>
        <p:spPr>
          <a:xfrm>
            <a:off x="7604760" y="1341755"/>
            <a:ext cx="217488" cy="144463"/>
          </a:xfrm>
          <a:prstGeom prst="triangle">
            <a:avLst/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805930" y="3169920"/>
            <a:ext cx="5092065" cy="33515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extBox 5"/>
          <p:cNvSpPr txBox="1"/>
          <p:nvPr/>
        </p:nvSpPr>
        <p:spPr>
          <a:xfrm>
            <a:off x="699135" y="1922780"/>
            <a:ext cx="8500110" cy="76110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chemeClr val="accent6">
                    <a:lumMod val="75000"/>
                  </a:schemeClr>
                </a:solidFill>
                <a:effectLst/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</a:rPr>
              <a:t>思考：如果这里用“长”怎么样？  </a:t>
            </a:r>
            <a:endParaRPr lang="zh-CN" altLang="en-US" sz="3600" b="1">
              <a:solidFill>
                <a:schemeClr val="accent4"/>
              </a:solidFill>
              <a:effectLst/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/>
      <p:bldP spid="1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hehua-yu-beijingtupian-15112804_1"/>
          <p:cNvPicPr>
            <a:picLocks noChangeAspect="1"/>
          </p:cNvPicPr>
          <p:nvPr/>
        </p:nvPicPr>
        <p:blipFill>
          <a:blip r:embed="rId1"/>
          <a:srcRect b="2012"/>
          <a:stretch>
            <a:fillRect/>
          </a:stretch>
        </p:blipFill>
        <p:spPr>
          <a:xfrm>
            <a:off x="635" y="-199390"/>
            <a:ext cx="12192000" cy="7118350"/>
          </a:xfrm>
          <a:prstGeom prst="rect">
            <a:avLst/>
          </a:prstGeom>
        </p:spPr>
      </p:pic>
      <p:pic>
        <p:nvPicPr>
          <p:cNvPr id="28674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575" y="630872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6313" y="2773363"/>
            <a:ext cx="401637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400050" y="1373505"/>
            <a:ext cx="11137900" cy="21507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    有的才展开两三片花瓣儿。有的花瓣儿全展开了，露出嫩黄色的小莲蓬。有的还是花骨朵儿，看起来饱胀得马上要破裂似的。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38383" y="3236913"/>
            <a:ext cx="1404937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饱胀</a:t>
            </a:r>
            <a:endParaRPr lang="zh-CN" altLang="en-US" sz="44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14360" y="3237230"/>
            <a:ext cx="137414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4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破裂</a:t>
            </a:r>
            <a:endParaRPr lang="zh-CN" altLang="en-US" sz="44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 Box 8"/>
          <p:cNvSpPr txBox="1"/>
          <p:nvPr/>
        </p:nvSpPr>
        <p:spPr>
          <a:xfrm>
            <a:off x="400050" y="93345"/>
            <a:ext cx="49625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排比：荷花形态各异</a:t>
            </a:r>
            <a:endParaRPr lang="zh-CN" altLang="en-US" sz="36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493520" y="2249805"/>
            <a:ext cx="1086485" cy="1524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8955405" y="3109595"/>
            <a:ext cx="1123950" cy="127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8108950" y="2189480"/>
            <a:ext cx="1155065" cy="1524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Text Box 8"/>
          <p:cNvSpPr txBox="1"/>
          <p:nvPr/>
        </p:nvSpPr>
        <p:spPr>
          <a:xfrm>
            <a:off x="2294255" y="4822190"/>
            <a:ext cx="818832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44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生动传神地描写了花骨朵的状态。</a:t>
            </a:r>
            <a:endParaRPr lang="zh-CN" altLang="en-US" sz="44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hehua-yu-beijingtupian-15112804_1"/>
          <p:cNvPicPr>
            <a:picLocks noChangeAspect="1"/>
          </p:cNvPicPr>
          <p:nvPr/>
        </p:nvPicPr>
        <p:blipFill>
          <a:blip r:embed="rId1"/>
          <a:srcRect b="2012"/>
          <a:stretch>
            <a:fillRect/>
          </a:stretch>
        </p:blipFill>
        <p:spPr>
          <a:xfrm>
            <a:off x="635" y="-199390"/>
            <a:ext cx="12192000" cy="7118350"/>
          </a:xfrm>
          <a:prstGeom prst="rect">
            <a:avLst/>
          </a:prstGeom>
        </p:spPr>
      </p:pic>
      <p:pic>
        <p:nvPicPr>
          <p:cNvPr id="30722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575" y="630872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3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6313" y="2773363"/>
            <a:ext cx="401637" cy="1231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5" name="Picture 7" descr="http://img.pconline.com.cn/images/upload/upc/tx/itbbs/1506/19/c63/8662126_1434723822323_mthumb.jpg"/>
          <p:cNvPicPr>
            <a:picLocks noChangeAspect="1" noChangeArrowheads="1"/>
          </p:cNvPicPr>
          <p:nvPr/>
        </p:nvPicPr>
        <p:blipFill>
          <a:blip r:embed="rId4"/>
          <a:srcRect l="22815" t="3790" r="5513" b="12407"/>
          <a:stretch>
            <a:fillRect/>
          </a:stretch>
        </p:blipFill>
        <p:spPr bwMode="auto">
          <a:xfrm>
            <a:off x="191135" y="-199390"/>
            <a:ext cx="3099435" cy="2181225"/>
          </a:xfrm>
          <a:prstGeom prst="ellipse">
            <a:avLst/>
          </a:prstGeom>
          <a:noFill/>
          <a:ln>
            <a:noFill/>
          </a:ln>
        </p:spPr>
      </p:pic>
      <p:sp>
        <p:nvSpPr>
          <p:cNvPr id="7" name="Rectangle 2"/>
          <p:cNvSpPr txBox="1"/>
          <p:nvPr/>
        </p:nvSpPr>
        <p:spPr>
          <a:xfrm>
            <a:off x="3611880" y="617220"/>
            <a:ext cx="5942330" cy="5473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 eaLnBrk="1" hangingPunct="1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有的才展开两三片花瓣儿。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9" descr="http://pic30.nipic.com/20130615/12962874_105749331160_2.jpg"/>
          <p:cNvPicPr>
            <a:picLocks noChangeAspect="1" noChangeArrowheads="1"/>
          </p:cNvPicPr>
          <p:nvPr/>
        </p:nvPicPr>
        <p:blipFill>
          <a:blip r:embed="rId5"/>
          <a:srcRect l="35240" t="24852" r="4312" b="7315"/>
          <a:stretch>
            <a:fillRect/>
          </a:stretch>
        </p:blipFill>
        <p:spPr bwMode="auto">
          <a:xfrm flipH="1">
            <a:off x="141605" y="2254250"/>
            <a:ext cx="3197860" cy="2211705"/>
          </a:xfrm>
          <a:prstGeom prst="ellipse">
            <a:avLst/>
          </a:prstGeom>
          <a:noFill/>
          <a:ln>
            <a:noFill/>
          </a:ln>
        </p:spPr>
      </p:pic>
      <p:sp>
        <p:nvSpPr>
          <p:cNvPr id="5" name="Text Box 4"/>
          <p:cNvSpPr txBox="1"/>
          <p:nvPr/>
        </p:nvSpPr>
        <p:spPr>
          <a:xfrm>
            <a:off x="3611880" y="2608580"/>
            <a:ext cx="7806690" cy="131055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有的花瓣儿全展开了，露出嫩黄色的小莲蓬。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11" descr="http://pic1.5442.com/2015/0714/14/12.jpg!960.jpg"/>
          <p:cNvPicPr>
            <a:picLocks noChangeAspect="1" noChangeArrowheads="1"/>
          </p:cNvPicPr>
          <p:nvPr/>
        </p:nvPicPr>
        <p:blipFill>
          <a:blip r:embed="rId6"/>
          <a:srcRect l="37584" t="2160" r="12164" b="21963"/>
          <a:stretch>
            <a:fillRect/>
          </a:stretch>
        </p:blipFill>
        <p:spPr bwMode="auto">
          <a:xfrm flipH="1">
            <a:off x="238760" y="4690110"/>
            <a:ext cx="3004185" cy="2167890"/>
          </a:xfrm>
          <a:prstGeom prst="teardrop">
            <a:avLst>
              <a:gd name="adj" fmla="val 69617"/>
            </a:avLst>
          </a:prstGeom>
          <a:noFill/>
          <a:ln>
            <a:noFill/>
          </a:ln>
        </p:spPr>
      </p:pic>
      <p:sp>
        <p:nvSpPr>
          <p:cNvPr id="8" name="Rectangle 6"/>
          <p:cNvSpPr/>
          <p:nvPr/>
        </p:nvSpPr>
        <p:spPr>
          <a:xfrm>
            <a:off x="3611563" y="4751070"/>
            <a:ext cx="6856412" cy="131055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有的还是花骨朵儿，看起来饱胀得马上要破裂似的。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99420" y="623253"/>
            <a:ext cx="10972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初开</a:t>
            </a:r>
            <a:endParaRPr lang="zh-CN" sz="36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599103" y="3680778"/>
            <a:ext cx="10972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全开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599420" y="5663565"/>
            <a:ext cx="10972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未开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5265420" y="1268730"/>
            <a:ext cx="4164965" cy="30480"/>
          </a:xfrm>
          <a:prstGeom prst="line">
            <a:avLst/>
          </a:prstGeom>
          <a:ln w="508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5922645" y="3296285"/>
            <a:ext cx="5001895" cy="21590"/>
          </a:xfrm>
          <a:prstGeom prst="line">
            <a:avLst/>
          </a:prstGeom>
          <a:ln w="508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3686810" y="4001135"/>
            <a:ext cx="1578610" cy="4445"/>
          </a:xfrm>
          <a:prstGeom prst="line">
            <a:avLst/>
          </a:prstGeom>
          <a:ln w="508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5362575" y="5403215"/>
            <a:ext cx="1910080" cy="37465"/>
          </a:xfrm>
          <a:prstGeom prst="line">
            <a:avLst/>
          </a:prstGeom>
          <a:ln w="4762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8" grpId="0"/>
      <p:bldP spid="2" grpId="0"/>
      <p:bldP spid="9" grpId="0"/>
      <p:bldP spid="11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55.xml><?xml version="1.0" encoding="utf-8"?>
<p:tagLst xmlns:p="http://schemas.openxmlformats.org/presentationml/2006/main">
  <p:tag name="KSO_WM_UNIT_PLACING_PICTURE_USER_VIEWPORT" val="{&quot;height&quot;:2975.0992125984253,&quot;width&quot;:4521.110236220472}"/>
</p:tagLst>
</file>

<file path=ppt/tags/tag5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数学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756</Words>
  <Application>WPS 演示</Application>
  <PresentationFormat/>
  <Paragraphs>108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Wingdings</vt:lpstr>
      <vt:lpstr>楷体</vt:lpstr>
      <vt:lpstr>Calibri</vt:lpstr>
      <vt:lpstr>华文宋体</vt:lpstr>
      <vt:lpstr>冬青黑体简体中文 W3</vt:lpstr>
      <vt:lpstr>黑体</vt:lpstr>
      <vt:lpstr>华文中宋</vt:lpstr>
      <vt:lpstr>Arial Unicode MS</vt:lpstr>
      <vt:lpstr>数学</vt:lpstr>
      <vt:lpstr>3.荷花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课堂练习</vt:lpstr>
      <vt:lpstr>PowerPoint 演示文稿</vt:lpstr>
      <vt:lpstr>小结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2021-04-02T17:53:00Z</cp:lastPrinted>
  <dcterms:created xsi:type="dcterms:W3CDTF">2021-04-02T17:53:00Z</dcterms:created>
  <dcterms:modified xsi:type="dcterms:W3CDTF">2021-09-06T12:55:38Z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