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0" r:id="rId3"/>
    <p:sldId id="411" r:id="rId5"/>
    <p:sldId id="440" r:id="rId6"/>
    <p:sldId id="430" r:id="rId7"/>
    <p:sldId id="412" r:id="rId8"/>
    <p:sldId id="413" r:id="rId9"/>
    <p:sldId id="414" r:id="rId10"/>
    <p:sldId id="415" r:id="rId11"/>
    <p:sldId id="429" r:id="rId12"/>
    <p:sldId id="424" r:id="rId13"/>
    <p:sldId id="433" r:id="rId14"/>
    <p:sldId id="427" r:id="rId15"/>
    <p:sldId id="428" r:id="rId16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EFF3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78"/>
    <p:restoredTop sz="94660"/>
  </p:normalViewPr>
  <p:slideViewPr>
    <p:cSldViewPr snapToGrid="0" showGuides="1">
      <p:cViewPr varScale="1">
        <p:scale>
          <a:sx n="92" d="100"/>
          <a:sy n="92" d="100"/>
        </p:scale>
        <p:origin x="114" y="354"/>
      </p:cViewPr>
      <p:guideLst>
        <p:guide orient="horz" pos="2166"/>
        <p:guide pos="37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13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13" qsCatId="simple" csTypeId="urn:microsoft.com/office/officeart/2005/8/colors/colorful5#13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58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02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17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1721445" y="877877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58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6798032"/>
            <a:satOff val="-1131"/>
            <a:lumOff val="-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02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17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197047"/>
            <a:satOff val="-1697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3907829" y="877877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58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13596064"/>
            <a:satOff val="-2263"/>
            <a:lumOff val="-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02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17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6094214" y="877877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58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小节</a:t>
          </a:r>
        </a:p>
      </dsp:txBody>
      <dsp:txXfrm>
        <a:off x="6590168" y="553002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2A48B96-639E-45A3-A0BA-2464DFDB1FAA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409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40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2530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4578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6626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8674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61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819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0242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229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638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0482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8800" y="3560400"/>
            <a:ext cx="9799200" cy="1472400"/>
          </a:xfrm>
        </p:spPr>
        <p:txBody>
          <a:bodyPr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8800" y="2484000"/>
            <a:ext cx="9799200" cy="1018800"/>
          </a:xfrm>
        </p:spPr>
        <p:txBody>
          <a:bodyPr lIns="90000" tIns="46800" rIns="90000" bIns="46800" rtlCol="0" anchor="t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90400"/>
            <a:ext cx="10969200" cy="47592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90800" y="4615200"/>
            <a:ext cx="7768800" cy="867600"/>
          </a:xfrm>
        </p:spPr>
        <p:txBody>
          <a:bodyPr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400" y="1501200"/>
            <a:ext cx="5176800" cy="47484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1600" y="1501200"/>
            <a:ext cx="5176800" cy="4748400"/>
          </a:xfrm>
        </p:spPr>
        <p:txBody>
          <a:bodyPr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40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1421729"/>
            <a:ext cx="5342400" cy="381600"/>
          </a:xfrm>
        </p:spPr>
        <p:txBody>
          <a:bodyPr lIns="101600" tIns="38100" rIns="76200" bIns="381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单击此处编辑母版文本样式</a:t>
            </a:r>
            <a:endParaRPr lang="zh-CN" altLang="en-US"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330" y="1555115"/>
            <a:ext cx="5233035" cy="4608195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lang="zh-CN" altLang="en-US"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r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.xml"/><Relationship Id="rId16" Type="http://schemas.openxmlformats.org/officeDocument/2006/relationships/tags" Target="../tags/tag5.xml"/><Relationship Id="rId15" Type="http://schemas.openxmlformats.org/officeDocument/2006/relationships/tags" Target="../tags/tag4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013" y="608013"/>
            <a:ext cx="10969625" cy="7064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170" tIns="46990" rIns="90170" bIns="46990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3"/>
            </p:custDataLst>
          </p:nvPr>
        </p:nvSpPr>
        <p:spPr>
          <a:xfrm>
            <a:off x="608013" y="1490663"/>
            <a:ext cx="10969625" cy="47593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0000" tIns="46800" rIns="90000" bIns="4680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2860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100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0FBDFE-C587-4B4C-A407-44438C67B59E}" type="datetimeFigureOut">
              <a:rPr kumimoji="0" lang="zh-CN" altLang="en-US" sz="10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1000" baseline="0" noProof="1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fontAlgn="base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609725" algn="l"/>
          <a:tab pos="1609725" algn="l"/>
          <a:tab pos="1609725" algn="l"/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609725" algn="l"/>
          <a:tab pos="1609725" algn="l"/>
          <a:tab pos="1609725" algn="l"/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jpeg"/><Relationship Id="rId8" Type="http://schemas.openxmlformats.org/officeDocument/2006/relationships/image" Target="../media/image18.png"/><Relationship Id="rId7" Type="http://schemas.openxmlformats.org/officeDocument/2006/relationships/image" Target="../media/image17.jpe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2" Type="http://schemas.openxmlformats.org/officeDocument/2006/relationships/notesSlide" Target="../notesSlides/notesSlide10.x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20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.png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tags" Target="../tags/tag9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jpeg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tags" Target="../tags/tag12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png"/><Relationship Id="rId3" Type="http://schemas.openxmlformats.org/officeDocument/2006/relationships/image" Target="../media/image10.jpeg"/><Relationship Id="rId2" Type="http://schemas.openxmlformats.org/officeDocument/2006/relationships/tags" Target="../tags/tag13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灯片编号占位符 3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7650" y="996950"/>
            <a:ext cx="10002838" cy="39687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endParaRPr kumimoji="0" lang="zh-CN" altLang="en-US" sz="4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  <a:hlinkClick r:id="" action="ppaction://hlinkshowjump?jump=nextslide">
                <a:snd r:embed="rId2" name="hammer.wav"/>
              </a:hlinkClick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4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识字加油站</a:t>
            </a:r>
            <a:endParaRPr kumimoji="0" lang="zh-CN" altLang="en-US" sz="4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endParaRPr kumimoji="0" lang="zh-CN" altLang="en-US" sz="60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4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难点讲解：运用偏旁归类法识记汉字理解词语</a:t>
            </a:r>
            <a:endParaRPr kumimoji="0" lang="zh-CN" altLang="en-US" sz="4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01" name="文本框 5"/>
          <p:cNvSpPr txBox="1"/>
          <p:nvPr/>
        </p:nvSpPr>
        <p:spPr>
          <a:xfrm>
            <a:off x="617538" y="331788"/>
            <a:ext cx="5189537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latin typeface="Arial" panose="020B0604020202020204" pitchFamily="34" charset="0"/>
                <a:ea typeface="微软雅黑" panose="020B0503020204020204" pitchFamily="34" charset="-122"/>
              </a:rPr>
              <a:t>三年级语文下册语文园地一</a:t>
            </a:r>
            <a:endParaRPr lang="zh-CN" altLang="en-US" sz="32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1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charRg st="1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charRg st="1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8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charRg st="8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charRg st="8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4101" grpId="0"/>
      <p:bldP spid="410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506" name="文本框 18"/>
          <p:cNvSpPr txBox="1"/>
          <p:nvPr/>
        </p:nvSpPr>
        <p:spPr>
          <a:xfrm>
            <a:off x="0" y="303213"/>
            <a:ext cx="1225550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救援 </a:t>
            </a:r>
            <a:endParaRPr lang="zh-CN" altLang="en-US" sz="40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pic>
        <p:nvPicPr>
          <p:cNvPr id="21507" name="图片 1" descr="t01270ce37cca8cd7f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013" y="150813"/>
            <a:ext cx="2473325" cy="1582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文本框 2"/>
          <p:cNvSpPr txBox="1"/>
          <p:nvPr/>
        </p:nvSpPr>
        <p:spPr>
          <a:xfrm>
            <a:off x="3589338" y="539750"/>
            <a:ext cx="169227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</a:rPr>
              <a:t>投掷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1509" name="图片 3" descr="t01ebd3c347666c3ae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413" y="150813"/>
            <a:ext cx="2781300" cy="1668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0" name="文本框 4"/>
          <p:cNvSpPr txBox="1"/>
          <p:nvPr/>
        </p:nvSpPr>
        <p:spPr>
          <a:xfrm>
            <a:off x="7351713" y="819150"/>
            <a:ext cx="17240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</a:rPr>
              <a:t>打捞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1511" name="图片 5" descr="W0201410223819588540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4238" y="222250"/>
            <a:ext cx="3044825" cy="1671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2" name="文本框 6"/>
          <p:cNvSpPr txBox="1"/>
          <p:nvPr/>
        </p:nvSpPr>
        <p:spPr>
          <a:xfrm>
            <a:off x="0" y="2187575"/>
            <a:ext cx="1225550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</a:rPr>
              <a:t>束缚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1513" name="图片 7" descr="91e0d420146f4690a5194828a3e8c81b_th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0925" y="2098675"/>
            <a:ext cx="2538413" cy="1541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4" name="文本框 8"/>
          <p:cNvSpPr txBox="1"/>
          <p:nvPr/>
        </p:nvSpPr>
        <p:spPr>
          <a:xfrm>
            <a:off x="3654425" y="2306638"/>
            <a:ext cx="1108075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</a:rPr>
              <a:t>缭乱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1515" name="图片 9" descr="d65143879aeb4ee5b6e99887f2459c9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2500" y="2187575"/>
            <a:ext cx="2117725" cy="1871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6" name="文本框 10"/>
          <p:cNvSpPr txBox="1"/>
          <p:nvPr/>
        </p:nvSpPr>
        <p:spPr>
          <a:xfrm>
            <a:off x="7189788" y="2684463"/>
            <a:ext cx="12287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</a:rPr>
              <a:t>网络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1517" name="图片 11" descr="330443-1403140Q319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8513" y="2098675"/>
            <a:ext cx="3289300" cy="1349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8" name="文本框 13"/>
          <p:cNvSpPr txBox="1"/>
          <p:nvPr/>
        </p:nvSpPr>
        <p:spPr>
          <a:xfrm>
            <a:off x="0" y="4275138"/>
            <a:ext cx="1116013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</a:rPr>
              <a:t>资产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1519" name="图片 14" descr="图片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338" y="3640138"/>
            <a:ext cx="3048000" cy="228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20" name="文本框 15"/>
          <p:cNvSpPr txBox="1"/>
          <p:nvPr/>
        </p:nvSpPr>
        <p:spPr>
          <a:xfrm>
            <a:off x="3492500" y="4425950"/>
            <a:ext cx="1270000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</a:rPr>
              <a:t>贡献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521" name="文本框 16"/>
          <p:cNvSpPr txBox="1"/>
          <p:nvPr/>
        </p:nvSpPr>
        <p:spPr>
          <a:xfrm>
            <a:off x="7189788" y="4318000"/>
            <a:ext cx="1314450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</a:rPr>
              <a:t>贷款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1522" name="图片 20" descr="32094988807310158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0413" y="4059238"/>
            <a:ext cx="2501900" cy="165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圆角矩形标注 21"/>
          <p:cNvSpPr/>
          <p:nvPr/>
        </p:nvSpPr>
        <p:spPr>
          <a:xfrm>
            <a:off x="7869238" y="5880100"/>
            <a:ext cx="2370138" cy="561975"/>
          </a:xfrm>
          <a:prstGeom prst="wedgeRoundRectCallout">
            <a:avLst/>
          </a:prstGeom>
          <a:effectLst>
            <a:outerShdw blurRad="50800" dist="50800" dir="5400000" sx="6000" sy="6000" algn="ctr" rotWithShape="0">
              <a:srgbClr val="000000">
                <a:alpha val="4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你学会了吗？</a:t>
            </a: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524" name="图片 1" descr="1956082b6ba94c5cb99813e99a0315ed_th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18513" y="3727450"/>
            <a:ext cx="3216275" cy="17891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3554" name="图片 1" descr="2531170_195131751000_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25" y="185738"/>
            <a:ext cx="1476375" cy="1106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1993900" y="185418"/>
            <a:ext cx="3128010" cy="70675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拍手读儿歌</a:t>
            </a:r>
            <a:endParaRPr kumimoji="0" lang="zh-CN" altLang="en-US" sz="4000" b="1" i="0" u="none" strike="noStrike" kern="1200" cap="none" spc="0" normalizeH="0" baseline="0" noProof="1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90731" y="1216660"/>
            <a:ext cx="8805869" cy="5508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三点水，水有关，江河流，入海洋。</a:t>
            </a:r>
            <a:endParaRPr kumimoji="0" lang="zh-CN" altLang="en-US" sz="3200" kern="1200" cap="none" spc="0" normalizeH="0" baseline="0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女字旁，表女性，小姐妹，好姑娘。</a:t>
            </a:r>
            <a:endParaRPr kumimoji="0" lang="zh-CN" altLang="en-US" sz="3200" kern="1200" cap="none" spc="0" normalizeH="0" baseline="0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肉月旁，表身体，胳膊粗，腿脚快。</a:t>
            </a:r>
            <a:endParaRPr kumimoji="0" lang="zh-CN" altLang="en-US" sz="3200" kern="1200" cap="none" spc="0" normalizeH="0" baseline="0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四点底，烹煎煮，表尾巴，熊与燕。</a:t>
            </a:r>
            <a:endParaRPr kumimoji="0" lang="zh-CN" altLang="en-US" sz="3200" kern="1200" cap="none" spc="0" normalizeH="0" baseline="0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火字旁，火有关，烧烤香，炖得烂。</a:t>
            </a:r>
            <a:endParaRPr kumimoji="0" lang="zh-CN" altLang="en-US" sz="3200" kern="1200" cap="none" spc="0" normalizeH="0" baseline="0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衣字旁，表衣物，衬衫白，裙裤美。</a:t>
            </a:r>
            <a:endParaRPr kumimoji="0" lang="zh-CN" altLang="en-US" sz="3200" kern="1200" cap="none" spc="0" normalizeH="0" baseline="0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示字旁，表祭祀，祝祖国，多福祥。</a:t>
            </a:r>
            <a:endParaRPr kumimoji="0" lang="zh-CN" altLang="en-US" sz="3200" kern="1200" cap="none" spc="0" normalizeH="0" baseline="0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米字旁，表粮食，有精粉，有糟糠。</a:t>
            </a:r>
            <a:endParaRPr kumimoji="0" lang="zh-CN" altLang="en-US" sz="3200" kern="1200" cap="none" spc="0" normalizeH="0" baseline="0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金字旁，表金属，铜铁铝，铸锅铲。</a:t>
            </a:r>
            <a:endParaRPr kumimoji="0" lang="zh-CN" altLang="en-US" sz="3200" kern="1200" cap="none" spc="0" normalizeH="0" baseline="0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左耳旁，表土山，丘陵阻，陡坡险。</a:t>
            </a:r>
            <a:endParaRPr kumimoji="0" lang="zh-CN" altLang="en-US" sz="3200" kern="1200" cap="none" spc="0" normalizeH="0" baseline="0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3200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右耳旁，多地名，城与郭，多邻邦</a:t>
            </a:r>
            <a:r>
              <a:rPr kumimoji="0" lang="zh-CN" altLang="en-US" sz="3200" kern="1200" cap="none" spc="0" normalizeH="0" baseline="0" noProof="1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3200" kern="1200" cap="none" spc="0" normalizeH="0" baseline="0" noProof="1">
              <a:gradFill>
                <a:gsLst>
                  <a:gs pos="0">
                    <a:srgbClr val="7B32B2"/>
                  </a:gs>
                  <a:gs pos="100000">
                    <a:srgbClr val="401A5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" name="PA_圆角矩形 9"/>
          <p:cNvSpPr/>
          <p:nvPr>
            <p:custDataLst>
              <p:tags r:id="rId2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83" name="文本框 1"/>
          <p:cNvSpPr txBox="1"/>
          <p:nvPr/>
        </p:nvSpPr>
        <p:spPr>
          <a:xfrm>
            <a:off x="1149350" y="303517"/>
            <a:ext cx="2997834" cy="7067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楷体" panose="02010600040101010101" charset="-122"/>
                <a:ea typeface="华文楷体" panose="02010600040101010101" charset="-122"/>
                <a:cs typeface="+mn-cs"/>
              </a:rPr>
              <a:t>课堂小结</a:t>
            </a:r>
            <a:endParaRPr kumimoji="0" lang="zh-CN" altLang="en-US" sz="40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华文楷体" panose="02010600040101010101" charset="-122"/>
              <a:ea typeface="华文楷体" panose="02010600040101010101" charset="-122"/>
              <a:cs typeface="+mn-cs"/>
            </a:endParaRPr>
          </a:p>
        </p:txBody>
      </p:sp>
      <p:sp>
        <p:nvSpPr>
          <p:cNvPr id="25604" name="文本框 2"/>
          <p:cNvSpPr txBox="1"/>
          <p:nvPr/>
        </p:nvSpPr>
        <p:spPr>
          <a:xfrm>
            <a:off x="1489075" y="1627188"/>
            <a:ext cx="7880350" cy="23066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     </a:t>
            </a:r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形声字         是指汉字的一种造字方法，由形旁和声旁复合而成，形旁表示汉字的意思，声旁表示汉字的读音，我们可以用偏旁归类识字法记住它们。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PA-文本框 3"/>
          <p:cNvSpPr/>
          <p:nvPr/>
        </p:nvSpPr>
        <p:spPr>
          <a:xfrm>
            <a:off x="1303338" y="2828925"/>
            <a:ext cx="9585325" cy="1200150"/>
          </a:xfrm>
          <a:prstGeom prst="rect">
            <a:avLst/>
          </a:prstGeom>
          <a:noFill/>
          <a:ln>
            <a:noFill/>
          </a:ln>
        </p:spPr>
        <p:txBody>
          <a:bodyPr wrap="none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1">
                <a:ln>
                  <a:noFill/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sym typeface="+mn-ea"/>
              </a:rPr>
              <a:t>谢谢观看，再见！</a:t>
            </a:r>
            <a:endParaRPr kumimoji="0" lang="zh-CN" altLang="en-US" sz="7200" b="1" i="0" u="none" strike="noStrike" kern="1200" cap="none" spc="0" normalizeH="0" baseline="0" noProof="1">
              <a:ln>
                <a:noFill/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2031999" y="2747386"/>
          <a:ext cx="8128000" cy="1988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24" name="文本框 3"/>
          <p:cNvSpPr txBox="1"/>
          <p:nvPr/>
        </p:nvSpPr>
        <p:spPr>
          <a:xfrm>
            <a:off x="684213" y="1379538"/>
            <a:ext cx="1347787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dirty="0"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endParaRPr lang="zh-CN" altLang="en-US" sz="4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25" name="文本框 7"/>
          <p:cNvSpPr txBox="1"/>
          <p:nvPr/>
        </p:nvSpPr>
        <p:spPr>
          <a:xfrm>
            <a:off x="3675063" y="830263"/>
            <a:ext cx="1174750" cy="706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dirty="0"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zh-CN" altLang="en-US" sz="4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" name="PA_圆角矩形 9"/>
          <p:cNvSpPr/>
          <p:nvPr>
            <p:custDataLst>
              <p:tags r:id="rId2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61439" y="200025"/>
            <a:ext cx="2270760" cy="70673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导入</a:t>
            </a:r>
            <a:endParaRPr kumimoji="0" lang="zh-CN" altLang="en-US" sz="40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7" name="图片 6" descr="P3SOF038JCF~H`KA$]06Y(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1282700"/>
            <a:ext cx="1714500" cy="3030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 rot="10800000" flipV="1">
            <a:off x="2112963" y="906463"/>
            <a:ext cx="9159875" cy="1814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8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写字有规律，在同一汉字中书写时先上后下，先左边后右边，相邻的笔画要先横后竖，先撇后捺，例如休，先写左边的单人旁，再写右边的木（休，撇，竖，横，竖，撇，捺）。</a:t>
            </a:r>
            <a:endParaRPr kumimoji="0" lang="zh-CN" altLang="en-US" sz="28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01249" y="2921634"/>
            <a:ext cx="9048116" cy="10147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识记汉字有规律</a:t>
            </a:r>
            <a:endParaRPr kumimoji="0" lang="zh-CN" altLang="en-US" sz="6000" b="1" i="0" u="none" strike="noStrike" kern="1200" cap="none" spc="0" normalizeH="0" baseline="0" noProof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心形 19"/>
          <p:cNvSpPr/>
          <p:nvPr/>
        </p:nvSpPr>
        <p:spPr>
          <a:xfrm>
            <a:off x="2112963" y="5008563"/>
            <a:ext cx="917575" cy="1252538"/>
          </a:xfrm>
          <a:prstGeom prst="hear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200275" y="5353050"/>
            <a:ext cx="830263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</a:rPr>
              <a:t>偏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心形 23"/>
          <p:cNvSpPr/>
          <p:nvPr/>
        </p:nvSpPr>
        <p:spPr>
          <a:xfrm>
            <a:off x="3390900" y="5032375"/>
            <a:ext cx="923925" cy="1292225"/>
          </a:xfrm>
          <a:prstGeom prst="hear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心形 25"/>
          <p:cNvSpPr/>
          <p:nvPr/>
        </p:nvSpPr>
        <p:spPr>
          <a:xfrm>
            <a:off x="4675188" y="5049838"/>
            <a:ext cx="1120775" cy="1171575"/>
          </a:xfrm>
          <a:prstGeom prst="hear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心形 26"/>
          <p:cNvSpPr/>
          <p:nvPr/>
        </p:nvSpPr>
        <p:spPr>
          <a:xfrm>
            <a:off x="5910263" y="5124450"/>
            <a:ext cx="1104900" cy="1200150"/>
          </a:xfrm>
          <a:prstGeom prst="hear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心形 27"/>
          <p:cNvSpPr/>
          <p:nvPr/>
        </p:nvSpPr>
        <p:spPr>
          <a:xfrm>
            <a:off x="7313613" y="5049838"/>
            <a:ext cx="1122363" cy="1292225"/>
          </a:xfrm>
          <a:prstGeom prst="hear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识</a:t>
            </a:r>
            <a:endParaRPr kumimoji="0" lang="zh-CN" altLang="en-US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心形 28"/>
          <p:cNvSpPr/>
          <p:nvPr/>
        </p:nvSpPr>
        <p:spPr>
          <a:xfrm>
            <a:off x="8564563" y="5016500"/>
            <a:ext cx="1128713" cy="1196975"/>
          </a:xfrm>
          <a:prstGeom prst="hear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心形 29"/>
          <p:cNvSpPr/>
          <p:nvPr/>
        </p:nvSpPr>
        <p:spPr>
          <a:xfrm>
            <a:off x="10077450" y="5008563"/>
            <a:ext cx="1122363" cy="1195388"/>
          </a:xfrm>
          <a:prstGeom prst="hear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632200" y="5373688"/>
            <a:ext cx="517525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</a:rPr>
              <a:t>旁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156325" y="5353050"/>
            <a:ext cx="614363" cy="520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</a:rPr>
              <a:t>类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732838" y="5218113"/>
            <a:ext cx="709612" cy="520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</a:rPr>
              <a:t>字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202863" y="5345113"/>
            <a:ext cx="674687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</a:rPr>
              <a:t>法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64100" y="5345113"/>
            <a:ext cx="742950" cy="520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</a:rPr>
              <a:t>归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0" grpId="0"/>
      <p:bldP spid="10" grpId="1"/>
      <p:bldP spid="16" grpId="0"/>
      <p:bldP spid="16" grpId="1"/>
      <p:bldP spid="20" grpId="0" bldLvl="0" animBg="1"/>
      <p:bldP spid="20" grpId="1" animBg="1"/>
      <p:bldP spid="21" grpId="0"/>
      <p:bldP spid="21" grpId="1"/>
      <p:bldP spid="24" grpId="0" bldLvl="0" animBg="1"/>
      <p:bldP spid="24" grpId="1" animBg="1"/>
      <p:bldP spid="26" grpId="0" bldLvl="0" animBg="1"/>
      <p:bldP spid="26" grpId="1" animBg="1"/>
      <p:bldP spid="27" grpId="0" bldLvl="0" animBg="1"/>
      <p:bldP spid="27" grpId="1" animBg="1"/>
      <p:bldP spid="28" grpId="0" bldLvl="0" animBg="1"/>
      <p:bldP spid="28" grpId="1" animBg="1"/>
      <p:bldP spid="29" grpId="0" bldLvl="0" animBg="1"/>
      <p:bldP spid="29" grpId="1" animBg="1"/>
      <p:bldP spid="30" grpId="0" bldLvl="0" animBg="1"/>
      <p:bldP spid="30" grpId="1" animBg="1"/>
      <p:bldP spid="31" grpId="0"/>
      <p:bldP spid="31" grpId="1"/>
      <p:bldP spid="33" grpId="0"/>
      <p:bldP spid="33" grpId="1"/>
      <p:bldP spid="34" grpId="0"/>
      <p:bldP spid="34" grpId="1"/>
      <p:bldP spid="35" grpId="0"/>
      <p:bldP spid="35" grpId="1"/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" name="流程图: 可选过程 8"/>
          <p:cNvSpPr/>
          <p:nvPr/>
        </p:nvSpPr>
        <p:spPr>
          <a:xfrm>
            <a:off x="1646238" y="1724025"/>
            <a:ext cx="7805738" cy="154622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1646238" y="3270250"/>
            <a:ext cx="7931150" cy="1789113"/>
          </a:xfrm>
          <a:prstGeom prst="flowChartAlternateProcess">
            <a:avLst/>
          </a:prstGeom>
          <a:solidFill>
            <a:srgbClr val="EFF379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流程图: 可选过程 10"/>
          <p:cNvSpPr/>
          <p:nvPr/>
        </p:nvSpPr>
        <p:spPr>
          <a:xfrm>
            <a:off x="1635125" y="5060950"/>
            <a:ext cx="7816850" cy="1598613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19288" y="1800225"/>
            <a:ext cx="1119188" cy="644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3600" kern="1200" cap="none" spc="0" normalizeH="0" baseline="0" noProof="1">
                <a:solidFill>
                  <a:schemeClr val="accent5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yuán</a:t>
            </a:r>
            <a:endParaRPr kumimoji="0" lang="zh-CN" altLang="en-US" sz="3600" kern="1200" cap="none" spc="0" normalizeH="0" baseline="0" noProof="1">
              <a:solidFill>
                <a:schemeClr val="accent5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222" name="文本框 12"/>
          <p:cNvSpPr txBox="1"/>
          <p:nvPr/>
        </p:nvSpPr>
        <p:spPr>
          <a:xfrm>
            <a:off x="4491038" y="1724025"/>
            <a:ext cx="846137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zhì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3" name="文本框 13"/>
          <p:cNvSpPr txBox="1"/>
          <p:nvPr/>
        </p:nvSpPr>
        <p:spPr>
          <a:xfrm>
            <a:off x="7070725" y="1724025"/>
            <a:ext cx="969963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lāo</a:t>
            </a:r>
            <a:endParaRPr lang="zh-CN" altLang="en-US" sz="3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4" name="文本框 14"/>
          <p:cNvSpPr txBox="1"/>
          <p:nvPr/>
        </p:nvSpPr>
        <p:spPr>
          <a:xfrm>
            <a:off x="1863725" y="3694113"/>
            <a:ext cx="969963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fù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5" name="文本框 15"/>
          <p:cNvSpPr txBox="1"/>
          <p:nvPr/>
        </p:nvSpPr>
        <p:spPr>
          <a:xfrm>
            <a:off x="4456113" y="3586163"/>
            <a:ext cx="1293812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liáo</a:t>
            </a:r>
            <a:endParaRPr lang="zh-CN" altLang="en-US" sz="3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6" name="文本框 16"/>
          <p:cNvSpPr txBox="1"/>
          <p:nvPr/>
        </p:nvSpPr>
        <p:spPr>
          <a:xfrm>
            <a:off x="7399338" y="3541713"/>
            <a:ext cx="1089025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luò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7" name="文本框 17"/>
          <p:cNvSpPr txBox="1"/>
          <p:nvPr/>
        </p:nvSpPr>
        <p:spPr>
          <a:xfrm>
            <a:off x="1800225" y="5192713"/>
            <a:ext cx="10985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zī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8" name="文本框 18"/>
          <p:cNvSpPr txBox="1"/>
          <p:nvPr/>
        </p:nvSpPr>
        <p:spPr>
          <a:xfrm>
            <a:off x="4079875" y="5192713"/>
            <a:ext cx="16700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ɡònɡ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29" name="文本框 19"/>
          <p:cNvSpPr txBox="1"/>
          <p:nvPr/>
        </p:nvSpPr>
        <p:spPr>
          <a:xfrm>
            <a:off x="7070725" y="5257800"/>
            <a:ext cx="969963" cy="644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dài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30" name="文本框 20"/>
          <p:cNvSpPr txBox="1"/>
          <p:nvPr/>
        </p:nvSpPr>
        <p:spPr>
          <a:xfrm>
            <a:off x="2168525" y="2522538"/>
            <a:ext cx="2549525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援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（救援）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31" name="文本框 21"/>
          <p:cNvSpPr txBox="1"/>
          <p:nvPr/>
        </p:nvSpPr>
        <p:spPr>
          <a:xfrm>
            <a:off x="4587875" y="2522538"/>
            <a:ext cx="2047875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掷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（投掷）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32" name="文本框 22"/>
          <p:cNvSpPr txBox="1"/>
          <p:nvPr/>
        </p:nvSpPr>
        <p:spPr>
          <a:xfrm>
            <a:off x="7070725" y="2522538"/>
            <a:ext cx="2259013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捞 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打捞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33" name="文本框 23"/>
          <p:cNvSpPr txBox="1"/>
          <p:nvPr/>
        </p:nvSpPr>
        <p:spPr>
          <a:xfrm>
            <a:off x="1849438" y="4232275"/>
            <a:ext cx="2230437" cy="5826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缚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（束缚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34" name="文本框 24"/>
          <p:cNvSpPr txBox="1"/>
          <p:nvPr/>
        </p:nvSpPr>
        <p:spPr>
          <a:xfrm>
            <a:off x="4456113" y="4338638"/>
            <a:ext cx="2124075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缭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（缭乱）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35" name="文本框 25"/>
          <p:cNvSpPr txBox="1"/>
          <p:nvPr/>
        </p:nvSpPr>
        <p:spPr>
          <a:xfrm>
            <a:off x="7399338" y="4338638"/>
            <a:ext cx="2178050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络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（网络</a:t>
            </a:r>
            <a:r>
              <a:rPr lang="zh-CN" altLang="en-US" b="1" dirty="0">
                <a:latin typeface="Arial" panose="020B0604020202020204" pitchFamily="34" charset="0"/>
                <a:ea typeface="微软雅黑" panose="020B0503020204020204" pitchFamily="34" charset="-122"/>
              </a:rPr>
              <a:t>）</a:t>
            </a:r>
            <a:endParaRPr lang="zh-CN" altLang="en-US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36" name="文本框 26"/>
          <p:cNvSpPr txBox="1"/>
          <p:nvPr/>
        </p:nvSpPr>
        <p:spPr>
          <a:xfrm>
            <a:off x="1863725" y="5978525"/>
            <a:ext cx="1865313" cy="5826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资</a:t>
            </a:r>
            <a:r>
              <a:rPr lang="zh-CN" altLang="en-US" sz="3200" dirty="0"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（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资产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）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37" name="文本框 27"/>
          <p:cNvSpPr txBox="1"/>
          <p:nvPr/>
        </p:nvSpPr>
        <p:spPr>
          <a:xfrm>
            <a:off x="4349750" y="5978525"/>
            <a:ext cx="2230438" cy="5826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贡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（贡献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）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38" name="文本框 28"/>
          <p:cNvSpPr txBox="1"/>
          <p:nvPr/>
        </p:nvSpPr>
        <p:spPr>
          <a:xfrm>
            <a:off x="7221538" y="5978525"/>
            <a:ext cx="2230437" cy="5826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贷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（贷款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）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9239" name="图片 29" descr="202008031206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3" y="-114300"/>
            <a:ext cx="1098550" cy="1255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" name="文本框 30"/>
          <p:cNvSpPr txBox="1"/>
          <p:nvPr/>
        </p:nvSpPr>
        <p:spPr>
          <a:xfrm>
            <a:off x="1368425" y="276225"/>
            <a:ext cx="41497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识字加油站</a:t>
            </a:r>
            <a:endParaRPr kumimoji="0" lang="zh-CN" altLang="en-US" sz="400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9241" name="文本框 31"/>
          <p:cNvSpPr txBox="1"/>
          <p:nvPr/>
        </p:nvSpPr>
        <p:spPr>
          <a:xfrm>
            <a:off x="1562100" y="1068388"/>
            <a:ext cx="4376738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读一读，记一记。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266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63" y="6176963"/>
            <a:ext cx="2743200" cy="365125"/>
          </a:xfrm>
          <a:noFill/>
          <a:ln>
            <a:noFill/>
          </a:ln>
        </p:spPr>
        <p:txBody>
          <a:bodyPr wrap="square" lIns="91440" tIns="45720" rIns="91440" b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7173" name="文本框 2"/>
          <p:cNvSpPr txBox="1"/>
          <p:nvPr/>
        </p:nvSpPr>
        <p:spPr>
          <a:xfrm>
            <a:off x="0" y="1866900"/>
            <a:ext cx="6378575" cy="3416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lnSpc>
                <a:spcPct val="18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援（爰）掷（郑）捞（劳）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8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缚（ ）缭（尞 ）络（各）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8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资（次）贡（工）贷（代）</a:t>
            </a:r>
            <a:endParaRPr lang="zh-CN" altLang="en-US" sz="4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4882515" y="172720"/>
            <a:ext cx="6360795" cy="1534160"/>
          </a:xfrm>
          <a:prstGeom prst="cloudCallou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你能仔细观察这三组字的特点吗？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9" name="图片 4" descr="0010023503114197_b"/>
          <p:cNvPicPr preferRelativeResize="0"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54025" y="295275"/>
            <a:ext cx="1463675" cy="1411288"/>
          </a:xfrm>
          <a:prstGeom prst="rect">
            <a:avLst/>
          </a:prstGeom>
          <a:solidFill>
            <a:srgbClr val="5E75BA"/>
          </a:solidFill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036443" y="549909"/>
            <a:ext cx="2846052" cy="7067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40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火 眼 金  睛</a:t>
            </a:r>
            <a:endParaRPr kumimoji="0" lang="zh-CN" altLang="en-US" sz="40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50354" y="1989455"/>
            <a:ext cx="4592955" cy="1938020"/>
          </a:xfrm>
          <a:prstGeom prst="rect">
            <a:avLst/>
          </a:prstGeom>
          <a:noFill/>
          <a:effectLst>
            <a:glow rad="254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0" normalizeH="0" baseline="0" noProof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2400" kern="1200" cap="none" spc="0" normalizeH="0" baseline="0" noProof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、第一组字都有提手旁，第二字组都有绞丝旁，第三组字都有贝字底。</a:t>
            </a:r>
            <a:endParaRPr kumimoji="0" lang="zh-CN" altLang="en-US" sz="2400" kern="1200" cap="none" spc="0" normalizeH="0" baseline="0" noProof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en-US" altLang="zh-CN" sz="2400" kern="1200" cap="none" spc="0" normalizeH="0" baseline="0" noProof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zh-CN" altLang="en-US" sz="2400" kern="1200" cap="none" spc="0" normalizeH="0" baseline="0" noProof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、这些字去掉偏旁后读音和原来相同或相似。</a:t>
            </a:r>
            <a:endParaRPr kumimoji="0" lang="zh-CN" altLang="en-US" sz="2400" kern="1200" cap="none" spc="0" normalizeH="0" baseline="0" noProof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1272" name="图片 8" descr="u=2286523171,1167504291&amp;fm=26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0063" y="4846638"/>
            <a:ext cx="1412875" cy="1695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6219188" y="4604384"/>
            <a:ext cx="4269105" cy="1938019"/>
          </a:xfrm>
          <a:prstGeom prst="rect">
            <a:avLst/>
          </a:prstGeom>
          <a:solidFill>
            <a:schemeClr val="accent2"/>
          </a:solidFill>
          <a:ln w="9525">
            <a:noFill/>
          </a:ln>
          <a:effectLst>
            <a:softEdge rad="317500"/>
          </a:effectLst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百度百科：</a:t>
            </a:r>
            <a:endParaRPr kumimoji="0" lang="zh-CN" altLang="en-US" sz="2400" kern="1200" cap="none" spc="0" normalizeH="0" baseline="0" noProof="1"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R="0" defTabSz="914400"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形声字指汉字的一种造字方法，由形旁和声旁复合而成，形旁表示汉字的意思，声旁表示汉字的读音。</a:t>
            </a:r>
            <a:endParaRPr kumimoji="0" lang="zh-CN" altLang="en-US" sz="2400" kern="1200" cap="none" spc="0" normalizeH="0" baseline="0" noProof="1"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" name="图片 3" descr="QQ图片202008031932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9813" y="3429000"/>
            <a:ext cx="465137" cy="565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084263" y="2917825"/>
            <a:ext cx="1033462" cy="520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fū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57500" y="3060700"/>
            <a:ext cx="828675" cy="520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li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á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o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44575" y="1989138"/>
            <a:ext cx="1143000" cy="522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yu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á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n</a:t>
            </a:r>
            <a:endParaRPr lang="en-US" altLang="zh-CN" sz="28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3" grpId="1"/>
      <p:bldP spid="3" grpId="0" animBg="1"/>
      <p:bldP spid="3" grpId="1" animBg="1"/>
      <p:bldP spid="6" grpId="0"/>
      <p:bldP spid="6" grpId="1"/>
      <p:bldP spid="8" grpId="0" bldLvl="0" animBg="1"/>
      <p:bldP spid="8" grpId="1" animBg="1"/>
      <p:bldP spid="10" grpId="0" bldLvl="0" animBg="1"/>
      <p:bldP spid="10" grpId="1" animBg="1"/>
      <p:bldP spid="5" grpId="0"/>
      <p:bldP spid="5" grpId="1"/>
      <p:bldP spid="9" grpId="0"/>
      <p:bldP spid="9" grpId="1"/>
      <p:bldP spid="11" grpId="0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8" name="PA_圆角矩形 9"/>
          <p:cNvSpPr/>
          <p:nvPr>
            <p:custDataLst>
              <p:tags r:id="rId2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315" name="文本框 68"/>
          <p:cNvSpPr txBox="1"/>
          <p:nvPr/>
        </p:nvSpPr>
        <p:spPr>
          <a:xfrm>
            <a:off x="641350" y="303213"/>
            <a:ext cx="5745163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追根溯源  规律识字</a:t>
            </a:r>
            <a:endParaRPr lang="zh-CN" altLang="en-US" sz="32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13316" name="文本框 3"/>
          <p:cNvSpPr txBox="1"/>
          <p:nvPr/>
        </p:nvSpPr>
        <p:spPr>
          <a:xfrm>
            <a:off x="1109663" y="1131888"/>
            <a:ext cx="4808537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援   掷   捞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17" name="图片 4" descr="手的图片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35000" y="2052638"/>
            <a:ext cx="5203825" cy="3906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横卷形 5"/>
          <p:cNvSpPr/>
          <p:nvPr/>
        </p:nvSpPr>
        <p:spPr>
          <a:xfrm>
            <a:off x="6927850" y="3863975"/>
            <a:ext cx="5046663" cy="2347913"/>
          </a:xfrm>
          <a:prstGeom prst="horizontalScroll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带有提手旁的字大都和手部动作有关。</a:t>
            </a: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5915025" y="4851400"/>
            <a:ext cx="769938" cy="3302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8" name="PA_圆角矩形 9"/>
          <p:cNvSpPr/>
          <p:nvPr>
            <p:custDataLst>
              <p:tags r:id="rId2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3" name="文本框 28"/>
          <p:cNvSpPr txBox="1"/>
          <p:nvPr/>
        </p:nvSpPr>
        <p:spPr>
          <a:xfrm>
            <a:off x="555625" y="292100"/>
            <a:ext cx="18542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8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 </a:t>
            </a:r>
            <a:endParaRPr lang="zh-CN" altLang="en-US" sz="28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15364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</p:spPr>
        <p:txBody>
          <a:bodyPr wrap="square" lIns="91440" tIns="45720" rIns="91440" bIns="45720"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lvl="0" algn="r" eaLnBrk="1" hangingPunct="1"/>
            <a:fld id="{9A0DB2DC-4C9A-4742-B13C-FB6460FD3503}" type="slidenum">
              <a:rPr lang="zh-CN" altLang="en-US" sz="1000" dirty="0">
                <a:solidFill>
                  <a:srgbClr val="898989"/>
                </a:solidFill>
              </a:rPr>
            </a:fld>
            <a:endParaRPr lang="zh-CN" altLang="en-US" sz="1000" dirty="0">
              <a:solidFill>
                <a:srgbClr val="898989"/>
              </a:solidFill>
            </a:endParaRPr>
          </a:p>
        </p:txBody>
      </p:sp>
      <p:sp>
        <p:nvSpPr>
          <p:cNvPr id="15365" name="文本框 3"/>
          <p:cNvSpPr txBox="1"/>
          <p:nvPr/>
        </p:nvSpPr>
        <p:spPr>
          <a:xfrm>
            <a:off x="850900" y="862013"/>
            <a:ext cx="9077325" cy="584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latin typeface="Arial" panose="020B0604020202020204" pitchFamily="34" charset="0"/>
                <a:ea typeface="微软雅黑" panose="020B0503020204020204" pitchFamily="34" charset="-122"/>
              </a:rPr>
              <a:t>缚  缭  络</a:t>
            </a:r>
            <a:endParaRPr lang="zh-CN" altLang="en-US" sz="32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5366" name="图片 4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1446213"/>
            <a:ext cx="7135813" cy="52911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275513" y="1831975"/>
            <a:ext cx="4419600" cy="2860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marR="0" indent="-342900" defTabSz="914400">
              <a:lnSpc>
                <a:spcPct val="150000"/>
              </a:lnSpc>
              <a:buClrTx/>
              <a:buSzTx/>
              <a:buFontTx/>
              <a:buAutoNum type="arabicPeriod"/>
              <a:defRPr/>
            </a:pPr>
            <a:r>
              <a:rPr kumimoji="0" lang="zh-CN" altLang="en-US" sz="24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从甲骨文字形中发现，</a:t>
            </a:r>
            <a:r>
              <a:rPr kumimoji="0" lang="en-US" altLang="zh-CN" sz="2400" b="1" kern="1200" cap="none" spc="0" normalizeH="0" baseline="0" noProof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n-cs"/>
                <a:sym typeface="+mn-ea"/>
              </a:rPr>
              <a:t>“  </a:t>
            </a:r>
            <a:r>
              <a:rPr kumimoji="0" lang="en-US" altLang="zh-CN" sz="2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n-cs"/>
                <a:sym typeface="+mn-ea"/>
              </a:rPr>
              <a:t>纟</a:t>
            </a:r>
            <a:r>
              <a:rPr kumimoji="0" lang="en-US" altLang="zh-CN" sz="2400" b="1" kern="1200" cap="none" spc="0" normalizeH="0" baseline="0" noProof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n-cs"/>
                <a:sym typeface="+mn-ea"/>
              </a:rPr>
              <a:t> ” </a:t>
            </a:r>
            <a:r>
              <a:rPr kumimoji="0" lang="zh-CN" altLang="en-US" sz="24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一端像丝束的绪，一端像丝束的头，中间是绞丝。</a:t>
            </a:r>
            <a:r>
              <a:rPr kumimoji="0" lang="en-US" altLang="zh-CN" sz="24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2.</a:t>
            </a:r>
            <a:r>
              <a:rPr kumimoji="0" lang="zh-CN" altLang="en-US" sz="24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现在带绞丝旁的字一般与丝线，纺织，颜色和纤维有关</a:t>
            </a:r>
            <a:endParaRPr kumimoji="0" lang="zh-CN" altLang="en-US" sz="2400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5368" name="文本框 8"/>
          <p:cNvSpPr txBox="1"/>
          <p:nvPr/>
        </p:nvSpPr>
        <p:spPr>
          <a:xfrm>
            <a:off x="1174750" y="201613"/>
            <a:ext cx="5184775" cy="5826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latin typeface="Arial" panose="020B0604020202020204" pitchFamily="34" charset="0"/>
                <a:ea typeface="微软雅黑" panose="020B0503020204020204" pitchFamily="34" charset="-122"/>
              </a:rPr>
              <a:t>追根溯源   规律识字</a:t>
            </a:r>
            <a:endParaRPr lang="zh-CN" altLang="en-US" sz="32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9" name="文本框 2"/>
          <p:cNvSpPr txBox="1"/>
          <p:nvPr/>
        </p:nvSpPr>
        <p:spPr>
          <a:xfrm>
            <a:off x="4127500" y="3876675"/>
            <a:ext cx="1120775" cy="3984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甲骨文</a:t>
            </a: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0" name="文本框 3"/>
          <p:cNvSpPr txBox="1"/>
          <p:nvPr/>
        </p:nvSpPr>
        <p:spPr>
          <a:xfrm>
            <a:off x="5376863" y="3892550"/>
            <a:ext cx="1143000" cy="3984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篆文</a:t>
            </a: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1" name="文本框 4"/>
          <p:cNvSpPr txBox="1"/>
          <p:nvPr/>
        </p:nvSpPr>
        <p:spPr>
          <a:xfrm>
            <a:off x="4127500" y="6086475"/>
            <a:ext cx="863600" cy="3984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隶书</a:t>
            </a: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72" name="文本框 2"/>
          <p:cNvSpPr txBox="1"/>
          <p:nvPr/>
        </p:nvSpPr>
        <p:spPr>
          <a:xfrm>
            <a:off x="5799138" y="6038850"/>
            <a:ext cx="720725" cy="3984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</a:rPr>
              <a:t>楷书</a:t>
            </a:r>
            <a:endParaRPr lang="zh-CN" altLang="en-US" sz="2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" name="PA_圆角矩形 9"/>
          <p:cNvSpPr/>
          <p:nvPr>
            <p:custDataLst>
              <p:tags r:id="rId2"/>
            </p:custDataLst>
          </p:nvPr>
        </p:nvSpPr>
        <p:spPr>
          <a:xfrm>
            <a:off x="0" y="303213"/>
            <a:ext cx="487363" cy="500063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5213" y="95250"/>
            <a:ext cx="51752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dirty="0">
                <a:latin typeface="Arial" panose="020B0604020202020204" pitchFamily="34" charset="0"/>
                <a:ea typeface="微软雅黑" panose="020B0503020204020204" pitchFamily="34" charset="-122"/>
              </a:rPr>
              <a:t>追根溯源</a:t>
            </a:r>
            <a:r>
              <a:rPr lang="zh-CN" altLang="en-US" dirty="0">
                <a:latin typeface="Arial" panose="020B0604020202020204" pitchFamily="34" charset="0"/>
                <a:ea typeface="微软雅黑" panose="020B0503020204020204" pitchFamily="34" charset="-122"/>
              </a:rPr>
              <a:t>   </a:t>
            </a:r>
            <a:r>
              <a:rPr lang="zh-CN" altLang="en-US" sz="4000" dirty="0">
                <a:latin typeface="Arial" panose="020B0604020202020204" pitchFamily="34" charset="0"/>
                <a:ea typeface="微软雅黑" panose="020B0503020204020204" pitchFamily="34" charset="-122"/>
              </a:rPr>
              <a:t>规律识字</a:t>
            </a:r>
            <a:endParaRPr lang="zh-CN" altLang="en-US" sz="40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17613" y="1044575"/>
            <a:ext cx="4257675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dirty="0">
                <a:solidFill>
                  <a:srgbClr val="0D0D0D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资   贡   贷</a:t>
            </a:r>
            <a:endParaRPr lang="zh-CN" altLang="en-US" sz="4000" dirty="0">
              <a:solidFill>
                <a:srgbClr val="0D0D0D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5" name="图片 4" descr="贝的图片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" y="2136775"/>
            <a:ext cx="6521450" cy="4133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图片 5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6063" y="4657725"/>
            <a:ext cx="3646487" cy="1833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7609840" y="2887957"/>
            <a:ext cx="4311650" cy="1198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zh-CN" altLang="en-US" sz="3600" kern="1200" cap="none" spc="0" normalizeH="0" baseline="0" noProof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后来用贝做偏旁的字大多与钱财有关。</a:t>
            </a:r>
            <a:endParaRPr kumimoji="0" lang="zh-CN" altLang="en-US" sz="3600" kern="1200" cap="none" spc="0" normalizeH="0" baseline="0" noProof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6889750" y="3462338"/>
            <a:ext cx="720725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7" grpId="0"/>
      <p:bldP spid="7" grpId="1"/>
      <p:bldP spid="8" grpId="0" animBg="1"/>
      <p:bldP spid="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2076450" y="760413"/>
            <a:ext cx="28892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举一反三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1" name="文本框 3"/>
          <p:cNvSpPr txBox="1"/>
          <p:nvPr/>
        </p:nvSpPr>
        <p:spPr>
          <a:xfrm>
            <a:off x="1987550" y="1971675"/>
            <a:ext cx="6483350" cy="9540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</a:rPr>
              <a:t>带有提手旁，绞丝旁，贝字旁的字的字你还知道的有哪些，写下来吧。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流程图: 联系 7"/>
          <p:cNvSpPr/>
          <p:nvPr/>
        </p:nvSpPr>
        <p:spPr>
          <a:xfrm>
            <a:off x="2517775" y="4056063"/>
            <a:ext cx="1768475" cy="971550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  <a:sym typeface="+mn-ea"/>
              </a:rPr>
              <a:t>纟：</a:t>
            </a: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  <a:sym typeface="+mn-ea"/>
            </a:endParaRPr>
          </a:p>
        </p:txBody>
      </p:sp>
      <p:sp>
        <p:nvSpPr>
          <p:cNvPr id="9" name="流程图: 联系 8"/>
          <p:cNvSpPr/>
          <p:nvPr/>
        </p:nvSpPr>
        <p:spPr>
          <a:xfrm>
            <a:off x="2517775" y="2925763"/>
            <a:ext cx="1628775" cy="998538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  <a:sym typeface="+mn-ea"/>
              </a:rPr>
              <a:t>扌：</a:t>
            </a: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  <a:sym typeface="+mn-ea"/>
            </a:endParaRPr>
          </a:p>
        </p:txBody>
      </p:sp>
      <p:sp>
        <p:nvSpPr>
          <p:cNvPr id="10" name="流程图: 联系 9"/>
          <p:cNvSpPr/>
          <p:nvPr/>
        </p:nvSpPr>
        <p:spPr>
          <a:xfrm>
            <a:off x="2517775" y="5346700"/>
            <a:ext cx="1628775" cy="901700"/>
          </a:xfrm>
          <a:prstGeom prst="flowChartConnector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+mn-ea"/>
                <a:cs typeface="+mn-cs"/>
                <a:sym typeface="+mn-ea"/>
              </a:rPr>
              <a:t>贝：</a:t>
            </a:r>
            <a:endParaRPr kumimoji="0" lang="zh-CN" altLang="en-US" sz="3600" b="0" i="0" u="none" strike="noStrike" kern="1200" cap="none" spc="0" normalizeH="0" baseline="0" noProof="1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+mn-ea"/>
              <a:cs typeface="+mn-cs"/>
              <a:sym typeface="+mn-ea"/>
            </a:endParaRPr>
          </a:p>
        </p:txBody>
      </p:sp>
      <p:sp>
        <p:nvSpPr>
          <p:cNvPr id="12295" name="文本框 10"/>
          <p:cNvSpPr txBox="1"/>
          <p:nvPr/>
        </p:nvSpPr>
        <p:spPr>
          <a:xfrm>
            <a:off x="4437063" y="3101975"/>
            <a:ext cx="6691312" cy="9525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u="sng" dirty="0">
                <a:latin typeface="Arial" panose="020B0604020202020204" pitchFamily="34" charset="0"/>
                <a:ea typeface="微软雅黑" panose="020B0503020204020204" pitchFamily="34" charset="-122"/>
              </a:rPr>
              <a:t>  </a:t>
            </a:r>
            <a:r>
              <a:rPr lang="en-US" altLang="zh-CN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拥、抱、拍、扔、抢、插、抬、提、担拖、技、挤、扫</a:t>
            </a:r>
            <a:r>
              <a:rPr lang="en-US" altLang="zh-CN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。   </a:t>
            </a:r>
            <a:r>
              <a:rPr lang="zh-CN" altLang="en-US" u="sng" dirty="0">
                <a:latin typeface="Arial" panose="020B0604020202020204" pitchFamily="34" charset="0"/>
                <a:ea typeface="微软雅黑" panose="020B0503020204020204" pitchFamily="34" charset="-122"/>
              </a:rPr>
              <a:t>            </a:t>
            </a:r>
            <a:r>
              <a:rPr lang="en-US" altLang="zh-CN" u="sng" dirty="0">
                <a:latin typeface="Arial" panose="020B0604020202020204" pitchFamily="34" charset="0"/>
                <a:ea typeface="微软雅黑" panose="020B0503020204020204" pitchFamily="34" charset="-122"/>
              </a:rPr>
              <a:t>                                                     </a:t>
            </a:r>
            <a:endParaRPr lang="en-US" altLang="zh-CN" u="sng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296" name="文本框 12"/>
          <p:cNvSpPr txBox="1"/>
          <p:nvPr/>
        </p:nvSpPr>
        <p:spPr>
          <a:xfrm>
            <a:off x="4437063" y="5335588"/>
            <a:ext cx="6194425" cy="9525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u="sng" dirty="0">
                <a:latin typeface="Arial" panose="020B0604020202020204" pitchFamily="34" charset="0"/>
                <a:ea typeface="微软雅黑" panose="020B0503020204020204" pitchFamily="34" charset="-122"/>
              </a:rPr>
              <a:t>  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贺</a:t>
            </a:r>
            <a:r>
              <a:rPr lang="en-US" altLang="zh-CN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、贴、赠、赌、员、贫、贱、赃、货</a:t>
            </a:r>
            <a:r>
              <a:rPr lang="en-US" altLang="zh-CN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zh-CN" altLang="en-US" sz="28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86885" y="4197985"/>
            <a:ext cx="6228715" cy="9531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u="sng" kern="1200" cap="none" spc="0" normalizeH="0" baseline="0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lang="en-US" altLang="zh-CN" sz="2400" b="1" u="sng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kumimoji="0" lang="zh-CN" altLang="en-US" sz="2800" b="1" u="sng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纱、线</a:t>
            </a:r>
            <a:r>
              <a:rPr kumimoji="0" lang="en-US" altLang="zh-CN" sz="2800" b="1" u="sng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kumimoji="0" lang="zh-CN" altLang="en-US" sz="2800" b="1" u="sng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、经、绝、纸、纤、维、纳      </a:t>
            </a:r>
            <a:r>
              <a:rPr kumimoji="0" lang="zh-CN" altLang="en-US" sz="2800" b="1" u="sng" kern="1200" cap="none" spc="0" normalizeH="0" baseline="0" noProof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红 、绛、绿</a:t>
            </a:r>
            <a:r>
              <a:rPr kumimoji="0" lang="zh-CN" altLang="en-US" sz="2400" b="1" u="sng" kern="1200" cap="none" spc="0" normalizeH="0" baseline="0" noProof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（和颜色有关）</a:t>
            </a:r>
            <a:r>
              <a:rPr kumimoji="0" lang="zh-CN" altLang="en-US" sz="2400" u="sng" kern="1200" cap="none" spc="0" normalizeH="0" baseline="0" noProof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。 </a:t>
            </a:r>
            <a:r>
              <a:rPr kumimoji="0" lang="en-US" altLang="zh-CN" u="sng" kern="1200" cap="none" spc="0" normalizeH="0" baseline="0" noProof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en-US" altLang="zh-CN" u="sng" kern="1200" cap="none" spc="0" normalizeH="0" baseline="0" noProof="1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    </a:t>
            </a:r>
            <a:endParaRPr kumimoji="0" lang="en-US" altLang="zh-CN" u="sng" kern="1200" cap="none" spc="0" normalizeH="0" baseline="0" noProof="1"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2295" grpId="0"/>
      <p:bldP spid="12295" grpId="1"/>
      <p:bldP spid="12296" grpId="0"/>
      <p:bldP spid="12296" grpId="1"/>
      <p:bldP spid="14" grpId="0"/>
      <p:bldP spid="14" grpId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KSO_WM_UNIT_PLACING_PICTURE_USER_VIEWPORT" val="{&quot;height&quot;:6000,&quot;width&quot;:8000}"/>
</p:tagLst>
</file>

<file path=ppt/tags/tag12.xml><?xml version="1.0" encoding="utf-8"?>
<p:tagLst xmlns:p="http://schemas.openxmlformats.org/presentationml/2006/main">
  <p:tag name="PA" val="v3.0.1"/>
</p:tagLst>
</file>

<file path=ppt/tags/tag13.xml><?xml version="1.0" encoding="utf-8"?>
<p:tagLst xmlns:p="http://schemas.openxmlformats.org/presentationml/2006/main">
  <p:tag name="PA" val="v3.0.1"/>
</p:tagLst>
</file>

<file path=ppt/tags/tag14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KSO_WM_UNIT_PLACING_PICTURE_USER_VIEWPORT" val="{&quot;height&quot;:12420,&quot;width&quot;:7305}"/>
</p:tagLst>
</file>

<file path=ppt/tags/tag9.xml><?xml version="1.0" encoding="utf-8"?>
<p:tagLst xmlns:p="http://schemas.openxmlformats.org/presentationml/2006/main">
  <p:tag name="KSO_WM_UNIT_PLACING_PICTURE_USER_VIEWPORT" val="{&quot;height&quot;:9870,&quot;width&quot;:10240}"/>
</p:tagLst>
</file>

<file path=ppt/theme/theme1.xml><?xml version="1.0" encoding="utf-8"?>
<a:theme xmlns:a="http://schemas.openxmlformats.org/drawingml/2006/main" name="1_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zh-CN" altLang="en-US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1080</Words>
  <Application>WPS 演示</Application>
  <PresentationFormat/>
  <Paragraphs>182</Paragraphs>
  <Slides>13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Calibri</vt:lpstr>
      <vt:lpstr>楷体</vt:lpstr>
      <vt:lpstr>黑体</vt:lpstr>
      <vt:lpstr>冬青黑体简体中文 W3</vt:lpstr>
      <vt:lpstr>仿宋</vt:lpstr>
      <vt:lpstr>+mn-ea</vt:lpstr>
      <vt:lpstr>Segoe Print</vt:lpstr>
      <vt:lpstr>Wingdings</vt:lpstr>
      <vt:lpstr>华文楷体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349</cp:revision>
  <dcterms:created xsi:type="dcterms:W3CDTF">2019-06-19T02:08:00Z</dcterms:created>
  <dcterms:modified xsi:type="dcterms:W3CDTF">2021-09-06T13:11:29Z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