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9" r:id="rId3"/>
    <p:sldId id="280" r:id="rId4"/>
    <p:sldId id="281" r:id="rId5"/>
    <p:sldId id="282" r:id="rId6"/>
    <p:sldId id="283" r:id="rId7"/>
    <p:sldId id="284" r:id="rId8"/>
    <p:sldId id="285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5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2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 panose="05020102010507070707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 panose="05020102010507070707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 panose="05020102010507070707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 panose="05020102010507070707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 panose="05020102010507070707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28955" y="338767"/>
            <a:ext cx="7772400" cy="1470025"/>
          </a:xfrm>
        </p:spPr>
        <p:txBody>
          <a:bodyPr/>
          <a:lstStyle/>
          <a:p>
            <a:r>
              <a:rPr lang="zh-CN" altLang="zh-CN"/>
              <a:t>我来猜谜语</a:t>
            </a:r>
            <a:r>
              <a:rPr lang="en-US" altLang="zh-CN"/>
              <a:t>:</a:t>
            </a:r>
            <a:endParaRPr lang="en-US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b="1">
                <a:solidFill>
                  <a:srgbClr val="FF0000"/>
                </a:solidFill>
              </a:rPr>
              <a:t>身穿梅花袍，头上顶双角，</a:t>
            </a:r>
            <a:endParaRPr lang="zh-CN" altLang="en-US" b="1">
              <a:solidFill>
                <a:srgbClr val="FF0000"/>
              </a:solidFill>
            </a:endParaRPr>
          </a:p>
          <a:p>
            <a:r>
              <a:rPr lang="zh-CN" altLang="en-US" b="1">
                <a:solidFill>
                  <a:srgbClr val="FF0000"/>
                </a:solidFill>
              </a:rPr>
              <a:t> 窜山又越岭，全身都是宝</a:t>
            </a:r>
            <a:endParaRPr lang="zh-CN" altLang="en-US" b="1">
              <a:solidFill>
                <a:srgbClr val="FF0000"/>
              </a:solidFill>
            </a:endParaRPr>
          </a:p>
        </p:txBody>
      </p:sp>
      <p:pic>
        <p:nvPicPr>
          <p:cNvPr id="4" name="图片 3" descr="t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40325" y="1917700"/>
            <a:ext cx="3556000" cy="42062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鹿角和鹿腿</a:t>
            </a:r>
            <a:endParaRPr lang="zh-CN" altLang="en-US"/>
          </a:p>
        </p:txBody>
      </p:sp>
      <p:pic>
        <p:nvPicPr>
          <p:cNvPr id="4" name="内容占位符 3" descr="u=1880123095,4034096959&amp;fm=26&amp;gp=0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88645" y="1939925"/>
            <a:ext cx="2548255" cy="45262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423285" y="2272030"/>
            <a:ext cx="17970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鹿角</a:t>
            </a:r>
            <a:endParaRPr lang="zh-CN" altLang="en-US" sz="3600"/>
          </a:p>
        </p:txBody>
      </p:sp>
      <p:sp>
        <p:nvSpPr>
          <p:cNvPr id="7" name="文本框 6"/>
          <p:cNvSpPr txBox="1"/>
          <p:nvPr/>
        </p:nvSpPr>
        <p:spPr>
          <a:xfrm>
            <a:off x="3846195" y="5243830"/>
            <a:ext cx="7004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鹿腿</a:t>
            </a:r>
            <a:endParaRPr lang="zh-CN" altLang="en-US" sz="3600"/>
          </a:p>
        </p:txBody>
      </p:sp>
      <p:sp>
        <p:nvSpPr>
          <p:cNvPr id="8" name="文本框 7"/>
          <p:cNvSpPr txBox="1"/>
          <p:nvPr/>
        </p:nvSpPr>
        <p:spPr>
          <a:xfrm>
            <a:off x="2479675" y="2548890"/>
            <a:ext cx="94361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endParaRPr lang="zh-CN" altLang="en-US" sz="44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25420" y="5476240"/>
            <a:ext cx="90741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endParaRPr lang="zh-CN" altLang="en-US" sz="48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2726690" cy="1143000"/>
          </a:xfrm>
        </p:spPr>
        <p:txBody>
          <a:bodyPr/>
          <a:lstStyle/>
          <a:p>
            <a:r>
              <a:rPr lang="zh-CN" altLang="en-US"/>
              <a:t>学习目标</a:t>
            </a:r>
            <a:r>
              <a:rPr lang="en-US" altLang="zh-CN"/>
              <a:t>: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1.认识称、禁、皱、配、苑、狮、逼、撒、挣等生字。会写鹿、塘、映、欣、赏等生字.</a:t>
            </a:r>
            <a:endParaRPr lang="zh-CN" altLang="en-US"/>
          </a:p>
          <a:p>
            <a:r>
              <a:rPr lang="zh-CN" altLang="en-US"/>
              <a:t>2.正确、流利地朗读课文。</a:t>
            </a:r>
            <a:endParaRPr lang="zh-CN" altLang="en-US"/>
          </a:p>
          <a:p>
            <a:r>
              <a:rPr lang="zh-CN" altLang="en-US"/>
              <a:t>3.初步感知故事的主要内容，感受鹿角的美和鹿腿的难看。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3343275" cy="1143000"/>
          </a:xfrm>
        </p:spPr>
        <p:txBody>
          <a:bodyPr/>
          <a:lstStyle/>
          <a:p>
            <a:r>
              <a:rPr lang="zh-CN" altLang="en-US"/>
              <a:t>学习生字</a:t>
            </a:r>
            <a:r>
              <a:rPr lang="en-US" altLang="zh-CN"/>
              <a:t>: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  <a:p>
            <a:r>
              <a:rPr lang="zh-CN" altLang="en-US">
                <a:solidFill>
                  <a:schemeClr val="tx1"/>
                </a:solidFill>
              </a:rPr>
              <a:t>匀</a:t>
            </a:r>
            <a:r>
              <a:rPr lang="zh-CN" altLang="en-US">
                <a:solidFill>
                  <a:srgbClr val="FF0000"/>
                </a:solidFill>
              </a:rPr>
              <a:t>   称 </a:t>
            </a:r>
            <a:r>
              <a:rPr lang="zh-CN" altLang="en-US"/>
              <a:t>    </a:t>
            </a:r>
            <a:r>
              <a:rPr lang="zh-CN" altLang="en-US" b="1">
                <a:solidFill>
                  <a:schemeClr val="tx1"/>
                </a:solidFill>
              </a:rPr>
              <a:t>不</a:t>
            </a:r>
            <a:r>
              <a:rPr lang="zh-CN" altLang="en-US">
                <a:solidFill>
                  <a:srgbClr val="FF0000"/>
                </a:solidFill>
              </a:rPr>
              <a:t>  禁</a:t>
            </a:r>
            <a:r>
              <a:rPr lang="zh-CN" altLang="en-US"/>
              <a:t>     </a:t>
            </a:r>
            <a:r>
              <a:rPr lang="zh-CN" altLang="en-US">
                <a:solidFill>
                  <a:srgbClr val="FF0000"/>
                </a:solidFill>
              </a:rPr>
              <a:t>皱  </a:t>
            </a:r>
            <a:r>
              <a:rPr lang="zh-CN" altLang="en-US"/>
              <a:t>眉    </a:t>
            </a:r>
            <a:r>
              <a:rPr lang="zh-CN" altLang="en-US">
                <a:solidFill>
                  <a:srgbClr val="FF0000"/>
                </a:solidFill>
              </a:rPr>
              <a:t> 配  </a:t>
            </a:r>
            <a:r>
              <a:rPr lang="zh-CN" altLang="en-US"/>
              <a:t>得上     </a:t>
            </a:r>
            <a:r>
              <a:rPr lang="zh-CN" altLang="en-US">
                <a:solidFill>
                  <a:srgbClr val="FF0000"/>
                </a:solidFill>
              </a:rPr>
              <a:t>抱  </a:t>
            </a:r>
            <a:r>
              <a:rPr lang="zh-CN" altLang="en-US"/>
              <a:t>怨   </a:t>
            </a:r>
            <a:endParaRPr lang="zh-CN" altLang="en-US"/>
          </a:p>
          <a:p>
            <a:r>
              <a:rPr lang="zh-CN" altLang="en-US"/>
              <a:t> 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 </a:t>
            </a:r>
            <a:r>
              <a:rPr lang="zh-CN" altLang="en-US">
                <a:solidFill>
                  <a:srgbClr val="FF0000"/>
                </a:solidFill>
              </a:rPr>
              <a:t>逼  </a:t>
            </a:r>
            <a:r>
              <a:rPr lang="zh-CN" altLang="en-US"/>
              <a:t>近   </a:t>
            </a:r>
            <a:r>
              <a:rPr lang="zh-CN" altLang="en-US">
                <a:solidFill>
                  <a:srgbClr val="FF0000"/>
                </a:solidFill>
              </a:rPr>
              <a:t>  撒  </a:t>
            </a:r>
            <a:r>
              <a:rPr lang="zh-CN" altLang="en-US"/>
              <a:t>开    </a:t>
            </a:r>
            <a:r>
              <a:rPr lang="zh-CN" altLang="en-US">
                <a:solidFill>
                  <a:srgbClr val="FF0000"/>
                </a:solidFill>
              </a:rPr>
              <a:t> 挣  </a:t>
            </a:r>
            <a:r>
              <a:rPr lang="zh-CN" altLang="en-US"/>
              <a:t>脱      </a:t>
            </a:r>
            <a:r>
              <a:rPr lang="zh-CN" altLang="en-US">
                <a:solidFill>
                  <a:srgbClr val="FF0000"/>
                </a:solidFill>
              </a:rPr>
              <a:t>狮  </a:t>
            </a:r>
            <a:r>
              <a:rPr lang="zh-CN" altLang="en-US"/>
              <a:t>子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391920" y="1515745"/>
            <a:ext cx="7467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           chèn</a:t>
            </a:r>
            <a:endParaRPr lang="en-US" altLang="zh-CN" sz="2000"/>
          </a:p>
        </p:txBody>
      </p:sp>
      <p:sp>
        <p:nvSpPr>
          <p:cNvPr id="5" name="文本框 4"/>
          <p:cNvSpPr txBox="1"/>
          <p:nvPr/>
        </p:nvSpPr>
        <p:spPr>
          <a:xfrm>
            <a:off x="2943860" y="1854200"/>
            <a:ext cx="709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jīn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3653790" y="1929765"/>
            <a:ext cx="14052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zhòu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5153025" y="1929765"/>
            <a:ext cx="5575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pèi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7063740" y="1929765"/>
            <a:ext cx="6045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bào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1003935" y="3716655"/>
            <a:ext cx="6280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bī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2419350" y="3679190"/>
            <a:ext cx="424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sā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3653790" y="3679190"/>
            <a:ext cx="9817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zhèng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5367655" y="3679190"/>
            <a:ext cx="4711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/>
              <a:t>shī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2484755" cy="1143000"/>
          </a:xfrm>
        </p:spPr>
        <p:txBody>
          <a:bodyPr/>
          <a:lstStyle/>
          <a:p>
            <a:r>
              <a:rPr lang="zh-CN" altLang="zh-CN"/>
              <a:t>我来识记</a:t>
            </a:r>
            <a:r>
              <a:rPr lang="en-US" altLang="zh-CN"/>
              <a:t>: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翘舌音：称     皱     挣     狮</a:t>
            </a:r>
            <a:endParaRPr lang="zh-CN" altLang="en-US"/>
          </a:p>
          <a:p>
            <a:r>
              <a:rPr lang="zh-CN" altLang="en-US"/>
              <a:t>平舌音：撒</a:t>
            </a:r>
            <a:endParaRPr lang="zh-CN" altLang="en-US"/>
          </a:p>
          <a:p>
            <a:r>
              <a:rPr lang="zh-CN" altLang="en-US"/>
              <a:t>多音字：称    撒    禁    挣</a:t>
            </a:r>
            <a:endParaRPr lang="zh-CN" altLang="en-US"/>
          </a:p>
          <a:p>
            <a:endParaRPr lang="zh-CN" altLang="en-US"/>
          </a:p>
          <a:p>
            <a:pPr marL="0" indent="0">
              <a:buNone/>
            </a:pPr>
            <a:r>
              <a:rPr lang="zh-CN" altLang="en-US" sz="72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｛  ｛   ｛  ｛</a:t>
            </a:r>
            <a:endParaRPr lang="zh-CN" altLang="en-US" sz="720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4830" y="4555490"/>
            <a:ext cx="419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ym typeface="+mn-ea"/>
              </a:rPr>
              <a:t>称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2493010" y="4555490"/>
            <a:ext cx="2076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ym typeface="+mn-ea"/>
              </a:rPr>
              <a:t>撒</a:t>
            </a:r>
            <a:endParaRPr lang="zh-CN" altLang="en-US" sz="2400"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75200" y="4582160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/>
              <a:t>禁</a:t>
            </a:r>
            <a:endParaRPr lang="zh-CN" altLang="en-US" sz="2400"/>
          </a:p>
        </p:txBody>
      </p:sp>
      <p:sp>
        <p:nvSpPr>
          <p:cNvPr id="7" name="文本框 6"/>
          <p:cNvSpPr txBox="1"/>
          <p:nvPr/>
        </p:nvSpPr>
        <p:spPr>
          <a:xfrm>
            <a:off x="6519545" y="4582160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/>
              <a:t>挣</a:t>
            </a:r>
            <a:endParaRPr lang="zh-CN" altLang="en-US" sz="2400"/>
          </a:p>
        </p:txBody>
      </p:sp>
      <p:sp>
        <p:nvSpPr>
          <p:cNvPr id="8" name="文本框 7"/>
          <p:cNvSpPr txBox="1"/>
          <p:nvPr/>
        </p:nvSpPr>
        <p:spPr>
          <a:xfrm>
            <a:off x="1428115" y="4037965"/>
            <a:ext cx="15138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chèn(</a:t>
            </a:r>
            <a:r>
              <a:rPr lang="zh-CN" altLang="en-US"/>
              <a:t>称心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1315720" y="4860290"/>
            <a:ext cx="17348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chēng(</a:t>
            </a:r>
            <a:r>
              <a:rPr lang="zh-CN" altLang="en-US">
                <a:solidFill>
                  <a:srgbClr val="FF0000"/>
                </a:solidFill>
              </a:rPr>
              <a:t>称东西</a:t>
            </a:r>
            <a:r>
              <a:rPr lang="en-US" altLang="zh-CN">
                <a:solidFill>
                  <a:srgbClr val="FF0000"/>
                </a:solidFill>
              </a:rPr>
              <a:t>)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05835" y="4037965"/>
            <a:ext cx="1269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sā(</a:t>
            </a:r>
            <a:r>
              <a:rPr lang="zh-CN" altLang="en-US"/>
              <a:t>撒谎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3302635" y="4860290"/>
            <a:ext cx="10534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sǎ(</a:t>
            </a:r>
            <a:r>
              <a:rPr lang="zh-CN" altLang="en-US">
                <a:solidFill>
                  <a:srgbClr val="FF0000"/>
                </a:solidFill>
              </a:rPr>
              <a:t>撒种</a:t>
            </a:r>
            <a:r>
              <a:rPr lang="en-US" altLang="zh-CN">
                <a:solidFill>
                  <a:srgbClr val="FF0000"/>
                </a:solidFill>
              </a:rPr>
              <a:t>)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55285" y="4037965"/>
            <a:ext cx="10648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jīn(</a:t>
            </a:r>
            <a:r>
              <a:rPr lang="zh-CN" altLang="en-US"/>
              <a:t>禁受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13" name="文本框 12"/>
          <p:cNvSpPr txBox="1"/>
          <p:nvPr/>
        </p:nvSpPr>
        <p:spPr>
          <a:xfrm>
            <a:off x="5425440" y="4860290"/>
            <a:ext cx="12325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jìn(</a:t>
            </a:r>
            <a:r>
              <a:rPr lang="zh-CN" altLang="en-US">
                <a:solidFill>
                  <a:srgbClr val="FF0000"/>
                </a:solidFill>
              </a:rPr>
              <a:t>禁止</a:t>
            </a:r>
            <a:r>
              <a:rPr lang="en-US" altLang="zh-CN">
                <a:solidFill>
                  <a:srgbClr val="FF0000"/>
                </a:solidFill>
              </a:rPr>
              <a:t>)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70420" y="4037965"/>
            <a:ext cx="1600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/>
              <a:t>zhēng(</a:t>
            </a:r>
            <a:r>
              <a:rPr lang="zh-CN" altLang="en-US"/>
              <a:t>挣扎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15" name="文本框 14"/>
          <p:cNvSpPr txBox="1"/>
          <p:nvPr/>
        </p:nvSpPr>
        <p:spPr>
          <a:xfrm>
            <a:off x="7170420" y="4860290"/>
            <a:ext cx="1600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zhèng(</a:t>
            </a:r>
            <a:r>
              <a:rPr lang="zh-CN" altLang="en-US">
                <a:solidFill>
                  <a:srgbClr val="FF0000"/>
                </a:solidFill>
              </a:rPr>
              <a:t>挣脱</a:t>
            </a:r>
            <a:r>
              <a:rPr lang="en-US" altLang="zh-CN"/>
              <a:t>)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3042920" cy="1143000"/>
          </a:xfrm>
        </p:spPr>
        <p:txBody>
          <a:bodyPr/>
          <a:lstStyle/>
          <a:p>
            <a:r>
              <a:rPr lang="zh-CN" altLang="en-US"/>
              <a:t>我来填空</a:t>
            </a:r>
            <a:r>
              <a:rPr lang="en-US" altLang="zh-CN"/>
              <a:t>: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课文写了（       ）非常欣赏自己的（        ），</a:t>
            </a:r>
            <a:endParaRPr lang="zh-CN" altLang="en-US"/>
          </a:p>
          <a:p>
            <a:r>
              <a:rPr lang="zh-CN" altLang="en-US"/>
              <a:t>而抱怨（        ），当 （       ）抓他时，鹿的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（         </a:t>
            </a:r>
            <a:r>
              <a:rPr lang="en-US" altLang="zh-CN"/>
              <a:t>)</a:t>
            </a:r>
            <a:r>
              <a:rPr lang="zh-CN" altLang="en-US"/>
              <a:t>让他狮口逃生的事。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851785" y="1600200"/>
            <a:ext cx="6483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小鹿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55840" y="1600200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角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98750" y="2247900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腿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64100" y="224790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00B050"/>
                </a:solidFill>
              </a:rPr>
              <a:t>狮子</a:t>
            </a:r>
            <a:endParaRPr lang="zh-CN" altLang="en-US" sz="2400">
              <a:solidFill>
                <a:srgbClr val="00B05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82675" y="2837180"/>
            <a:ext cx="48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腿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观察图片你发现了什么</a:t>
            </a:r>
            <a:r>
              <a:rPr lang="en-US" altLang="zh-CN"/>
              <a:t>?</a:t>
            </a:r>
            <a:endParaRPr lang="en-US" altLang="zh-CN"/>
          </a:p>
        </p:txBody>
      </p:sp>
      <p:pic>
        <p:nvPicPr>
          <p:cNvPr id="4" name="内容占位符 3" descr="tim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22885" y="1417955"/>
            <a:ext cx="4777740" cy="50349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428615" y="1830070"/>
            <a:ext cx="228727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鹿角美丽</a:t>
            </a:r>
            <a:r>
              <a:rPr lang="en-US" altLang="zh-CN">
                <a:solidFill>
                  <a:srgbClr val="FF0000"/>
                </a:solidFill>
              </a:rPr>
              <a:t>,</a:t>
            </a:r>
            <a:r>
              <a:rPr lang="zh-CN" altLang="en-US">
                <a:solidFill>
                  <a:srgbClr val="FF0000"/>
                </a:solidFill>
              </a:rPr>
              <a:t>却差点送命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97855" y="3731895"/>
            <a:ext cx="20421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鹿腿难看</a:t>
            </a:r>
            <a:r>
              <a:rPr lang="en-US" altLang="zh-CN"/>
              <a:t>,</a:t>
            </a:r>
            <a:r>
              <a:rPr lang="zh-CN" altLang="en-US"/>
              <a:t>却能狮口逃生</a:t>
            </a:r>
            <a:endParaRPr lang="zh-CN" altLang="en-US"/>
          </a:p>
        </p:txBody>
      </p:sp>
      <p:pic>
        <p:nvPicPr>
          <p:cNvPr id="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484100" y="106807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KSO_WM_DOC_GUID" val="{04079e42-5cfa-4a2f-8890-1c61496bb53d}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Arial"/>
        <a:cs typeface="Arial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Arial"/>
        <a:cs typeface="Arial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/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507</Words>
  <Application>WPS 演示</Application>
  <PresentationFormat>On-screen Show (4:3)</PresentationFormat>
  <Paragraphs>100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Arial</vt:lpstr>
      <vt:lpstr>宋体</vt:lpstr>
      <vt:lpstr>Wingdings</vt:lpstr>
      <vt:lpstr>Wingdings 2</vt:lpstr>
      <vt:lpstr>Arial</vt:lpstr>
      <vt:lpstr>隶书</vt:lpstr>
      <vt:lpstr>Maiandra GD</vt:lpstr>
      <vt:lpstr>华文楷体</vt:lpstr>
      <vt:lpstr>Cambria</vt:lpstr>
      <vt:lpstr>微软雅黑</vt:lpstr>
      <vt:lpstr>Arial Unicode MS</vt:lpstr>
      <vt:lpstr>Calibri</vt:lpstr>
      <vt:lpstr>龙腾四海</vt:lpstr>
      <vt:lpstr>我来猜谜语:</vt:lpstr>
      <vt:lpstr>鹿角和鹿腿</vt:lpstr>
      <vt:lpstr>学习目标:</vt:lpstr>
      <vt:lpstr>学习生字:</vt:lpstr>
      <vt:lpstr>我来识记:</vt:lpstr>
      <vt:lpstr>我来填空:</vt:lpstr>
      <vt:lpstr>观察图片你发现了什么?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2021-08-02T21:23:00Z</cp:lastPrinted>
  <dcterms:created xsi:type="dcterms:W3CDTF">2021-08-02T21:23:00Z</dcterms:created>
  <dcterms:modified xsi:type="dcterms:W3CDTF">2021-09-06T13:20:03Z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