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603" r:id="rId3"/>
    <p:sldId id="604" r:id="rId5"/>
    <p:sldId id="257" r:id="rId6"/>
    <p:sldId id="378" r:id="rId7"/>
    <p:sldId id="618" r:id="rId8"/>
    <p:sldId id="359" r:id="rId9"/>
    <p:sldId id="364" r:id="rId10"/>
    <p:sldId id="585" r:id="rId11"/>
    <p:sldId id="619" r:id="rId12"/>
    <p:sldId id="573" r:id="rId13"/>
    <p:sldId id="575" r:id="rId14"/>
    <p:sldId id="588" r:id="rId15"/>
    <p:sldId id="605" r:id="rId16"/>
    <p:sldId id="606" r:id="rId17"/>
    <p:sldId id="607" r:id="rId18"/>
    <p:sldId id="608" r:id="rId19"/>
    <p:sldId id="609" r:id="rId20"/>
    <p:sldId id="610" r:id="rId21"/>
    <p:sldId id="611" r:id="rId22"/>
    <p:sldId id="612" r:id="rId23"/>
    <p:sldId id="613" r:id="rId24"/>
    <p:sldId id="614" r:id="rId25"/>
    <p:sldId id="615" r:id="rId26"/>
    <p:sldId id="616" r:id="rId27"/>
    <p:sldId id="617" r:id="rId28"/>
    <p:sldId id="368" r:id="rId29"/>
    <p:sldId id="369" r:id="rId30"/>
    <p:sldId id="581" r:id="rId31"/>
    <p:sldId id="370" r:id="rId32"/>
    <p:sldId id="371" r:id="rId33"/>
    <p:sldId id="372" r:id="rId34"/>
    <p:sldId id="394" r:id="rId35"/>
    <p:sldId id="377" r:id="rId36"/>
  </p:sldIdLst>
  <p:sldSz cx="9144000" cy="51435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903"/>
    <p:restoredTop sz="96370"/>
  </p:normalViewPr>
  <p:slideViewPr>
    <p:cSldViewPr showGuides="1">
      <p:cViewPr varScale="1">
        <p:scale>
          <a:sx n="94" d="100"/>
          <a:sy n="94" d="100"/>
        </p:scale>
        <p:origin x="-102" y="-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915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defTabSz="685800" eaLnBrk="1" hangingPunct="1"/>
            <a:endParaRPr lang="zh-CN" altLang="en-US" sz="1200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155" name="日期占位符 2"/>
          <p:cNvSpPr>
            <a:spLocks noGrp="1"/>
          </p:cNvSpPr>
          <p:nvPr>
            <p:ph type="dt" sz="quarter" idx="2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algn="r" eaLnBrk="0" hangingPunct="0"/>
            <a:endParaRPr lang="zh-CN" altLang="en-US" sz="1200"/>
          </a:p>
        </p:txBody>
      </p:sp>
      <p:sp>
        <p:nvSpPr>
          <p:cNvPr id="49156" name="页脚占位符 3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0" hangingPunct="0"/>
            <a:endParaRPr lang="zh-CN" altLang="en-US" sz="1200"/>
          </a:p>
        </p:txBody>
      </p:sp>
      <p:sp>
        <p:nvSpPr>
          <p:cNvPr id="4915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0" hangingPunct="0">
              <a:buSzPct val="100000"/>
              <a:buFont typeface="Arial" panose="020B0604020202020204" pitchFamily="34" charset="0"/>
            </a:pPr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813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defTabSz="685800" eaLnBrk="1" hangingPunct="1"/>
            <a:endParaRPr lang="zh-CN" altLang="en-US" sz="1200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131" name="日期占位符 2"/>
          <p:cNvSpPr>
            <a:spLocks noGrp="1"/>
          </p:cNvSpPr>
          <p:nvPr>
            <p:ph type="dt" idx="2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algn="r" eaLnBrk="1" hangingPunct="1"/>
            <a:endParaRPr lang="zh-CN" altLang="en-US" sz="1200"/>
          </a:p>
        </p:txBody>
      </p:sp>
      <p:sp>
        <p:nvSpPr>
          <p:cNvPr id="48132" name="幻灯片图像占位符 3"/>
          <p:cNvSpPr>
            <a:spLocks noGrp="1" noRot="1" noChangeAspect="1"/>
          </p:cNvSpPr>
          <p:nvPr>
            <p:ph type="sldImg" idx="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/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>
              <a:ea typeface="微软雅黑" panose="020B0503020204020204" pitchFamily="34" charset="-122"/>
            </a:endParaRPr>
          </a:p>
        </p:txBody>
      </p:sp>
      <p:sp>
        <p:nvSpPr>
          <p:cNvPr id="48133" name="备注占位符 4"/>
          <p:cNvSpPr>
            <a:spLocks noGrp="1"/>
          </p:cNvSpPr>
          <p:nvPr>
            <p:ph type="body" sz="quarter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8134" name="页脚占位符 5"/>
          <p:cNvSpPr>
            <a:spLocks noGrp="1"/>
          </p:cNvSpPr>
          <p:nvPr>
            <p:ph type="ftr" sz="quarter" idx="3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/>
          </a:p>
        </p:txBody>
      </p:sp>
      <p:sp>
        <p:nvSpPr>
          <p:cNvPr id="4813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algn="r" eaLnBrk="1" hangingPunct="1">
              <a:buSzPct val="100000"/>
              <a:buFont typeface="Arial" panose="020B0604020202020204" pitchFamily="34" charset="0"/>
            </a:pPr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017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0180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50181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939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9396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59397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6041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0420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60421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6144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444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61445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6246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2468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62469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6349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3492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63493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6451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4516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64517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6553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5540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65541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6656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6564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66565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6758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7588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67589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6861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8612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68613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120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1204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51205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6963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9636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69637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7065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0660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70661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7168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684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71685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7270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2708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72709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7373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3732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73733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7475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4756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74757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7577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5780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75781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7680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6804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76805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7782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7828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77829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7885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8852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78853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222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228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52229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7987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9876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79877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8089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0900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80901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8192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1924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81925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8294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948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82949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325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2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53253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4275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4276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54277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5299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5300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55301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6323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324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56325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7347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7348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57349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:spLocks noTextEdit="1"/>
          </p:cNvSpPr>
          <p:nvPr>
            <p:ph type="sldImg" idx="2"/>
          </p:nvPr>
        </p:nvSpPr>
        <p:spPr>
          <a:ln/>
        </p:spPr>
      </p:sp>
      <p:sp>
        <p:nvSpPr>
          <p:cNvPr id="58371" name="文本占位符 2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sz="1200" u="none" baseline="0">
              <a:solidFill>
                <a:srgbClr val="0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8372" name="页脚占位符 3"/>
          <p:cNvSpPr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  <p:sp>
        <p:nvSpPr>
          <p:cNvPr id="58373" name="页眉占位符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0" lvl="0" indent="0" eaLnBrk="1" hangingPunct="1"/>
            <a:endParaRPr lang="zh-CN" altLang="en-US" sz="1200">
              <a:sym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842010"/>
            <a:ext cx="78867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0" lang="zh-CN" altLang="en-US" sz="45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5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2701766"/>
            <a:ext cx="7886700" cy="1241584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5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45269"/>
            <a:ext cx="7886700" cy="4387691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126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1126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1127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1229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1229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31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1331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1331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114"/>
            <a:ext cx="7886700" cy="994172"/>
          </a:xfrm>
        </p:spPr>
        <p:txBody>
          <a:bodyPr anchor="b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76826"/>
            <a:ext cx="7886700" cy="3356134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07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307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219325"/>
            <a:ext cx="7886700" cy="2085975"/>
          </a:xfrm>
        </p:spPr>
        <p:txBody>
          <a:bodyPr anchor="t"/>
          <a:lstStyle>
            <a:lvl1pPr>
              <a:defRPr sz="3600"/>
            </a:lvl1pPr>
          </a:lstStyle>
          <a:p>
            <a:r>
              <a:rPr kumimoji="0" lang="zh-CN" altLang="en-US" sz="36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291590"/>
            <a:ext cx="7886700" cy="827246"/>
          </a:xfrm>
        </p:spPr>
        <p:txBody>
          <a:bodyPr lIns="144145" anchor="b"/>
          <a:lstStyle>
            <a:lvl1pPr marL="0" indent="0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09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410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410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1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512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512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73844"/>
            <a:ext cx="7886700" cy="600075"/>
          </a:xfrm>
        </p:spPr>
        <p:txBody>
          <a:bodyPr/>
          <a:lstStyle>
            <a:lvl1pPr algn="ctr">
              <a:defRPr/>
            </a:lvl1pPr>
          </a:lstStyle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603" y="1111568"/>
            <a:ext cx="3915728" cy="617696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1776413"/>
            <a:ext cx="3916680" cy="2865596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491" y="1111568"/>
            <a:ext cx="3822859" cy="617696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0070C0"/>
                </a:solidFill>
              </a:defRPr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491" y="1776413"/>
            <a:ext cx="3822859" cy="2865596"/>
          </a:xfrm>
        </p:spPr>
        <p:txBody>
          <a:bodyPr/>
          <a:lstStyle>
            <a:lvl1pPr>
              <a:defRPr sz="2100"/>
            </a:lvl1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14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614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615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48114"/>
            <a:ext cx="7886700" cy="994172"/>
          </a:xfrm>
        </p:spPr>
        <p:txBody>
          <a:bodyPr anchor="b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17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717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717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 + 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9525" y="-1429"/>
            <a:ext cx="5263039" cy="5146358"/>
          </a:xfrm>
          <a:noFill/>
        </p:spPr>
        <p:txBody>
          <a:bodyPr vert="horz" wrap="square" lIns="252095" tIns="144145" rIns="91440" bIns="45720" numCol="1" rtlCol="0" anchor="t" anchorCtr="0" compatLnSpc="1"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ctr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12594" y="342900"/>
            <a:ext cx="3294221" cy="79152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12118" y="1270635"/>
            <a:ext cx="3295174" cy="336042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19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8197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819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文本 + 图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629" y="-5715"/>
            <a:ext cx="5263039" cy="5146358"/>
          </a:xfrm>
          <a:noFill/>
        </p:spPr>
        <p:txBody>
          <a:bodyPr vert="horz" wrap="square" lIns="252095" tIns="144145" rIns="91440" bIns="45720" numCol="1" rtlCol="0" anchor="t" anchorCtr="0" compatLnSpc="1"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ctr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181" y="342900"/>
            <a:ext cx="3209925" cy="791528"/>
          </a:xfrm>
        </p:spPr>
        <p:txBody>
          <a:bodyPr anchor="t"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7181" y="1270635"/>
            <a:ext cx="3210401" cy="3360420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921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9221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9222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kumimoji="0" lang="zh-CN" altLang="en-US" sz="33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1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5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3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3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024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r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1024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1024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algn="ctr">
              <a:buSzPct val="100000"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endParaRPr lang="en-US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r">
              <a:buFont typeface="Arial" panose="020B0604020202020204" pitchFamily="34" charset="0"/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SzPct val="100000"/>
            </a:pPr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chemeClr val="tx1"/>
          </a:solidFill>
          <a:effectLst/>
          <a:latin typeface="Franklin Gothic Medium" panose="020B0603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5.GIF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3" descr="C:\Users\Administrator\Desktop\240504-1211091Q01122.jpg"/>
          <p:cNvPicPr>
            <a:picLocks noChangeAspect="1"/>
          </p:cNvPicPr>
          <p:nvPr/>
        </p:nvPicPr>
        <p:blipFill>
          <a:blip r:embed="rId1"/>
          <a:srcRect l="3247" t="23894" r="190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2"/>
          <p:cNvSpPr/>
          <p:nvPr/>
        </p:nvSpPr>
        <p:spPr>
          <a:xfrm>
            <a:off x="2238375" y="3795713"/>
            <a:ext cx="4667250" cy="83185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享受安逸的池子</a:t>
            </a:r>
            <a:endParaRPr lang="zh-CN" altLang="en-US" sz="4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"/>
          <p:cNvSpPr/>
          <p:nvPr/>
        </p:nvSpPr>
        <p:spPr>
          <a:xfrm>
            <a:off x="565150" y="561975"/>
            <a:ext cx="6958013" cy="57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理清课文层次，概括每层大意。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矩形 1"/>
          <p:cNvSpPr/>
          <p:nvPr/>
        </p:nvSpPr>
        <p:spPr>
          <a:xfrm>
            <a:off x="565150" y="1131888"/>
            <a:ext cx="801370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第一部分</a:t>
            </a: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(1—6)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：池子将自己与河流对比，认为自己的命运很好，河流拥有的一切都是空的。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6" name="矩形 10"/>
          <p:cNvSpPr/>
          <p:nvPr/>
        </p:nvSpPr>
        <p:spPr>
          <a:xfrm>
            <a:off x="565150" y="2308225"/>
            <a:ext cx="801370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第二部分</a:t>
            </a: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(7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8)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：河流反驳池水，阐述真正的哲理。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7" name="矩形 11"/>
          <p:cNvSpPr/>
          <p:nvPr/>
        </p:nvSpPr>
        <p:spPr>
          <a:xfrm>
            <a:off x="565150" y="3484563"/>
            <a:ext cx="801370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第三部分</a:t>
            </a: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(9)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：指出池水和河流的不同结果。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8" name="矩形 5"/>
          <p:cNvSpPr/>
          <p:nvPr/>
        </p:nvSpPr>
        <p:spPr>
          <a:xfrm>
            <a:off x="565150" y="4110038"/>
            <a:ext cx="801370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第四部分</a:t>
            </a:r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(10)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：点明主题，揭示寓意。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9" name="文本框 2"/>
          <p:cNvSpPr/>
          <p:nvPr/>
        </p:nvSpPr>
        <p:spPr>
          <a:xfrm>
            <a:off x="2368550" y="3122613"/>
            <a:ext cx="598488" cy="10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v</a:t>
            </a:r>
            <a:endParaRPr lang="zh-CN" altLang="en-US" sz="1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 fill="hold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/>
      <p:bldP spid="23557" grpId="0" animBg="1"/>
      <p:bldP spid="2355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6"/>
          <p:cNvGrpSpPr/>
          <p:nvPr/>
        </p:nvGrpSpPr>
        <p:grpSpPr>
          <a:xfrm>
            <a:off x="179388" y="195263"/>
            <a:ext cx="2593975" cy="944562"/>
            <a:chOff x="286873" y="205103"/>
            <a:chExt cx="2593611" cy="944602"/>
          </a:xfrm>
        </p:grpSpPr>
        <p:sp>
          <p:nvSpPr>
            <p:cNvPr id="24579" name="文本框 2"/>
            <p:cNvSpPr/>
            <p:nvPr/>
          </p:nvSpPr>
          <p:spPr>
            <a:xfrm>
              <a:off x="982205" y="439957"/>
              <a:ext cx="1898279" cy="5847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课文解读</a:t>
              </a:r>
              <a:endParaRPr lang="en-US" altLang="zh-CN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4580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581" name="矩形 1"/>
          <p:cNvSpPr/>
          <p:nvPr/>
        </p:nvSpPr>
        <p:spPr>
          <a:xfrm>
            <a:off x="571500" y="1343025"/>
            <a:ext cx="5976938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“这是怎么回事？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池子对她的邻居河流说道，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“我什么时候看见你，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你总是滚滚滔滔！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亲爱的姐姐，你难道不会疲劳？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2" name="矩形 2"/>
          <p:cNvSpPr/>
          <p:nvPr/>
        </p:nvSpPr>
        <p:spPr>
          <a:xfrm>
            <a:off x="1800225" y="2986088"/>
            <a:ext cx="1831975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32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滚滚滔滔</a:t>
            </a:r>
            <a:endParaRPr lang="zh-CN" altLang="en-US" sz="3200" b="1" u="sng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3" name="矩形 3"/>
          <p:cNvSpPr/>
          <p:nvPr/>
        </p:nvSpPr>
        <p:spPr>
          <a:xfrm>
            <a:off x="5580063" y="1128713"/>
            <a:ext cx="3095625" cy="2378075"/>
          </a:xfrm>
          <a:prstGeom prst="rect">
            <a:avLst/>
          </a:prstGeom>
          <a:solidFill>
            <a:srgbClr val="DAE3F3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形象地描绘了河流奔腾不息飞速向前的情态，生动形象。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13" descr="https://timgsa.baidu.com/timg?image&amp;quality=80&amp;size=b9999_10000&amp;sec=1539077700166&amp;di=9efe5eb4203b7f0da03e11705b9d4233&amp;imgtype=0&amp;src=http%3A%2F%2Fattach.bbs.miui.com%2Fforum%2F201601%2F23%2F072310qhcc1zl6hhxb4xn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-1587"/>
            <a:ext cx="9142412" cy="5145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6" descr="https://timgsa.baidu.com/timg?image&amp;quality=80&amp;size=b9999_10000&amp;sec=1539672573&amp;di=e90a98ae537525d85bd3a21a55031102&amp;imgtype=jpg&amp;er=1&amp;src=http%3A%2F%2Fwww.deskier.com%2Fuploads%2Fallimg%2F171216%2F1-1G2160Q5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5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15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矩形 1"/>
          <p:cNvSpPr/>
          <p:nvPr/>
        </p:nvSpPr>
        <p:spPr>
          <a:xfrm>
            <a:off x="468313" y="555625"/>
            <a:ext cx="545306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“我总是看见，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你一会儿背着沉重的货船，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一会儿驮着长串的木筏，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还有小划子啊小船，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简直数也数不完。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138" y="871538"/>
            <a:ext cx="3681412" cy="2335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矩形 3"/>
          <p:cNvSpPr/>
          <p:nvPr/>
        </p:nvSpPr>
        <p:spPr>
          <a:xfrm>
            <a:off x="468313" y="3524250"/>
            <a:ext cx="813593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池子看见河水负载船只忙碌的情景，认为河流会很疲劳。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539750" y="1023938"/>
            <a:ext cx="6192838" cy="2970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“你几时才能抛开这样的生涯？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要是换了我，说句老实话，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我可真要愁死啦！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我的命运有多好，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比起来，你我相差竟这么大！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2"/>
          <p:cNvSpPr/>
          <p:nvPr/>
        </p:nvSpPr>
        <p:spPr>
          <a:xfrm>
            <a:off x="3800475" y="915988"/>
            <a:ext cx="2244725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32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这样的生涯</a:t>
            </a:r>
            <a:endParaRPr lang="zh-CN" altLang="en-US" sz="3200" b="1" u="sng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矩形 3"/>
          <p:cNvSpPr/>
          <p:nvPr/>
        </p:nvSpPr>
        <p:spPr>
          <a:xfrm>
            <a:off x="5586413" y="1651000"/>
            <a:ext cx="3168650" cy="1785938"/>
          </a:xfrm>
          <a:prstGeom prst="rect">
            <a:avLst/>
          </a:prstGeom>
          <a:solidFill>
            <a:srgbClr val="DAE3F3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指河流滚滚滔滔，总是背着各种船只的生活。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765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576263" y="2441575"/>
            <a:ext cx="79914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池子以为自己过着安逸、清闲、平静的生活才是舒服，所以让河流放弃那种看起来很辛苦的生活。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539750" y="936625"/>
            <a:ext cx="8064500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思考：“池子”为什么提议“河流”抛开这样的生活？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矩形 1"/>
          <p:cNvSpPr/>
          <p:nvPr/>
        </p:nvSpPr>
        <p:spPr>
          <a:xfrm>
            <a:off x="2703513" y="1049338"/>
            <a:ext cx="590391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“固然，我并不出名，</a:t>
            </a:r>
            <a:endParaRPr lang="" altLang="en-US" sz="3200" b="1">
              <a:latin typeface="楷体" panose="02010609060101010101" pitchFamily="49" charset="-122"/>
              <a:ea typeface="宋体" panose="02010600030101010101" pitchFamily="2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我没有出现在地图上，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像你那样蜿蜒地贯穿全国，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也没有行吟诗人为我弹琴歌唱。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这一切其实都是空的。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700" name="组合 18"/>
          <p:cNvGrpSpPr/>
          <p:nvPr/>
        </p:nvGrpSpPr>
        <p:grpSpPr>
          <a:xfrm>
            <a:off x="755650" y="246063"/>
            <a:ext cx="1643063" cy="1784350"/>
            <a:chOff x="755576" y="57316"/>
            <a:chExt cx="1642579" cy="1784526"/>
          </a:xfrm>
        </p:grpSpPr>
        <p:pic>
          <p:nvPicPr>
            <p:cNvPr id="29701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5576" y="487398"/>
              <a:ext cx="1642579" cy="13544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2" name="矩形 15"/>
            <p:cNvSpPr/>
            <p:nvPr/>
          </p:nvSpPr>
          <p:spPr>
            <a:xfrm>
              <a:off x="1059701" y="57316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池子</a:t>
              </a:r>
              <a:endParaRPr lang="zh-CN" altLang="en-US" sz="32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703" name="组合 17"/>
          <p:cNvGrpSpPr/>
          <p:nvPr/>
        </p:nvGrpSpPr>
        <p:grpSpPr>
          <a:xfrm>
            <a:off x="755650" y="3286125"/>
            <a:ext cx="1643063" cy="1600200"/>
            <a:chOff x="755576" y="2715766"/>
            <a:chExt cx="1642579" cy="1600852"/>
          </a:xfrm>
        </p:grpSpPr>
        <p:pic>
          <p:nvPicPr>
            <p:cNvPr id="2970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5576" y="2715766"/>
              <a:ext cx="1642579" cy="11355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05" name="矩形 16"/>
            <p:cNvSpPr/>
            <p:nvPr/>
          </p:nvSpPr>
          <p:spPr>
            <a:xfrm>
              <a:off x="1052723" y="3731843"/>
              <a:ext cx="100540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河流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9706" name="组合 21"/>
          <p:cNvGrpSpPr/>
          <p:nvPr/>
        </p:nvGrpSpPr>
        <p:grpSpPr>
          <a:xfrm>
            <a:off x="1073150" y="1903413"/>
            <a:ext cx="1371600" cy="1354137"/>
            <a:chOff x="1072560" y="1491379"/>
            <a:chExt cx="1372915" cy="1354443"/>
          </a:xfrm>
        </p:grpSpPr>
        <p:sp>
          <p:nvSpPr>
            <p:cNvPr id="29707" name="箭头: 上下 19"/>
            <p:cNvSpPr/>
            <p:nvPr/>
          </p:nvSpPr>
          <p:spPr>
            <a:xfrm>
              <a:off x="1072560" y="1491379"/>
              <a:ext cx="484652" cy="1354443"/>
            </a:xfrm>
            <a:prstGeom prst="upDownArrow">
              <a:avLst>
                <a:gd name="adj1" fmla="val 50000"/>
                <a:gd name="adj2" fmla="val 49993"/>
              </a:avLst>
            </a:prstGeom>
            <a:gradFill rotWithShape="1">
              <a:gsLst>
                <a:gs pos="0">
                  <a:srgbClr val="FFDD9C">
                    <a:alpha val="100000"/>
                  </a:srgbClr>
                </a:gs>
                <a:gs pos="50000">
                  <a:srgbClr val="FFD78E">
                    <a:alpha val="100000"/>
                  </a:srgbClr>
                </a:gs>
                <a:gs pos="100000">
                  <a:srgbClr val="FFD479"/>
                </a:gs>
              </a:gsLst>
              <a:lin ang="5400000"/>
              <a:tileRect/>
            </a:gradFill>
            <a:ln w="6350" cap="flat" cmpd="sng">
              <a:solidFill>
                <a:srgbClr val="FFC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0" hangingPunct="0"/>
              <a:endParaRPr lang="zh-CN" altLang="en-US">
                <a:latin typeface="Franklin Gothic Medium" panose="020B0603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708" name="矩形 20"/>
            <p:cNvSpPr/>
            <p:nvPr/>
          </p:nvSpPr>
          <p:spPr>
            <a:xfrm>
              <a:off x="1440072" y="1845584"/>
              <a:ext cx="100540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对比</a:t>
              </a:r>
              <a:endPara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 fill="hold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 fill="hold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7" descr="图片包含 草, 天空, 户外, 平面已生成极高可信度的说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3" y="0"/>
            <a:ext cx="912177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矩形 1"/>
          <p:cNvSpPr/>
          <p:nvPr/>
        </p:nvSpPr>
        <p:spPr>
          <a:xfrm>
            <a:off x="503238" y="1087438"/>
            <a:ext cx="81375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池水把自己与河流对比，河流出现在地图上，蜿蜒贯穿全国，诗人为它吟咏，有乐者为它抚琴。池水承认自己没有河流有名气，但是它不羡慕，因为它认为这一切都是空的，为下文池水描述自己安逸的生活做铺垫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矩形 1"/>
          <p:cNvSpPr/>
          <p:nvPr/>
        </p:nvSpPr>
        <p:spPr>
          <a:xfrm>
            <a:off x="433388" y="957263"/>
            <a:ext cx="7127875" cy="3343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“可是，我安闲地躺在柔软的泥土里，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像贵妇人躺在鸭绒垫上一样。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我不用为大船和木筏操心，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小划子有多重也用不着想，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至多，有一两片树叶被微风吹落，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在我的胸膛上轻轻摇荡。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矩形: 圆角 2"/>
          <p:cNvSpPr/>
          <p:nvPr/>
        </p:nvSpPr>
        <p:spPr>
          <a:xfrm>
            <a:off x="922338" y="1598613"/>
            <a:ext cx="3413125" cy="4318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 sz="300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49" name="矩形: 圆角 3"/>
          <p:cNvSpPr/>
          <p:nvPr/>
        </p:nvSpPr>
        <p:spPr>
          <a:xfrm>
            <a:off x="2435225" y="1044575"/>
            <a:ext cx="3836988" cy="4318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 sz="300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0" name="矩形 4"/>
          <p:cNvSpPr/>
          <p:nvPr/>
        </p:nvSpPr>
        <p:spPr>
          <a:xfrm>
            <a:off x="5441950" y="1549400"/>
            <a:ext cx="3281363" cy="1681163"/>
          </a:xfrm>
          <a:prstGeom prst="rect">
            <a:avLst/>
          </a:prstGeom>
          <a:solidFill>
            <a:srgbClr val="DAE3F3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体现了池水悠闲的生活状态和自我满足的心境。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 fill="hold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  <p:bldP spid="317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476250" y="671513"/>
            <a:ext cx="504031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“这清闲的生活无忧无虑，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还有什么能够代替？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任凭人世间忙忙碌碌，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我只在睡梦中推究哲理。”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771" name="直接连接符 3"/>
          <p:cNvCxnSpPr/>
          <p:nvPr/>
        </p:nvCxnSpPr>
        <p:spPr>
          <a:xfrm>
            <a:off x="561975" y="1816100"/>
            <a:ext cx="3514725" cy="0"/>
          </a:xfrm>
          <a:prstGeom prst="line">
            <a:avLst/>
          </a:prstGeom>
          <a:ln w="12700" cap="flat" cmpd="sng">
            <a:solidFill>
              <a:srgbClr val="4472C4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2772" name="文本框 6"/>
          <p:cNvSpPr/>
          <p:nvPr/>
        </p:nvSpPr>
        <p:spPr>
          <a:xfrm>
            <a:off x="4292600" y="1276350"/>
            <a:ext cx="1152525" cy="584200"/>
          </a:xfrm>
          <a:prstGeom prst="rect">
            <a:avLst/>
          </a:prstGeom>
          <a:gradFill rotWithShape="1">
            <a:gsLst>
              <a:gs pos="0">
                <a:srgbClr val="B5D5A7">
                  <a:alpha val="100000"/>
                </a:srgbClr>
              </a:gs>
              <a:gs pos="50000">
                <a:srgbClr val="AACE99">
                  <a:alpha val="100000"/>
                </a:srgbClr>
              </a:gs>
              <a:gs pos="100000">
                <a:srgbClr val="9CCA86"/>
              </a:gs>
            </a:gsLst>
            <a:lin ang="5400000"/>
            <a:tileRect/>
          </a:gradFill>
          <a:ln w="6350" cap="flat" cmpd="sng">
            <a:solidFill>
              <a:srgbClr val="70AD4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反问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2773" name="矩形 8"/>
          <p:cNvSpPr/>
          <p:nvPr/>
        </p:nvSpPr>
        <p:spPr>
          <a:xfrm>
            <a:off x="5603875" y="812800"/>
            <a:ext cx="3081338" cy="2235200"/>
          </a:xfrm>
          <a:prstGeom prst="rect">
            <a:avLst/>
          </a:prstGeom>
          <a:solidFill>
            <a:srgbClr val="DAE3F3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用反问语气表达，更能表现池水安于现状，安于清闲的生活态度。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774" name="矩形 9"/>
          <p:cNvSpPr/>
          <p:nvPr/>
        </p:nvSpPr>
        <p:spPr>
          <a:xfrm>
            <a:off x="3744913" y="2312988"/>
            <a:ext cx="1028700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32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哲理</a:t>
            </a:r>
            <a:endParaRPr lang="zh-CN" altLang="en-US" sz="3200" b="1" u="sng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5" name="矩形 10"/>
          <p:cNvSpPr/>
          <p:nvPr/>
        </p:nvSpPr>
        <p:spPr>
          <a:xfrm>
            <a:off x="473075" y="3032125"/>
            <a:ext cx="821213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思考：池水认为的“哲理”是什么？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6" name="矩形 11"/>
          <p:cNvSpPr/>
          <p:nvPr/>
        </p:nvSpPr>
        <p:spPr>
          <a:xfrm>
            <a:off x="473075" y="3633788"/>
            <a:ext cx="8059738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不求出名，不要忙碌，只要生活安逸、悠闲就是好命运。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 fill="hold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 fill="hold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 fill="hold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 fill="hold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3" grpId="0" animBg="1"/>
      <p:bldP spid="32774" grpId="0" animBg="1"/>
      <p:bldP spid="32775" grpId="0" animBg="1"/>
      <p:bldP spid="3277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2"/>
          <p:cNvSpPr/>
          <p:nvPr/>
        </p:nvSpPr>
        <p:spPr>
          <a:xfrm>
            <a:off x="2238375" y="195263"/>
            <a:ext cx="4667250" cy="83185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不知疲倦的河流</a:t>
            </a:r>
            <a:endParaRPr lang="zh-CN" altLang="en-US" sz="4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矩形 1"/>
          <p:cNvSpPr/>
          <p:nvPr/>
        </p:nvSpPr>
        <p:spPr>
          <a:xfrm>
            <a:off x="749300" y="915988"/>
            <a:ext cx="6335713" cy="2408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“啊，你在推究哲理？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河流回答道，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水要流动才能保持清洁，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这个自然规律，难道你已经忘掉？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矩形 2"/>
          <p:cNvSpPr/>
          <p:nvPr/>
        </p:nvSpPr>
        <p:spPr>
          <a:xfrm>
            <a:off x="1427163" y="2559050"/>
            <a:ext cx="2087562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3200" b="1" u="sng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自然规律</a:t>
            </a:r>
            <a:endParaRPr lang="zh-CN" altLang="en-US" sz="3200" b="1" u="sng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矩形: 圆角 3"/>
          <p:cNvSpPr/>
          <p:nvPr/>
        </p:nvSpPr>
        <p:spPr>
          <a:xfrm>
            <a:off x="1246188" y="2205038"/>
            <a:ext cx="4103687" cy="4318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 sz="300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3798" name="直接连接符 4"/>
          <p:cNvCxnSpPr/>
          <p:nvPr/>
        </p:nvCxnSpPr>
        <p:spPr>
          <a:xfrm>
            <a:off x="1077913" y="1524000"/>
            <a:ext cx="4062412" cy="0"/>
          </a:xfrm>
          <a:prstGeom prst="line">
            <a:avLst/>
          </a:prstGeom>
          <a:ln w="12700" cap="flat" cmpd="sng">
            <a:solidFill>
              <a:srgbClr val="4472C4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3799" name="文本框 5"/>
          <p:cNvSpPr/>
          <p:nvPr/>
        </p:nvSpPr>
        <p:spPr>
          <a:xfrm>
            <a:off x="5762625" y="962025"/>
            <a:ext cx="1152525" cy="584200"/>
          </a:xfrm>
          <a:prstGeom prst="rect">
            <a:avLst/>
          </a:prstGeom>
          <a:gradFill rotWithShape="1">
            <a:gsLst>
              <a:gs pos="0">
                <a:srgbClr val="B5D5A7">
                  <a:alpha val="100000"/>
                </a:srgbClr>
              </a:gs>
              <a:gs pos="50000">
                <a:srgbClr val="AACE99">
                  <a:alpha val="100000"/>
                </a:srgbClr>
              </a:gs>
              <a:gs pos="100000">
                <a:srgbClr val="9CCA86"/>
              </a:gs>
            </a:gsLst>
            <a:lin ang="5400000"/>
            <a:tileRect/>
          </a:gradFill>
          <a:ln w="6350" cap="flat" cmpd="sng">
            <a:solidFill>
              <a:srgbClr val="70AD4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反问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3800" name="矩形 6"/>
          <p:cNvSpPr/>
          <p:nvPr/>
        </p:nvSpPr>
        <p:spPr>
          <a:xfrm>
            <a:off x="5762625" y="1670050"/>
            <a:ext cx="2049463" cy="573088"/>
          </a:xfrm>
          <a:prstGeom prst="rect">
            <a:avLst/>
          </a:prstGeom>
          <a:solidFill>
            <a:srgbClr val="DAE3F3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表示否定。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3801" name="矩形 10"/>
          <p:cNvSpPr/>
          <p:nvPr/>
        </p:nvSpPr>
        <p:spPr>
          <a:xfrm>
            <a:off x="742950" y="3435350"/>
            <a:ext cx="765810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河流解释自己奔腾的原因，指出了真正的哲理。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 fill="hold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 fill="hold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 fill="hold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  <p:bldP spid="33799" grpId="0" animBg="1"/>
      <p:bldP spid="33800" grpId="0" animBg="1"/>
      <p:bldP spid="3380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3257550" y="446088"/>
            <a:ext cx="5616575" cy="4160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“我是一条伟大的河流，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那是因为我遵循着这条规律，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不顾自身的安逸。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我用源源不断的清洁的水，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年年给人们带来利益。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这就使我受到尊敬，光荣无比。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也许，我将永远奔流不息；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可你早被遗忘，不再有人提起。”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469900" y="471488"/>
            <a:ext cx="2736850" cy="157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河流”为什么会受人们的尊敬？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4820" name="直接连接符 4"/>
          <p:cNvCxnSpPr/>
          <p:nvPr/>
        </p:nvCxnSpPr>
        <p:spPr>
          <a:xfrm>
            <a:off x="3211513" y="330200"/>
            <a:ext cx="0" cy="4451350"/>
          </a:xfrm>
          <a:prstGeom prst="line">
            <a:avLst/>
          </a:prstGeom>
          <a:ln w="12700" cap="flat" cmpd="sng">
            <a:solidFill>
              <a:srgbClr val="A9D18E"/>
            </a:solidFill>
            <a:prstDash val="sysDash"/>
            <a:headEnd type="none" w="med" len="med"/>
            <a:tailEnd type="none" w="med" len="med"/>
          </a:ln>
        </p:spPr>
      </p:cxnSp>
      <p:sp>
        <p:nvSpPr>
          <p:cNvPr id="34821" name="矩形 8"/>
          <p:cNvSpPr/>
          <p:nvPr/>
        </p:nvSpPr>
        <p:spPr>
          <a:xfrm>
            <a:off x="469900" y="2130425"/>
            <a:ext cx="2736850" cy="2608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因为河流抛弃了自身的安逸，而且年年用盈满和清澄的水，带给了人们利益。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4822" name="直接连接符 10"/>
          <p:cNvCxnSpPr/>
          <p:nvPr/>
        </p:nvCxnSpPr>
        <p:spPr>
          <a:xfrm>
            <a:off x="3351213" y="1997075"/>
            <a:ext cx="2749550" cy="0"/>
          </a:xfrm>
          <a:prstGeom prst="line">
            <a:avLst/>
          </a:prstGeom>
          <a:ln w="12700" cap="flat" cmpd="sng">
            <a:solidFill>
              <a:srgbClr val="4472C4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4823" name="直接连接符 12"/>
          <p:cNvCxnSpPr/>
          <p:nvPr/>
        </p:nvCxnSpPr>
        <p:spPr>
          <a:xfrm>
            <a:off x="5878513" y="2503488"/>
            <a:ext cx="1374775" cy="0"/>
          </a:xfrm>
          <a:prstGeom prst="line">
            <a:avLst/>
          </a:prstGeom>
          <a:ln w="12700" cap="flat" cmpd="sng">
            <a:solidFill>
              <a:srgbClr val="4472C4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4824" name="直接连接符 14"/>
          <p:cNvCxnSpPr/>
          <p:nvPr/>
        </p:nvCxnSpPr>
        <p:spPr>
          <a:xfrm>
            <a:off x="5176838" y="2982913"/>
            <a:ext cx="1384300" cy="0"/>
          </a:xfrm>
          <a:prstGeom prst="line">
            <a:avLst/>
          </a:prstGeom>
          <a:ln w="12700" cap="flat" cmpd="sng">
            <a:solidFill>
              <a:srgbClr val="4472C4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 fill="hold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 fill="hold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 fill="hold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fill="hold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1"/>
          <p:cNvSpPr/>
          <p:nvPr/>
        </p:nvSpPr>
        <p:spPr>
          <a:xfrm>
            <a:off x="665163" y="1114425"/>
            <a:ext cx="597535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河流的话果然应验。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河流至今长流不断，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而可怜的池子却一年年地淤塞，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整个让青苔铺满，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又让芦苇遮掩，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到头来完全枯干。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文本框 2"/>
          <p:cNvSpPr/>
          <p:nvPr/>
        </p:nvSpPr>
        <p:spPr>
          <a:xfrm>
            <a:off x="730250" y="498475"/>
            <a:ext cx="1978025" cy="585788"/>
          </a:xfrm>
          <a:prstGeom prst="rect">
            <a:avLst/>
          </a:prstGeom>
          <a:gradFill rotWithShape="1">
            <a:gsLst>
              <a:gs pos="0">
                <a:srgbClr val="B5D5A7">
                  <a:alpha val="100000"/>
                </a:srgbClr>
              </a:gs>
              <a:gs pos="50000">
                <a:srgbClr val="AACE99">
                  <a:alpha val="100000"/>
                </a:srgbClr>
              </a:gs>
              <a:gs pos="100000">
                <a:srgbClr val="9CCA86"/>
              </a:gs>
            </a:gsLst>
            <a:lin ang="5400000"/>
            <a:tileRect/>
          </a:gradFill>
          <a:ln w="6350" cap="flat" cmpd="sng">
            <a:solidFill>
              <a:srgbClr val="70AD4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eaLnBrk="0" hangingPunc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承上启下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cxnSp>
        <p:nvCxnSpPr>
          <p:cNvPr id="35845" name="直接连接符 3"/>
          <p:cNvCxnSpPr/>
          <p:nvPr/>
        </p:nvCxnSpPr>
        <p:spPr>
          <a:xfrm>
            <a:off x="736600" y="1690688"/>
            <a:ext cx="3514725" cy="0"/>
          </a:xfrm>
          <a:prstGeom prst="line">
            <a:avLst/>
          </a:prstGeom>
          <a:ln w="12700" cap="flat" cmpd="sng">
            <a:solidFill>
              <a:srgbClr val="4472C4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5846" name="矩形 4"/>
          <p:cNvSpPr/>
          <p:nvPr/>
        </p:nvSpPr>
        <p:spPr>
          <a:xfrm>
            <a:off x="4572000" y="2932113"/>
            <a:ext cx="3816350" cy="1681162"/>
          </a:xfrm>
          <a:prstGeom prst="rect">
            <a:avLst/>
          </a:prstGeom>
          <a:solidFill>
            <a:srgbClr val="DAE3F3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承接上文河流的回答，引出下文河流和池子的结果。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5847" name="组合 12"/>
          <p:cNvGrpSpPr/>
          <p:nvPr/>
        </p:nvGrpSpPr>
        <p:grpSpPr>
          <a:xfrm>
            <a:off x="4500563" y="631825"/>
            <a:ext cx="4011612" cy="1443038"/>
            <a:chOff x="1114074" y="1962753"/>
            <a:chExt cx="4011820" cy="1442255"/>
          </a:xfrm>
        </p:grpSpPr>
        <p:grpSp>
          <p:nvGrpSpPr>
            <p:cNvPr id="35848" name="组合 6"/>
            <p:cNvGrpSpPr/>
            <p:nvPr/>
          </p:nvGrpSpPr>
          <p:grpSpPr>
            <a:xfrm>
              <a:off x="1114074" y="1962753"/>
              <a:ext cx="1065157" cy="1410065"/>
              <a:chOff x="1114074" y="2222014"/>
              <a:chExt cx="1065157" cy="1410065"/>
            </a:xfrm>
          </p:grpSpPr>
          <p:pic>
            <p:nvPicPr>
              <p:cNvPr id="35849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14074" y="2222014"/>
                <a:ext cx="1065157" cy="141006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5850" name="文本框 5"/>
              <p:cNvSpPr/>
              <p:nvPr/>
            </p:nvSpPr>
            <p:spPr>
              <a:xfrm>
                <a:off x="1263129" y="2997074"/>
                <a:ext cx="576064" cy="5846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171450" indent="-171450" algn="l" defTabSz="685800" rtl="0" eaLnBrk="0" fontAlgn="base" hangingPunct="0">
                  <a:lnSpc>
                    <a:spcPct val="90000"/>
                  </a:lnSpc>
                  <a:spcBef>
                    <a:spcPts val="75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sz="2100" u="none" kern="1200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sz="1800" u="none" kern="1200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sz="1500" u="none" kern="1200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sz="1300" u="none" kern="1200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Char char="•"/>
                  <a:defRPr kumimoji="0" sz="1300" u="none" kern="1200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defTabSz="914400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32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应</a:t>
                </a:r>
                <a:endPara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5851" name="左大括号 7"/>
            <p:cNvSpPr/>
            <p:nvPr/>
          </p:nvSpPr>
          <p:spPr>
            <a:xfrm>
              <a:off x="2249195" y="2129351"/>
              <a:ext cx="192098" cy="1272484"/>
            </a:xfrm>
            <a:prstGeom prst="leftBrace">
              <a:avLst>
                <a:gd name="adj1" fmla="val 76024"/>
                <a:gd name="adj2" fmla="val 50000"/>
              </a:avLst>
            </a:prstGeom>
            <a:noFill/>
            <a:ln w="19050" cap="flat" cmpd="sng">
              <a:solidFill>
                <a:srgbClr val="70AD4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0" hangingPunct="0"/>
              <a:endParaRPr lang="zh-CN" altLang="en-US">
                <a:solidFill>
                  <a:srgbClr val="0000FF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852" name="文本框 8"/>
            <p:cNvSpPr/>
            <p:nvPr/>
          </p:nvSpPr>
          <p:spPr>
            <a:xfrm>
              <a:off x="2380965" y="2030979"/>
              <a:ext cx="1065267" cy="5838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yìnɡ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853" name="文本框 9"/>
            <p:cNvSpPr/>
            <p:nvPr/>
          </p:nvSpPr>
          <p:spPr>
            <a:xfrm>
              <a:off x="2380965" y="2821125"/>
              <a:ext cx="1193862" cy="5838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yīnɡ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5854" name="文本框 10"/>
            <p:cNvSpPr/>
            <p:nvPr/>
          </p:nvSpPr>
          <p:spPr>
            <a:xfrm>
              <a:off x="3063604" y="2045280"/>
              <a:ext cx="206228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    ）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5855" name="文本框 11"/>
            <p:cNvSpPr/>
            <p:nvPr/>
          </p:nvSpPr>
          <p:spPr>
            <a:xfrm>
              <a:off x="3063604" y="2815267"/>
              <a:ext cx="206229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    ）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856" name="矩形 1"/>
          <p:cNvSpPr/>
          <p:nvPr/>
        </p:nvSpPr>
        <p:spPr>
          <a:xfrm>
            <a:off x="3113088" y="1106488"/>
            <a:ext cx="5969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7" name="文本框 16"/>
          <p:cNvSpPr/>
          <p:nvPr/>
        </p:nvSpPr>
        <p:spPr>
          <a:xfrm>
            <a:off x="6867525" y="703263"/>
            <a:ext cx="103663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答应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8" name="文本框 17"/>
          <p:cNvSpPr/>
          <p:nvPr/>
        </p:nvSpPr>
        <p:spPr>
          <a:xfrm>
            <a:off x="6867525" y="1474788"/>
            <a:ext cx="103663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 fill="hold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fill="hold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fill="hold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 fill="hold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6" grpId="0" animBg="1"/>
      <p:bldP spid="35856" grpId="0" animBg="1"/>
      <p:bldP spid="35857" grpId="0" animBg="1"/>
      <p:bldP spid="3585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6867" name="组合 3"/>
          <p:cNvGrpSpPr/>
          <p:nvPr/>
        </p:nvGrpSpPr>
        <p:grpSpPr>
          <a:xfrm>
            <a:off x="452438" y="842963"/>
            <a:ext cx="3479800" cy="2549525"/>
            <a:chOff x="472674" y="843558"/>
            <a:chExt cx="3480440" cy="2548997"/>
          </a:xfrm>
        </p:grpSpPr>
        <p:sp>
          <p:nvSpPr>
            <p:cNvPr id="36868" name="矩形 1"/>
            <p:cNvSpPr/>
            <p:nvPr/>
          </p:nvSpPr>
          <p:spPr>
            <a:xfrm>
              <a:off x="472674" y="2787774"/>
              <a:ext cx="3480440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河流至今长流不断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6869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7904" y="750422"/>
              <a:ext cx="2908327" cy="198688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6870" name="组合 5"/>
          <p:cNvGrpSpPr/>
          <p:nvPr/>
        </p:nvGrpSpPr>
        <p:grpSpPr>
          <a:xfrm>
            <a:off x="4838700" y="842963"/>
            <a:ext cx="3892550" cy="2549525"/>
            <a:chOff x="4860032" y="843558"/>
            <a:chExt cx="3892412" cy="2548997"/>
          </a:xfrm>
        </p:grpSpPr>
        <p:pic>
          <p:nvPicPr>
            <p:cNvPr id="36871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55314" y="750422"/>
              <a:ext cx="2901593" cy="19868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2" name="矩形 4"/>
            <p:cNvSpPr/>
            <p:nvPr/>
          </p:nvSpPr>
          <p:spPr>
            <a:xfrm>
              <a:off x="4860032" y="2787774"/>
              <a:ext cx="3892412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池子淤塞至完全干枯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873" name="组合 7"/>
          <p:cNvGrpSpPr/>
          <p:nvPr/>
        </p:nvGrpSpPr>
        <p:grpSpPr>
          <a:xfrm>
            <a:off x="3724275" y="1389063"/>
            <a:ext cx="1538288" cy="973137"/>
            <a:chOff x="3703127" y="1388309"/>
            <a:chExt cx="1538381" cy="973399"/>
          </a:xfrm>
        </p:grpSpPr>
        <p:sp>
          <p:nvSpPr>
            <p:cNvPr id="36874" name="箭头: 左右 6"/>
            <p:cNvSpPr/>
            <p:nvPr/>
          </p:nvSpPr>
          <p:spPr>
            <a:xfrm>
              <a:off x="3703127" y="1877391"/>
              <a:ext cx="1538381" cy="484317"/>
            </a:xfrm>
            <a:prstGeom prst="leftRightArrow">
              <a:avLst>
                <a:gd name="adj1" fmla="val 50000"/>
                <a:gd name="adj2" fmla="val 49998"/>
              </a:avLst>
            </a:prstGeom>
            <a:gradFill rotWithShape="1">
              <a:gsLst>
                <a:gs pos="0">
                  <a:srgbClr val="A8B7DF">
                    <a:alpha val="100000"/>
                  </a:srgbClr>
                </a:gs>
                <a:gs pos="50000">
                  <a:srgbClr val="9AABD9">
                    <a:alpha val="100000"/>
                  </a:srgbClr>
                </a:gs>
                <a:gs pos="100000">
                  <a:srgbClr val="879ED7"/>
                </a:gs>
              </a:gsLst>
              <a:lin ang="5400000"/>
              <a:tileRect/>
            </a:gradFill>
            <a:ln w="6350" cap="flat" cmpd="sng">
              <a:solidFill>
                <a:srgbClr val="4472C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0" hangingPunct="0"/>
              <a:endParaRPr lang="zh-CN" altLang="en-US">
                <a:latin typeface="Franklin Gothic Medium" panose="020B0603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875" name="矩形 9"/>
            <p:cNvSpPr/>
            <p:nvPr/>
          </p:nvSpPr>
          <p:spPr>
            <a:xfrm>
              <a:off x="3969615" y="1388309"/>
              <a:ext cx="100540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对比</a:t>
              </a:r>
              <a:endPara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876" name="矩形 8"/>
          <p:cNvSpPr/>
          <p:nvPr/>
        </p:nvSpPr>
        <p:spPr>
          <a:xfrm>
            <a:off x="727075" y="3519488"/>
            <a:ext cx="7704138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照应了上文河流的预言。让文章中心明确，结构严谨。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 fill="hold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 fill="hold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755650" y="987425"/>
            <a:ext cx="4321175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才能不利用就要衰退，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它会逐渐磨灭；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才能一旦让懒惰支配，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它就一无所为。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矩形 2"/>
          <p:cNvSpPr/>
          <p:nvPr/>
        </p:nvSpPr>
        <p:spPr>
          <a:xfrm>
            <a:off x="755650" y="3656013"/>
            <a:ext cx="72723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思考：说说你对这一节诗的理解。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892" name="Picture 2" descr="https://timgsa.baidu.com/timg?image&amp;quality=80&amp;size=b9999_10000&amp;sec=1539085593207&amp;di=fefd3b44212890ad2731a744e5f02321&amp;imgtype=0&amp;src=http%3A%2F%2Fps.missyuan.com%2Fuploads%2Fallimg%2F130730%2F22-130I01034090-L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6650" y="873125"/>
            <a:ext cx="3455988" cy="2514600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38100" dir="2699999" algn="tl" rotWithShape="0">
              <a:srgbClr val="000000">
                <a:alpha val="42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/>
          <p:nvPr/>
        </p:nvSpPr>
        <p:spPr>
          <a:xfrm>
            <a:off x="792163" y="898525"/>
            <a:ext cx="75596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一节诗是对全文的总结，点明了文章的主题，也就是这首寓言诗的寓意，作者由日常生活中常见的现象，悟出了生活的哲理，即才能要充分利用，否则就会逐渐消退。再有才华的人，如果不勤奋，也会一事无成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8915" name="New pictur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9100" y="10883900"/>
            <a:ext cx="330200" cy="25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38" name="组合 6"/>
          <p:cNvGrpSpPr/>
          <p:nvPr/>
        </p:nvGrpSpPr>
        <p:grpSpPr>
          <a:xfrm>
            <a:off x="179388" y="195263"/>
            <a:ext cx="2593975" cy="944562"/>
            <a:chOff x="286873" y="205103"/>
            <a:chExt cx="2593611" cy="944602"/>
          </a:xfrm>
        </p:grpSpPr>
        <p:sp>
          <p:nvSpPr>
            <p:cNvPr id="39939" name="文本框 2"/>
            <p:cNvSpPr/>
            <p:nvPr/>
          </p:nvSpPr>
          <p:spPr>
            <a:xfrm>
              <a:off x="982205" y="439957"/>
              <a:ext cx="1898279" cy="5847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主旨概括</a:t>
              </a:r>
              <a:endParaRPr lang="en-US" altLang="zh-CN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9940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9941" name="组合 2"/>
          <p:cNvGrpSpPr/>
          <p:nvPr/>
        </p:nvGrpSpPr>
        <p:grpSpPr>
          <a:xfrm>
            <a:off x="800100" y="1389063"/>
            <a:ext cx="7543800" cy="2843212"/>
            <a:chOff x="737704" y="1242969"/>
            <a:chExt cx="7542448" cy="2843157"/>
          </a:xfrm>
        </p:grpSpPr>
        <p:sp>
          <p:nvSpPr>
            <p:cNvPr id="39942" name="矩形 7"/>
            <p:cNvSpPr/>
            <p:nvPr/>
          </p:nvSpPr>
          <p:spPr>
            <a:xfrm>
              <a:off x="737704" y="1475296"/>
              <a:ext cx="7542448" cy="21929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这首寓言诗通过池水与河流的对话告诉我们：</a:t>
              </a:r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才能只有充分利用，造福人类，才会散发光彩，勤奋的人生才有意义。</a:t>
              </a:r>
              <a:endPara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943" name="双波形 1"/>
            <p:cNvSpPr/>
            <p:nvPr/>
          </p:nvSpPr>
          <p:spPr>
            <a:xfrm>
              <a:off x="737704" y="1242969"/>
              <a:ext cx="7542448" cy="2843157"/>
            </a:xfrm>
            <a:prstGeom prst="doubleWave">
              <a:avLst>
                <a:gd name="adj1" fmla="val 6005"/>
                <a:gd name="adj2" fmla="val 0"/>
              </a:avLst>
            </a:prstGeom>
            <a:noFill/>
            <a:ln w="38100" cap="rnd" cmpd="dbl">
              <a:solidFill>
                <a:srgbClr val="92D050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0" hangingPunct="0"/>
              <a:endParaRPr lang="zh-CN" altLang="en-US">
                <a:solidFill>
                  <a:srgbClr val="FFFFFF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3"/>
          <p:cNvSpPr/>
          <p:nvPr/>
        </p:nvSpPr>
        <p:spPr>
          <a:xfrm>
            <a:off x="428625" y="1717675"/>
            <a:ext cx="677863" cy="26082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0" hangingPunct="0"/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池子与河流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0964" name="左大括号 2"/>
          <p:cNvSpPr/>
          <p:nvPr/>
        </p:nvSpPr>
        <p:spPr>
          <a:xfrm>
            <a:off x="1087438" y="1135063"/>
            <a:ext cx="268287" cy="3529012"/>
          </a:xfrm>
          <a:prstGeom prst="leftBrace">
            <a:avLst>
              <a:gd name="adj1" fmla="val 59496"/>
              <a:gd name="adj2" fmla="val 50000"/>
            </a:avLst>
          </a:prstGeom>
          <a:noFill/>
          <a:ln w="12700" cap="flat" cmpd="sng">
            <a:solidFill>
              <a:srgbClr val="70AD4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5" name="矩形 19"/>
          <p:cNvSpPr/>
          <p:nvPr/>
        </p:nvSpPr>
        <p:spPr>
          <a:xfrm>
            <a:off x="1320800" y="1054100"/>
            <a:ext cx="14652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池子的观点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6" name="左大括号 12"/>
          <p:cNvSpPr/>
          <p:nvPr/>
        </p:nvSpPr>
        <p:spPr>
          <a:xfrm>
            <a:off x="2762250" y="963613"/>
            <a:ext cx="268288" cy="1223962"/>
          </a:xfrm>
          <a:prstGeom prst="leftBrace">
            <a:avLst>
              <a:gd name="adj1" fmla="val 59497"/>
              <a:gd name="adj2" fmla="val 50000"/>
            </a:avLst>
          </a:prstGeom>
          <a:noFill/>
          <a:ln w="12700" cap="flat" cmpd="sng">
            <a:solidFill>
              <a:srgbClr val="70AD4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7" name="矩形 13"/>
          <p:cNvSpPr/>
          <p:nvPr/>
        </p:nvSpPr>
        <p:spPr>
          <a:xfrm>
            <a:off x="2932113" y="969963"/>
            <a:ext cx="41957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河流忙碌，空有其名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8" name="矩形 14"/>
          <p:cNvSpPr/>
          <p:nvPr/>
        </p:nvSpPr>
        <p:spPr>
          <a:xfrm>
            <a:off x="2932113" y="1582738"/>
            <a:ext cx="4070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水池悠闲，无忧无虑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9" name="矩形 20"/>
          <p:cNvSpPr/>
          <p:nvPr/>
        </p:nvSpPr>
        <p:spPr>
          <a:xfrm>
            <a:off x="1320800" y="2346325"/>
            <a:ext cx="1465263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河流的观点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0" name="左大括号 21"/>
          <p:cNvSpPr/>
          <p:nvPr/>
        </p:nvSpPr>
        <p:spPr>
          <a:xfrm>
            <a:off x="2762250" y="2255838"/>
            <a:ext cx="268288" cy="1223962"/>
          </a:xfrm>
          <a:prstGeom prst="leftBrace">
            <a:avLst>
              <a:gd name="adj1" fmla="val 59497"/>
              <a:gd name="adj2" fmla="val 50000"/>
            </a:avLst>
          </a:prstGeom>
          <a:noFill/>
          <a:ln w="12700" cap="flat" cmpd="sng">
            <a:solidFill>
              <a:srgbClr val="70AD4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71" name="矩形 22"/>
          <p:cNvSpPr/>
          <p:nvPr/>
        </p:nvSpPr>
        <p:spPr>
          <a:xfrm>
            <a:off x="2932113" y="2262188"/>
            <a:ext cx="44116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水要流动才能保持清洁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2" name="矩形 23"/>
          <p:cNvSpPr/>
          <p:nvPr/>
        </p:nvSpPr>
        <p:spPr>
          <a:xfrm>
            <a:off x="2932113" y="2874963"/>
            <a:ext cx="44116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多做贡献才会受到尊敬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3" name="矩形 27"/>
          <p:cNvSpPr/>
          <p:nvPr/>
        </p:nvSpPr>
        <p:spPr>
          <a:xfrm>
            <a:off x="1423988" y="3643313"/>
            <a:ext cx="12176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不同结局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4" name="左大括号 29"/>
          <p:cNvSpPr/>
          <p:nvPr/>
        </p:nvSpPr>
        <p:spPr>
          <a:xfrm>
            <a:off x="2762250" y="3552825"/>
            <a:ext cx="268288" cy="1223963"/>
          </a:xfrm>
          <a:prstGeom prst="leftBrace">
            <a:avLst>
              <a:gd name="adj1" fmla="val 59497"/>
              <a:gd name="adj2" fmla="val 50000"/>
            </a:avLst>
          </a:prstGeom>
          <a:noFill/>
          <a:ln w="12700" cap="flat" cmpd="sng">
            <a:solidFill>
              <a:srgbClr val="70AD4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75" name="矩形 30"/>
          <p:cNvSpPr/>
          <p:nvPr/>
        </p:nvSpPr>
        <p:spPr>
          <a:xfrm>
            <a:off x="2932113" y="3559175"/>
            <a:ext cx="34750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水池干枯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6" name="矩形 31"/>
          <p:cNvSpPr/>
          <p:nvPr/>
        </p:nvSpPr>
        <p:spPr>
          <a:xfrm>
            <a:off x="2932113" y="4171950"/>
            <a:ext cx="34750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河流不息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7" name="左大括号 32"/>
          <p:cNvSpPr/>
          <p:nvPr/>
        </p:nvSpPr>
        <p:spPr>
          <a:xfrm rot="10800000">
            <a:off x="7135813" y="1135063"/>
            <a:ext cx="268287" cy="3529012"/>
          </a:xfrm>
          <a:prstGeom prst="leftBrace">
            <a:avLst>
              <a:gd name="adj1" fmla="val 59496"/>
              <a:gd name="adj2" fmla="val 50000"/>
            </a:avLst>
          </a:prstGeom>
          <a:noFill/>
          <a:ln w="12700" cap="flat" cmpd="sng">
            <a:solidFill>
              <a:srgbClr val="70AD4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78" name="文本框 3"/>
          <p:cNvSpPr/>
          <p:nvPr/>
        </p:nvSpPr>
        <p:spPr>
          <a:xfrm>
            <a:off x="7377113" y="1616075"/>
            <a:ext cx="1169987" cy="26082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0" hangingPunct="0"/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生命的意义在于奋斗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40979" name="组合 6"/>
          <p:cNvGrpSpPr/>
          <p:nvPr/>
        </p:nvGrpSpPr>
        <p:grpSpPr>
          <a:xfrm>
            <a:off x="179388" y="195263"/>
            <a:ext cx="2593975" cy="944562"/>
            <a:chOff x="286873" y="205103"/>
            <a:chExt cx="2593611" cy="944602"/>
          </a:xfrm>
        </p:grpSpPr>
        <p:sp>
          <p:nvSpPr>
            <p:cNvPr id="40980" name="文本框 2"/>
            <p:cNvSpPr/>
            <p:nvPr/>
          </p:nvSpPr>
          <p:spPr>
            <a:xfrm>
              <a:off x="982205" y="439957"/>
              <a:ext cx="1898279" cy="5847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en-US" altLang="zh-CN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0981" name="图片 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 fill="hold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 fill="hold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 fill="hold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 fill="hold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 fill="hold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 fill="hold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 fill="hold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 fill="hold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 fill="hold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 fill="hold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 fill="hold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 fill="hold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 fill="hold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5" grpId="0" animBg="1"/>
      <p:bldP spid="40966" grpId="0" animBg="1"/>
      <p:bldP spid="40967" grpId="0" animBg="1"/>
      <p:bldP spid="40968" grpId="0" animBg="1"/>
      <p:bldP spid="40969" grpId="0" animBg="1"/>
      <p:bldP spid="40970" grpId="0" animBg="1"/>
      <p:bldP spid="40971" grpId="0" animBg="1"/>
      <p:bldP spid="40972" grpId="0" animBg="1"/>
      <p:bldP spid="40973" grpId="0" animBg="1"/>
      <p:bldP spid="40974" grpId="0" animBg="1"/>
      <p:bldP spid="40975" grpId="0" animBg="1"/>
      <p:bldP spid="40976" grpId="0" animBg="1"/>
      <p:bldP spid="40977" grpId="0" animBg="1"/>
      <p:bldP spid="4097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1986" name="组合 6"/>
          <p:cNvGrpSpPr/>
          <p:nvPr/>
        </p:nvGrpSpPr>
        <p:grpSpPr>
          <a:xfrm>
            <a:off x="179388" y="195263"/>
            <a:ext cx="2593975" cy="944562"/>
            <a:chOff x="286873" y="205103"/>
            <a:chExt cx="2593611" cy="944602"/>
          </a:xfrm>
        </p:grpSpPr>
        <p:sp>
          <p:nvSpPr>
            <p:cNvPr id="41987" name="文本框 2"/>
            <p:cNvSpPr/>
            <p:nvPr/>
          </p:nvSpPr>
          <p:spPr>
            <a:xfrm>
              <a:off x="982205" y="439957"/>
              <a:ext cx="1898279" cy="5847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en-US" altLang="zh-CN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1988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989" name="组合 1"/>
          <p:cNvGrpSpPr/>
          <p:nvPr/>
        </p:nvGrpSpPr>
        <p:grpSpPr>
          <a:xfrm>
            <a:off x="627063" y="1249363"/>
            <a:ext cx="7867650" cy="3051175"/>
            <a:chOff x="611560" y="1249219"/>
            <a:chExt cx="7868023" cy="3050723"/>
          </a:xfrm>
        </p:grpSpPr>
        <p:sp>
          <p:nvSpPr>
            <p:cNvPr id="41990" name="矩形 7"/>
            <p:cNvSpPr/>
            <p:nvPr/>
          </p:nvSpPr>
          <p:spPr>
            <a:xfrm>
              <a:off x="619870" y="1585793"/>
              <a:ext cx="7859713" cy="23775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河水因为</a:t>
              </a:r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乐于奉献</a:t>
              </a:r>
              <a:r>
                <a:rPr lang="zh-CN" altLang="en-US" sz="3200" b="1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不知疲倦</a:t>
              </a:r>
              <a:r>
                <a:rPr lang="zh-CN" altLang="en-US" sz="3200" b="1">
                  <a:solidFill>
                    <a:srgbClr val="3333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地劳作，才永久不息地流淌。我们应该像河流一样，充分发挥自己的力量为他人，为社会做贡献，这样生命才更有意义。</a:t>
              </a:r>
              <a:endPara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991" name="双波形 6"/>
            <p:cNvSpPr/>
            <p:nvPr/>
          </p:nvSpPr>
          <p:spPr>
            <a:xfrm>
              <a:off x="611560" y="1249219"/>
              <a:ext cx="7794995" cy="3050723"/>
            </a:xfrm>
            <a:prstGeom prst="doubleWave">
              <a:avLst>
                <a:gd name="adj1" fmla="val 5792"/>
                <a:gd name="adj2" fmla="val 0"/>
              </a:avLst>
            </a:prstGeom>
            <a:noFill/>
            <a:ln w="38100" cap="rnd" cmpd="dbl">
              <a:solidFill>
                <a:srgbClr val="92D050"/>
              </a:solidFill>
              <a:prstDash val="dashDot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 eaLnBrk="0" hangingPunct="0"/>
              <a:endParaRPr lang="zh-CN" altLang="en-US">
                <a:solidFill>
                  <a:srgbClr val="FFFFFF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3011" name="组合 6"/>
          <p:cNvGrpSpPr/>
          <p:nvPr/>
        </p:nvGrpSpPr>
        <p:grpSpPr>
          <a:xfrm>
            <a:off x="179388" y="195263"/>
            <a:ext cx="2593975" cy="944562"/>
            <a:chOff x="286873" y="205103"/>
            <a:chExt cx="2593611" cy="944602"/>
          </a:xfrm>
        </p:grpSpPr>
        <p:sp>
          <p:nvSpPr>
            <p:cNvPr id="43012" name="文本框 2"/>
            <p:cNvSpPr/>
            <p:nvPr/>
          </p:nvSpPr>
          <p:spPr>
            <a:xfrm>
              <a:off x="982205" y="439957"/>
              <a:ext cx="1898279" cy="5847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en-US" altLang="zh-CN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3013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3014" name="矩形 2"/>
          <p:cNvSpPr/>
          <p:nvPr/>
        </p:nvSpPr>
        <p:spPr>
          <a:xfrm>
            <a:off x="769938" y="942975"/>
            <a:ext cx="76327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流水不腐，户枢不蠹。</a:t>
            </a:r>
            <a:endParaRPr lang="en-US" altLang="zh-CN" sz="32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r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吕氏春秋</a:t>
            </a:r>
            <a:r>
              <a:rPr lang="en-US" altLang="zh-CN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尽数</a:t>
            </a:r>
            <a:r>
              <a:rPr lang="en-US" altLang="zh-CN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5" name="Picture 7" descr="https://timgsa.baidu.com/timg?image&amp;quality=80&amp;size=b9999_10000&amp;sec=1539072303241&amp;di=115f343b56c5c69e1ab175592b76ca71&amp;imgtype=0&amp;src=http%3A%2F%2Fimg8.zol.com.cn%2Fbbs%2Fupload%2F14514%2F1451359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113" y="2497138"/>
            <a:ext cx="3098800" cy="2085975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38100" dir="2699999" algn="tl" rotWithShape="0">
              <a:srgbClr val="000000">
                <a:alpha val="42999"/>
              </a:srgbClr>
            </a:outerShdw>
          </a:effectLst>
        </p:spPr>
      </p:pic>
      <p:sp>
        <p:nvSpPr>
          <p:cNvPr id="43016" name="矩形 3"/>
          <p:cNvSpPr/>
          <p:nvPr/>
        </p:nvSpPr>
        <p:spPr>
          <a:xfrm>
            <a:off x="4010025" y="2613025"/>
            <a:ext cx="4572000" cy="185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译文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】</a:t>
            </a:r>
            <a:r>
              <a:rPr lang="zh-CN" altLang="en-US" sz="32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流动的水不会发臭，经常转动的门轴不会腐烂。</a:t>
            </a:r>
            <a:endParaRPr lang="zh-CN" altLang="en-US" sz="32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 fill="hold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 fill="hold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animBg="1"/>
      <p:bldP spid="430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椭圆 1"/>
          <p:cNvSpPr/>
          <p:nvPr/>
        </p:nvSpPr>
        <p:spPr>
          <a:xfrm>
            <a:off x="2671763" y="3556000"/>
            <a:ext cx="668337" cy="625475"/>
          </a:xfrm>
          <a:prstGeom prst="ellipse">
            <a:avLst/>
          </a:prstGeom>
          <a:gradFill rotWithShape="1">
            <a:gsLst>
              <a:gs pos="0">
                <a:srgbClr val="A8B7DF">
                  <a:alpha val="100000"/>
                </a:srgbClr>
              </a:gs>
              <a:gs pos="50000">
                <a:srgbClr val="9AABD9">
                  <a:alpha val="100000"/>
                </a:srgbClr>
              </a:gs>
              <a:gs pos="100000">
                <a:srgbClr val="879ED7"/>
              </a:gs>
            </a:gsLst>
            <a:lin ang="5400000"/>
            <a:tileRect/>
          </a:gradFill>
          <a:ln w="6350" cap="flat" cmpd="sng">
            <a:solidFill>
              <a:srgbClr val="4472C4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87" name="标题 1"/>
          <p:cNvSpPr/>
          <p:nvPr/>
        </p:nvSpPr>
        <p:spPr>
          <a:xfrm>
            <a:off x="1881188" y="3459163"/>
            <a:ext cx="5381625" cy="777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buSzPct val="100000"/>
              <a:buFont typeface="Arial" panose="020B0604020202020204" pitchFamily="34" charset="0"/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8</a:t>
            </a:r>
            <a:r>
              <a:rPr lang="zh-CN" altLang="en-US" sz="4400" b="1" baseline="300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*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池子与河流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16388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3743325" cy="646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2"/>
          <p:cNvSpPr/>
          <p:nvPr/>
        </p:nvSpPr>
        <p:spPr>
          <a:xfrm>
            <a:off x="438150" y="1257300"/>
            <a:ext cx="6407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一、给加点字选择正确的读音。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4035" name="组合 6"/>
          <p:cNvGrpSpPr/>
          <p:nvPr/>
        </p:nvGrpSpPr>
        <p:grpSpPr>
          <a:xfrm>
            <a:off x="179388" y="195263"/>
            <a:ext cx="2593975" cy="944562"/>
            <a:chOff x="286873" y="205103"/>
            <a:chExt cx="2593611" cy="944602"/>
          </a:xfrm>
        </p:grpSpPr>
        <p:sp>
          <p:nvSpPr>
            <p:cNvPr id="44036" name="文本框 2"/>
            <p:cNvSpPr/>
            <p:nvPr/>
          </p:nvSpPr>
          <p:spPr>
            <a:xfrm>
              <a:off x="982205" y="439957"/>
              <a:ext cx="1898279" cy="5847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en-US" altLang="zh-CN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4037" name="图片 2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4038" name="TextBox 7"/>
          <p:cNvSpPr/>
          <p:nvPr/>
        </p:nvSpPr>
        <p:spPr>
          <a:xfrm>
            <a:off x="1266825" y="2032000"/>
            <a:ext cx="71278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忙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碌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sz="3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lù  lǜ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）    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循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sz="3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xún  sún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）</a:t>
            </a:r>
            <a:endParaRPr lang="en-US" altLang="zh-CN" sz="32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4039" name="椭圆 2"/>
          <p:cNvSpPr/>
          <p:nvPr/>
        </p:nvSpPr>
        <p:spPr>
          <a:xfrm>
            <a:off x="1895475" y="2592388"/>
            <a:ext cx="122238" cy="123825"/>
          </a:xfrm>
          <a:prstGeom prst="ellipse">
            <a:avLst/>
          </a:prstGeom>
          <a:gradFill rotWithShape="1">
            <a:gsLst>
              <a:gs pos="0">
                <a:srgbClr val="B5D5A7">
                  <a:alpha val="100000"/>
                </a:srgbClr>
              </a:gs>
              <a:gs pos="50000">
                <a:srgbClr val="AACE99">
                  <a:alpha val="100000"/>
                </a:srgbClr>
              </a:gs>
              <a:gs pos="100000">
                <a:srgbClr val="9CCA86"/>
              </a:gs>
            </a:gsLst>
            <a:lin ang="5400000"/>
            <a:tileRect/>
          </a:gradFill>
          <a:ln w="6350" cap="flat" cmpd="sng">
            <a:solidFill>
              <a:srgbClr val="70AD47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040" name="椭圆 31"/>
          <p:cNvSpPr/>
          <p:nvPr/>
        </p:nvSpPr>
        <p:spPr>
          <a:xfrm>
            <a:off x="5580063" y="2592388"/>
            <a:ext cx="122237" cy="123825"/>
          </a:xfrm>
          <a:prstGeom prst="ellipse">
            <a:avLst/>
          </a:prstGeom>
          <a:gradFill rotWithShape="1">
            <a:gsLst>
              <a:gs pos="0">
                <a:srgbClr val="B5D5A7">
                  <a:alpha val="100000"/>
                </a:srgbClr>
              </a:gs>
              <a:gs pos="50000">
                <a:srgbClr val="AACE99">
                  <a:alpha val="100000"/>
                </a:srgbClr>
              </a:gs>
              <a:gs pos="100000">
                <a:srgbClr val="9CCA86"/>
              </a:gs>
            </a:gsLst>
            <a:lin ang="5400000"/>
            <a:tileRect/>
          </a:gradFill>
          <a:ln w="6350" cap="flat" cmpd="sng">
            <a:solidFill>
              <a:srgbClr val="70AD47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041" name="矩形 3"/>
          <p:cNvSpPr/>
          <p:nvPr/>
        </p:nvSpPr>
        <p:spPr>
          <a:xfrm>
            <a:off x="1258888" y="2794000"/>
            <a:ext cx="7424737" cy="1455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  你既然答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应</a:t>
            </a:r>
            <a:r>
              <a:rPr lang="en-US" altLang="zh-CN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(</a:t>
            </a:r>
            <a:r>
              <a:rPr lang="en-US" altLang="zh-CN" sz="3200" b="1">
                <a:solidFill>
                  <a:srgbClr val="333333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yīnɡ </a:t>
            </a:r>
            <a:r>
              <a:rPr lang="en-US" altLang="zh-CN" sz="3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yìnɡ</a:t>
            </a:r>
            <a:r>
              <a:rPr lang="en-US" altLang="zh-CN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了别人一起去图书馆就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应</a:t>
            </a:r>
            <a:r>
              <a:rPr lang="en-US" altLang="zh-CN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(</a:t>
            </a:r>
            <a:r>
              <a:rPr lang="en-US" altLang="zh-CN" sz="3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yīnɡ</a:t>
            </a:r>
            <a:r>
              <a:rPr lang="en-US" altLang="zh-CN" sz="3200" b="1">
                <a:solidFill>
                  <a:srgbClr val="333333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 yìnɡ</a:t>
            </a:r>
            <a:r>
              <a:rPr lang="en-US" altLang="zh-CN" sz="32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该准时赴约。</a:t>
            </a:r>
            <a:endParaRPr lang="zh-CN" altLang="en-US" sz="32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4042" name="椭圆 33"/>
          <p:cNvSpPr/>
          <p:nvPr/>
        </p:nvSpPr>
        <p:spPr>
          <a:xfrm>
            <a:off x="3954463" y="3460750"/>
            <a:ext cx="122237" cy="123825"/>
          </a:xfrm>
          <a:prstGeom prst="ellipse">
            <a:avLst/>
          </a:prstGeom>
          <a:gradFill rotWithShape="1">
            <a:gsLst>
              <a:gs pos="0">
                <a:srgbClr val="B5D5A7">
                  <a:alpha val="100000"/>
                </a:srgbClr>
              </a:gs>
              <a:gs pos="50000">
                <a:srgbClr val="AACE99">
                  <a:alpha val="100000"/>
                </a:srgbClr>
              </a:gs>
              <a:gs pos="100000">
                <a:srgbClr val="9CCA86"/>
              </a:gs>
            </a:gsLst>
            <a:lin ang="5400000"/>
            <a:tileRect/>
          </a:gradFill>
          <a:ln w="6350" cap="flat" cmpd="sng">
            <a:solidFill>
              <a:srgbClr val="70AD47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043" name="椭圆 34"/>
          <p:cNvSpPr/>
          <p:nvPr/>
        </p:nvSpPr>
        <p:spPr>
          <a:xfrm>
            <a:off x="3536950" y="4200525"/>
            <a:ext cx="123825" cy="122238"/>
          </a:xfrm>
          <a:prstGeom prst="ellipse">
            <a:avLst/>
          </a:prstGeom>
          <a:gradFill rotWithShape="1">
            <a:gsLst>
              <a:gs pos="0">
                <a:srgbClr val="B5D5A7">
                  <a:alpha val="100000"/>
                </a:srgbClr>
              </a:gs>
              <a:gs pos="50000">
                <a:srgbClr val="AACE99">
                  <a:alpha val="100000"/>
                </a:srgbClr>
              </a:gs>
              <a:gs pos="100000">
                <a:srgbClr val="9CCA86"/>
              </a:gs>
            </a:gsLst>
            <a:lin ang="5400000"/>
            <a:tileRect/>
          </a:gradFill>
          <a:ln w="6350" cap="flat" cmpd="sng">
            <a:solidFill>
              <a:srgbClr val="70AD47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algn="ctr" eaLnBrk="0" hangingPunct="0"/>
            <a:endParaRPr lang="zh-CN" altLang="en-US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044" name="TextBox 7"/>
          <p:cNvSpPr/>
          <p:nvPr/>
        </p:nvSpPr>
        <p:spPr>
          <a:xfrm>
            <a:off x="2411413" y="2033588"/>
            <a:ext cx="792162" cy="7334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5" name="TextBox 7"/>
          <p:cNvSpPr/>
          <p:nvPr/>
        </p:nvSpPr>
        <p:spPr>
          <a:xfrm>
            <a:off x="6251575" y="2033588"/>
            <a:ext cx="792163" cy="7334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6" name="TextBox 7"/>
          <p:cNvSpPr/>
          <p:nvPr/>
        </p:nvSpPr>
        <p:spPr>
          <a:xfrm>
            <a:off x="5507038" y="2924175"/>
            <a:ext cx="792162" cy="7334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7" name="TextBox 7"/>
          <p:cNvSpPr/>
          <p:nvPr/>
        </p:nvSpPr>
        <p:spPr>
          <a:xfrm>
            <a:off x="3968750" y="3673475"/>
            <a:ext cx="790575" cy="733425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4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 fill="hold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4" grpId="0" animBg="1"/>
      <p:bldP spid="44045" grpId="0" animBg="1"/>
      <p:bldP spid="44046" grpId="0" animBg="1"/>
      <p:bldP spid="4404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2"/>
          <p:cNvSpPr/>
          <p:nvPr/>
        </p:nvSpPr>
        <p:spPr>
          <a:xfrm>
            <a:off x="419100" y="388938"/>
            <a:ext cx="4535488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二、照样子，写句子。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矩形 1"/>
          <p:cNvSpPr/>
          <p:nvPr/>
        </p:nvSpPr>
        <p:spPr>
          <a:xfrm>
            <a:off x="1187450" y="946150"/>
            <a:ext cx="5040313" cy="278765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我差不多老是看见，</a:t>
            </a:r>
            <a:endParaRPr lang="zh-CN" altLang="en-US" sz="30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zh-CN" altLang="en-US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背着沉重的货船，</a:t>
            </a:r>
            <a:endParaRPr lang="zh-CN" altLang="en-US" sz="30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zh-CN" altLang="en-US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驮着长串的木筏，</a:t>
            </a:r>
            <a:endParaRPr lang="zh-CN" altLang="en-US" sz="30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</a:t>
            </a:r>
            <a:r>
              <a:rPr lang="zh-CN" altLang="en-US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小划子啊小船，</a:t>
            </a:r>
            <a:endParaRPr lang="zh-CN" altLang="en-US" sz="30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简直数也数不完。</a:t>
            </a:r>
            <a:endParaRPr lang="zh-CN" altLang="en-US" sz="30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0" name="矩形 2"/>
          <p:cNvSpPr/>
          <p:nvPr/>
        </p:nvSpPr>
        <p:spPr>
          <a:xfrm>
            <a:off x="1217613" y="3694113"/>
            <a:ext cx="7099300" cy="1125537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一会儿</a:t>
            </a:r>
            <a:r>
              <a:rPr lang="en-US" altLang="zh-CN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en-US" altLang="zh-CN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</a:t>
            </a:r>
            <a:r>
              <a:rPr lang="en-US" altLang="zh-CN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0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61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5313" y="920750"/>
            <a:ext cx="3048000" cy="2773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3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文本框 2"/>
          <p:cNvSpPr/>
          <p:nvPr/>
        </p:nvSpPr>
        <p:spPr>
          <a:xfrm>
            <a:off x="323850" y="547688"/>
            <a:ext cx="46720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三、名言积累。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5" name="矩形 1"/>
          <p:cNvSpPr/>
          <p:nvPr/>
        </p:nvSpPr>
        <p:spPr>
          <a:xfrm>
            <a:off x="3211513" y="1111250"/>
            <a:ext cx="3262312" cy="604838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克雷洛夫名言录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6" name="矩形 2"/>
          <p:cNvSpPr/>
          <p:nvPr/>
        </p:nvSpPr>
        <p:spPr>
          <a:xfrm>
            <a:off x="1187450" y="1736725"/>
            <a:ext cx="7200900" cy="3046413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514350" lvl="0" indent="-514350" defTabSz="914400" eaLnBrk="1" hangingPunct="1">
              <a:lnSpc>
                <a:spcPct val="120000"/>
              </a:lnSpc>
              <a:spcBef>
                <a:spcPct val="0"/>
              </a:spcBef>
              <a:buFont typeface="Calibri" panose="020F0502020204030204" pitchFamily="34" charset="0"/>
              <a:buChar char="•"/>
            </a:pP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现实是此岸，理想是彼岸。中间隔着湍急的河流，行动则是架在川上的桥梁。</a:t>
            </a:r>
            <a:endParaRPr lang="en-US" altLang="zh-CN" sz="32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defTabSz="914400" eaLnBrk="1" hangingPunct="1">
              <a:lnSpc>
                <a:spcPct val="120000"/>
              </a:lnSpc>
              <a:spcBef>
                <a:spcPct val="0"/>
              </a:spcBef>
              <a:buFont typeface="Calibri" panose="020F0502020204030204" pitchFamily="34" charset="0"/>
              <a:buChar char="•"/>
            </a:pPr>
            <a:r>
              <a:rPr lang="zh-CN" altLang="en-US" sz="3200" b="1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伟人不只在事业上惊天动地，他时常不声不响地深思熟虑。</a:t>
            </a:r>
            <a:endParaRPr lang="zh-CN" altLang="en-US" sz="3200" b="1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内容占位符 2"/>
          <p:cNvSpPr/>
          <p:nvPr/>
        </p:nvSpPr>
        <p:spPr>
          <a:xfrm>
            <a:off x="755650" y="1563688"/>
            <a:ext cx="7632700" cy="20161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514350" lvl="0" indent="-514350" defTabSz="914400" eaLnBrk="1" hangingPunct="1">
              <a:lnSpc>
                <a:spcPct val="120000"/>
              </a:lnSpc>
              <a:spcBef>
                <a:spcPts val="600"/>
              </a:spcBef>
              <a:buFont typeface="Calibri" panose="020F0502020204030204" pitchFamily="34" charset="0"/>
              <a:buChar char="•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有节奏地朗读课文，会认会写课文中的生字词。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lvl="0" indent="-514350" defTabSz="914400" eaLnBrk="1" hangingPunct="1">
              <a:lnSpc>
                <a:spcPct val="120000"/>
              </a:lnSpc>
              <a:spcBef>
                <a:spcPts val="600"/>
              </a:spcBef>
              <a:buFont typeface="Calibri" panose="020F0502020204030204" pitchFamily="34" charset="0"/>
              <a:buChar char="•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谈谈你从这篇课文中受到的启发。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107" name="组合 6"/>
          <p:cNvGrpSpPr/>
          <p:nvPr/>
        </p:nvGrpSpPr>
        <p:grpSpPr>
          <a:xfrm>
            <a:off x="179388" y="195263"/>
            <a:ext cx="2593975" cy="944562"/>
            <a:chOff x="286873" y="205103"/>
            <a:chExt cx="2593611" cy="944602"/>
          </a:xfrm>
        </p:grpSpPr>
        <p:sp>
          <p:nvSpPr>
            <p:cNvPr id="47108" name="文本框 2"/>
            <p:cNvSpPr/>
            <p:nvPr/>
          </p:nvSpPr>
          <p:spPr>
            <a:xfrm>
              <a:off x="982205" y="439957"/>
              <a:ext cx="1898279" cy="5847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en-US" altLang="zh-CN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7109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矩形 10"/>
          <p:cNvSpPr/>
          <p:nvPr/>
        </p:nvSpPr>
        <p:spPr>
          <a:xfrm>
            <a:off x="323850" y="1139825"/>
            <a:ext cx="8351838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寓言诗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即具有寓言性质的诗歌。它是用诗的语言来讲述故事，并寄寓一定的道理、教训，具有浓厚的教育意义和色彩。寓言诗篇幅短小，情节单一，常用讽刺、夸张的手法，具有诗的凝练含蓄的意境氛围。语言精炼而理智，有韵味而又富于哲理，耐人寻味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3" name="组合 6"/>
          <p:cNvGrpSpPr/>
          <p:nvPr/>
        </p:nvGrpSpPr>
        <p:grpSpPr>
          <a:xfrm>
            <a:off x="179388" y="195263"/>
            <a:ext cx="2593975" cy="944562"/>
            <a:chOff x="286873" y="205103"/>
            <a:chExt cx="2593611" cy="944602"/>
          </a:xfrm>
        </p:grpSpPr>
        <p:sp>
          <p:nvSpPr>
            <p:cNvPr id="17414" name="文本框 2"/>
            <p:cNvSpPr/>
            <p:nvPr/>
          </p:nvSpPr>
          <p:spPr>
            <a:xfrm>
              <a:off x="982205" y="439957"/>
              <a:ext cx="189827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  <a:endPara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415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5" name="组合 6"/>
          <p:cNvGrpSpPr/>
          <p:nvPr/>
        </p:nvGrpSpPr>
        <p:grpSpPr>
          <a:xfrm>
            <a:off x="179388" y="195263"/>
            <a:ext cx="2593975" cy="944562"/>
            <a:chOff x="286873" y="205103"/>
            <a:chExt cx="2593611" cy="944602"/>
          </a:xfrm>
        </p:grpSpPr>
        <p:sp>
          <p:nvSpPr>
            <p:cNvPr id="18436" name="文本框 2"/>
            <p:cNvSpPr/>
            <p:nvPr/>
          </p:nvSpPr>
          <p:spPr>
            <a:xfrm>
              <a:off x="982205" y="439957"/>
              <a:ext cx="189827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43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438" name="文本框 2"/>
          <p:cNvSpPr/>
          <p:nvPr/>
        </p:nvSpPr>
        <p:spPr>
          <a:xfrm>
            <a:off x="709613" y="1014413"/>
            <a:ext cx="77247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 大声朗读这首诗，疏通生字词。说说池子和河流的观点分别是怎样的。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39" name="组合 5"/>
          <p:cNvGrpSpPr/>
          <p:nvPr/>
        </p:nvGrpSpPr>
        <p:grpSpPr>
          <a:xfrm>
            <a:off x="1201738" y="2182813"/>
            <a:ext cx="6756400" cy="1354137"/>
            <a:chOff x="1201229" y="2182283"/>
            <a:chExt cx="6757471" cy="1354444"/>
          </a:xfrm>
        </p:grpSpPr>
        <p:sp>
          <p:nvSpPr>
            <p:cNvPr id="18440" name="矩形 1"/>
            <p:cNvSpPr/>
            <p:nvPr/>
          </p:nvSpPr>
          <p:spPr>
            <a:xfrm>
              <a:off x="3207858" y="2261649"/>
              <a:ext cx="4750842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池子：河流滚滚滔滔，太忙碌，池子悠闲、安逸。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441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1229" y="2182283"/>
              <a:ext cx="1642579" cy="135444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8442" name="组合 8"/>
          <p:cNvGrpSpPr/>
          <p:nvPr/>
        </p:nvGrpSpPr>
        <p:grpSpPr>
          <a:xfrm>
            <a:off x="1201738" y="3644900"/>
            <a:ext cx="6753225" cy="1195388"/>
            <a:chOff x="1201229" y="3644890"/>
            <a:chExt cx="6753461" cy="1195712"/>
          </a:xfrm>
        </p:grpSpPr>
        <p:pic>
          <p:nvPicPr>
            <p:cNvPr id="1844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1229" y="3644890"/>
              <a:ext cx="1642579" cy="11355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4" name="矩形 11"/>
            <p:cNvSpPr/>
            <p:nvPr/>
          </p:nvSpPr>
          <p:spPr>
            <a:xfrm>
              <a:off x="3203848" y="3644890"/>
              <a:ext cx="4750842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河流：水要流动才能保持清洁。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8445" name="文本框 2"/>
          <p:cNvSpPr/>
          <p:nvPr/>
        </p:nvSpPr>
        <p:spPr>
          <a:xfrm>
            <a:off x="2495550" y="3249613"/>
            <a:ext cx="598488" cy="10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7"/>
          <p:cNvSpPr/>
          <p:nvPr/>
        </p:nvSpPr>
        <p:spPr>
          <a:xfrm>
            <a:off x="1122363" y="1316038"/>
            <a:ext cx="7096125" cy="3055937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滚滚滔滔    生涯    贵妇人    忙忙碌碌    遵循     尊敬    应验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>
            <a:off x="179388" y="195263"/>
            <a:ext cx="2593975" cy="944562"/>
            <a:chOff x="286873" y="205103"/>
            <a:chExt cx="2593611" cy="944602"/>
          </a:xfrm>
        </p:grpSpPr>
        <p:sp>
          <p:nvSpPr>
            <p:cNvPr id="19460" name="文本框 2"/>
            <p:cNvSpPr/>
            <p:nvPr/>
          </p:nvSpPr>
          <p:spPr>
            <a:xfrm>
              <a:off x="982205" y="439957"/>
              <a:ext cx="189827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字词学习</a:t>
              </a:r>
              <a:endParaRPr lang="zh-CN" altLang="en-US" sz="32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461" name="图片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6873" y="205103"/>
              <a:ext cx="864342" cy="9446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462" name="TextBox 7"/>
          <p:cNvSpPr/>
          <p:nvPr/>
        </p:nvSpPr>
        <p:spPr>
          <a:xfrm>
            <a:off x="1127125" y="1316038"/>
            <a:ext cx="7096125" cy="3055937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滚滚</a:t>
            </a: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滔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滔    生</a:t>
            </a: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涯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贵</a:t>
            </a: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人    忙忙</a:t>
            </a: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碌    </a:t>
            </a: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遵循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敬    应</a:t>
            </a:r>
            <a:r>
              <a:rPr lang="zh-CN" altLang="en-US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en-US" altLang="zh-CN" sz="4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TextBox 36"/>
          <p:cNvSpPr/>
          <p:nvPr/>
        </p:nvSpPr>
        <p:spPr>
          <a:xfrm>
            <a:off x="2078038" y="1166813"/>
            <a:ext cx="8651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tāo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4" name="TextBox 36"/>
          <p:cNvSpPr/>
          <p:nvPr/>
        </p:nvSpPr>
        <p:spPr>
          <a:xfrm>
            <a:off x="4598988" y="1166813"/>
            <a:ext cx="8651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yá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5" name="TextBox 36"/>
          <p:cNvSpPr/>
          <p:nvPr/>
        </p:nvSpPr>
        <p:spPr>
          <a:xfrm>
            <a:off x="6659563" y="1166813"/>
            <a:ext cx="863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fù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6" name="TextBox 36"/>
          <p:cNvSpPr/>
          <p:nvPr/>
        </p:nvSpPr>
        <p:spPr>
          <a:xfrm>
            <a:off x="2078038" y="2254250"/>
            <a:ext cx="8651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lù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7" name="TextBox 36"/>
          <p:cNvSpPr/>
          <p:nvPr/>
        </p:nvSpPr>
        <p:spPr>
          <a:xfrm>
            <a:off x="4016375" y="2254250"/>
            <a:ext cx="15843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zūn xún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8" name="TextBox 36"/>
          <p:cNvSpPr/>
          <p:nvPr/>
        </p:nvSpPr>
        <p:spPr>
          <a:xfrm>
            <a:off x="6391275" y="2254250"/>
            <a:ext cx="8651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zūn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9" name="TextBox 36"/>
          <p:cNvSpPr/>
          <p:nvPr/>
        </p:nvSpPr>
        <p:spPr>
          <a:xfrm>
            <a:off x="1017588" y="3267075"/>
            <a:ext cx="19335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yàn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 fill="hold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 fill="hold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 fill="hold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 fill="hold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 fill="hold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3" grpId="0" animBg="1"/>
      <p:bldP spid="19463" grpId="1" animBg="1"/>
      <p:bldP spid="19464" grpId="0" animBg="1"/>
      <p:bldP spid="19464" grpId="1" animBg="1"/>
      <p:bldP spid="19465" grpId="0" animBg="1"/>
      <p:bldP spid="19465" grpId="1" animBg="1"/>
      <p:bldP spid="19466" grpId="0" animBg="1"/>
      <p:bldP spid="19466" grpId="1" animBg="1"/>
      <p:bldP spid="19467" grpId="0" animBg="1"/>
      <p:bldP spid="19467" grpId="1" animBg="1"/>
      <p:bldP spid="19468" grpId="0" animBg="1"/>
      <p:bldP spid="19468" grpId="1" animBg="1"/>
      <p:bldP spid="19469" grpId="0" animBg="1"/>
      <p:bldP spid="1946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1"/>
          <p:cNvPicPr>
            <a:picLocks noChangeAspect="1"/>
          </p:cNvPicPr>
          <p:nvPr/>
        </p:nvPicPr>
        <p:blipFill>
          <a:blip r:embed="rId3"/>
          <a:srcRect t="3548"/>
          <a:stretch>
            <a:fillRect/>
          </a:stretch>
        </p:blipFill>
        <p:spPr>
          <a:xfrm>
            <a:off x="0" y="0"/>
            <a:ext cx="9144000" cy="5153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5" name="组合 31"/>
          <p:cNvGrpSpPr/>
          <p:nvPr/>
        </p:nvGrpSpPr>
        <p:grpSpPr>
          <a:xfrm>
            <a:off x="3543300" y="3011488"/>
            <a:ext cx="1063625" cy="1136650"/>
            <a:chOff x="3435747" y="3018515"/>
            <a:chExt cx="1064245" cy="1136097"/>
          </a:xfrm>
        </p:grpSpPr>
        <p:pic>
          <p:nvPicPr>
            <p:cNvPr id="20486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35747" y="3864475"/>
              <a:ext cx="1064245" cy="2901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87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22473" y="3278482"/>
              <a:ext cx="864096" cy="7869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8" name="文本框 4"/>
            <p:cNvSpPr/>
            <p:nvPr/>
          </p:nvSpPr>
          <p:spPr>
            <a:xfrm>
              <a:off x="3620253" y="3018515"/>
              <a:ext cx="576064" cy="5844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滔</a:t>
              </a:r>
              <a:endPara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89" name="组合 35"/>
          <p:cNvGrpSpPr/>
          <p:nvPr/>
        </p:nvGrpSpPr>
        <p:grpSpPr>
          <a:xfrm>
            <a:off x="6372225" y="2211388"/>
            <a:ext cx="1063625" cy="1130300"/>
            <a:chOff x="3435747" y="3025339"/>
            <a:chExt cx="1064245" cy="1129273"/>
          </a:xfrm>
        </p:grpSpPr>
        <p:pic>
          <p:nvPicPr>
            <p:cNvPr id="20490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35747" y="3864475"/>
              <a:ext cx="1064245" cy="2901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1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22473" y="3278482"/>
              <a:ext cx="864096" cy="7869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2" name="文本框 17"/>
            <p:cNvSpPr/>
            <p:nvPr/>
          </p:nvSpPr>
          <p:spPr>
            <a:xfrm>
              <a:off x="3613429" y="3025339"/>
              <a:ext cx="57606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涯</a:t>
              </a:r>
              <a:endPara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93" name="组合 41"/>
          <p:cNvGrpSpPr/>
          <p:nvPr/>
        </p:nvGrpSpPr>
        <p:grpSpPr>
          <a:xfrm>
            <a:off x="2716213" y="2317750"/>
            <a:ext cx="1065212" cy="1128713"/>
            <a:chOff x="3435747" y="3025339"/>
            <a:chExt cx="1064245" cy="1129273"/>
          </a:xfrm>
        </p:grpSpPr>
        <p:pic>
          <p:nvPicPr>
            <p:cNvPr id="20494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35747" y="3864475"/>
              <a:ext cx="1064245" cy="2901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5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22473" y="3278482"/>
              <a:ext cx="864096" cy="7869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6" name="文本框 21"/>
            <p:cNvSpPr/>
            <p:nvPr/>
          </p:nvSpPr>
          <p:spPr>
            <a:xfrm>
              <a:off x="3613429" y="3025339"/>
              <a:ext cx="576064" cy="5850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妇</a:t>
              </a:r>
              <a:endPara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97" name="组合 47"/>
          <p:cNvGrpSpPr/>
          <p:nvPr/>
        </p:nvGrpSpPr>
        <p:grpSpPr>
          <a:xfrm>
            <a:off x="5003800" y="1563688"/>
            <a:ext cx="1065213" cy="1128712"/>
            <a:chOff x="3435747" y="3025339"/>
            <a:chExt cx="1064245" cy="1129273"/>
          </a:xfrm>
        </p:grpSpPr>
        <p:pic>
          <p:nvPicPr>
            <p:cNvPr id="20498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35747" y="3864475"/>
              <a:ext cx="1064245" cy="2901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9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22473" y="3278482"/>
              <a:ext cx="864096" cy="7869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00" name="文本框 25"/>
            <p:cNvSpPr/>
            <p:nvPr/>
          </p:nvSpPr>
          <p:spPr>
            <a:xfrm>
              <a:off x="3613429" y="3025339"/>
              <a:ext cx="576064" cy="5850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碌</a:t>
              </a:r>
              <a:endPara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01" name="组合 53"/>
          <p:cNvGrpSpPr/>
          <p:nvPr/>
        </p:nvGrpSpPr>
        <p:grpSpPr>
          <a:xfrm>
            <a:off x="1930400" y="1778000"/>
            <a:ext cx="1065213" cy="1130300"/>
            <a:chOff x="3435747" y="3025339"/>
            <a:chExt cx="1064245" cy="1129273"/>
          </a:xfrm>
        </p:grpSpPr>
        <p:pic>
          <p:nvPicPr>
            <p:cNvPr id="20502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35747" y="3864475"/>
              <a:ext cx="1064245" cy="2901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3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22473" y="3278482"/>
              <a:ext cx="864096" cy="7869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04" name="文本框 29"/>
            <p:cNvSpPr/>
            <p:nvPr/>
          </p:nvSpPr>
          <p:spPr>
            <a:xfrm>
              <a:off x="3613429" y="3025339"/>
              <a:ext cx="576064" cy="5842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遵</a:t>
              </a:r>
              <a:endPara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05" name="组合 57"/>
          <p:cNvGrpSpPr/>
          <p:nvPr/>
        </p:nvGrpSpPr>
        <p:grpSpPr>
          <a:xfrm>
            <a:off x="3786188" y="1211263"/>
            <a:ext cx="1063625" cy="1128712"/>
            <a:chOff x="3435747" y="3025339"/>
            <a:chExt cx="1064245" cy="1129273"/>
          </a:xfrm>
        </p:grpSpPr>
        <p:pic>
          <p:nvPicPr>
            <p:cNvPr id="20506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35747" y="3864475"/>
              <a:ext cx="1064245" cy="2901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7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22473" y="3278482"/>
              <a:ext cx="864096" cy="7869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08" name="文本框 33"/>
            <p:cNvSpPr/>
            <p:nvPr/>
          </p:nvSpPr>
          <p:spPr>
            <a:xfrm>
              <a:off x="3613429" y="3025339"/>
              <a:ext cx="576064" cy="5850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循</a:t>
              </a:r>
              <a:endPara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09" name="组合 62"/>
          <p:cNvGrpSpPr/>
          <p:nvPr/>
        </p:nvGrpSpPr>
        <p:grpSpPr>
          <a:xfrm>
            <a:off x="1331913" y="1184275"/>
            <a:ext cx="1065212" cy="1130300"/>
            <a:chOff x="3435747" y="3025339"/>
            <a:chExt cx="1064245" cy="1129273"/>
          </a:xfrm>
        </p:grpSpPr>
        <p:pic>
          <p:nvPicPr>
            <p:cNvPr id="20510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35747" y="3864475"/>
              <a:ext cx="1064245" cy="2901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1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22473" y="3278482"/>
              <a:ext cx="864096" cy="7869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12" name="文本框 37"/>
            <p:cNvSpPr/>
            <p:nvPr/>
          </p:nvSpPr>
          <p:spPr>
            <a:xfrm>
              <a:off x="3613429" y="3025339"/>
              <a:ext cx="57606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尊</a:t>
              </a:r>
              <a:endPara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13" name="组合 67"/>
          <p:cNvGrpSpPr/>
          <p:nvPr/>
        </p:nvGrpSpPr>
        <p:grpSpPr>
          <a:xfrm>
            <a:off x="2894013" y="666750"/>
            <a:ext cx="1063625" cy="1130300"/>
            <a:chOff x="3435747" y="3025339"/>
            <a:chExt cx="1064245" cy="1129273"/>
          </a:xfrm>
        </p:grpSpPr>
        <p:pic>
          <p:nvPicPr>
            <p:cNvPr id="20514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35747" y="3864475"/>
              <a:ext cx="1064245" cy="2901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15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22473" y="3278482"/>
              <a:ext cx="864096" cy="7869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16" name="文本框 41"/>
            <p:cNvSpPr/>
            <p:nvPr/>
          </p:nvSpPr>
          <p:spPr>
            <a:xfrm>
              <a:off x="3613429" y="3025339"/>
              <a:ext cx="576064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21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8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5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 kumimoji="0" sz="1300" u="none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验</a:t>
              </a:r>
              <a:endPara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 fill="hold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 fill="hold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 fill="hold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 fill="hold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 fill="hold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15"/>
          <p:cNvSpPr/>
          <p:nvPr/>
        </p:nvSpPr>
        <p:spPr>
          <a:xfrm>
            <a:off x="401638" y="412750"/>
            <a:ext cx="1944687" cy="5842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808080"/>
            </a:outerShdw>
          </a:effectLst>
        </p:spPr>
        <p:txBody>
          <a:bodyPr>
            <a:spAutoFit/>
          </a:bodyPr>
          <a:p>
            <a:pPr defTabSz="914400" eaLnBrk="0" hangingPunct="0">
              <a:spcBef>
                <a:spcPts val="1200"/>
              </a:spcBef>
              <a:buClrTx/>
              <a:buSzPct val="100000"/>
              <a:buFontTx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词语解释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590550" y="1193800"/>
            <a:ext cx="1627188" cy="3222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蜿蜒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defTabSz="9144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贯穿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defTabSz="9144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推究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defTabSz="9144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遵循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defTabSz="9144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应验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3"/>
          <p:cNvSpPr/>
          <p:nvPr/>
        </p:nvSpPr>
        <p:spPr>
          <a:xfrm>
            <a:off x="3470275" y="984250"/>
            <a:ext cx="5113338" cy="3711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遵照。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457200" indent="-457200">
              <a:lnSpc>
                <a:spcPct val="12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穿过；连通。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457200" indent="-457200">
              <a:lnSpc>
                <a:spcPct val="12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推求研究。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457200" indent="-457200">
              <a:lnSpc>
                <a:spcPct val="12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原来的预言或估计与事后的结果相合或得到证实。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457200" indent="-457200">
              <a:lnSpc>
                <a:spcPct val="120000"/>
              </a:lnSpc>
              <a:buSzPct val="100000"/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指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山脉，河流，道路等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弯弯曲曲地延伸的样子。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509" name="直接连接符 8"/>
          <p:cNvCxnSpPr/>
          <p:nvPr/>
        </p:nvCxnSpPr>
        <p:spPr>
          <a:xfrm>
            <a:off x="1958975" y="1587500"/>
            <a:ext cx="1655763" cy="2257425"/>
          </a:xfrm>
          <a:prstGeom prst="line">
            <a:avLst/>
          </a:prstGeom>
          <a:ln w="12700" cap="flat" cmpd="sng">
            <a:solidFill>
              <a:srgbClr val="70AD47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1510" name="直接连接符 13"/>
          <p:cNvCxnSpPr/>
          <p:nvPr/>
        </p:nvCxnSpPr>
        <p:spPr>
          <a:xfrm flipV="1">
            <a:off x="1958975" y="1797050"/>
            <a:ext cx="1655763" cy="390525"/>
          </a:xfrm>
          <a:prstGeom prst="line">
            <a:avLst/>
          </a:prstGeom>
          <a:ln w="12700" cap="flat" cmpd="sng">
            <a:solidFill>
              <a:srgbClr val="70AD47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1511" name="直接连接符 15"/>
          <p:cNvCxnSpPr/>
          <p:nvPr/>
        </p:nvCxnSpPr>
        <p:spPr>
          <a:xfrm flipV="1">
            <a:off x="1958975" y="2336800"/>
            <a:ext cx="1655763" cy="530225"/>
          </a:xfrm>
          <a:prstGeom prst="line">
            <a:avLst/>
          </a:prstGeom>
          <a:ln w="12700" cap="flat" cmpd="sng">
            <a:solidFill>
              <a:srgbClr val="70AD47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1512" name="直接连接符 18"/>
          <p:cNvCxnSpPr/>
          <p:nvPr/>
        </p:nvCxnSpPr>
        <p:spPr>
          <a:xfrm flipV="1">
            <a:off x="1958975" y="1268413"/>
            <a:ext cx="1655763" cy="2211387"/>
          </a:xfrm>
          <a:prstGeom prst="line">
            <a:avLst/>
          </a:prstGeom>
          <a:ln w="12700" cap="flat" cmpd="sng">
            <a:solidFill>
              <a:srgbClr val="70AD47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1513" name="直接连接符 20"/>
          <p:cNvCxnSpPr/>
          <p:nvPr/>
        </p:nvCxnSpPr>
        <p:spPr>
          <a:xfrm flipV="1">
            <a:off x="1958975" y="2801938"/>
            <a:ext cx="1655763" cy="1362075"/>
          </a:xfrm>
          <a:prstGeom prst="line">
            <a:avLst/>
          </a:prstGeom>
          <a:ln w="12700" cap="flat" cmpd="sng">
            <a:solidFill>
              <a:srgbClr val="70AD47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 fill="hold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1"/>
          <p:cNvGrpSpPr/>
          <p:nvPr/>
        </p:nvGrpSpPr>
        <p:grpSpPr>
          <a:xfrm>
            <a:off x="684213" y="757238"/>
            <a:ext cx="3125787" cy="782637"/>
            <a:chOff x="683568" y="757590"/>
            <a:chExt cx="3126674" cy="782054"/>
          </a:xfrm>
        </p:grpSpPr>
        <p:pic>
          <p:nvPicPr>
            <p:cNvPr id="2253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757590"/>
              <a:ext cx="3126674" cy="7820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2" name="Text Box 15"/>
            <p:cNvSpPr/>
            <p:nvPr/>
          </p:nvSpPr>
          <p:spPr>
            <a:xfrm>
              <a:off x="1340661" y="561330"/>
              <a:ext cx="2292746" cy="1169560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rgbClr val="808080"/>
              </a:outerShdw>
            </a:effectLst>
          </p:spPr>
          <p:txBody>
            <a:bodyPr>
              <a:spAutoFit/>
            </a:bodyPr>
            <a:p>
              <a:pPr algn="ctr" defTabSz="914400" eaLnBrk="0" hangingPunct="0">
                <a:spcBef>
                  <a:spcPts val="1200"/>
                </a:spcBef>
                <a:buClrTx/>
                <a:buSzPct val="100000"/>
                <a:buFontTx/>
              </a:pPr>
              <a:r>
                <a:rPr lang="zh-CN" altLang="en-US" sz="36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近义词</a:t>
              </a:r>
              <a:endPara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533" name="组合 4"/>
          <p:cNvGrpSpPr/>
          <p:nvPr/>
        </p:nvGrpSpPr>
        <p:grpSpPr>
          <a:xfrm>
            <a:off x="5003800" y="757238"/>
            <a:ext cx="3127375" cy="782637"/>
            <a:chOff x="683568" y="757590"/>
            <a:chExt cx="3126674" cy="782054"/>
          </a:xfrm>
        </p:grpSpPr>
        <p:pic>
          <p:nvPicPr>
            <p:cNvPr id="22534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757590"/>
              <a:ext cx="3126674" cy="7820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5" name="Text Box 15"/>
            <p:cNvSpPr/>
            <p:nvPr/>
          </p:nvSpPr>
          <p:spPr>
            <a:xfrm>
              <a:off x="1342804" y="561330"/>
              <a:ext cx="2291582" cy="1169560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rgbClr val="808080"/>
              </a:outerShdw>
            </a:effectLst>
          </p:spPr>
          <p:txBody>
            <a:bodyPr>
              <a:spAutoFit/>
            </a:bodyPr>
            <a:p>
              <a:pPr algn="ctr" defTabSz="914400" eaLnBrk="0" hangingPunct="0">
                <a:spcBef>
                  <a:spcPts val="1200"/>
                </a:spcBef>
                <a:buClrTx/>
                <a:buSzPct val="100000"/>
                <a:buFontTx/>
              </a:pPr>
              <a:r>
                <a:rPr lang="zh-CN" altLang="en-US" sz="36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反义词</a:t>
              </a:r>
              <a:endPara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536" name="矩形 3"/>
          <p:cNvSpPr/>
          <p:nvPr/>
        </p:nvSpPr>
        <p:spPr>
          <a:xfrm>
            <a:off x="796925" y="1685925"/>
            <a:ext cx="31273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尊循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7" name="矩形 3"/>
          <p:cNvSpPr/>
          <p:nvPr/>
        </p:nvSpPr>
        <p:spPr>
          <a:xfrm>
            <a:off x="796925" y="2459038"/>
            <a:ext cx="31273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安闲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8" name="矩形 3"/>
          <p:cNvSpPr/>
          <p:nvPr/>
        </p:nvSpPr>
        <p:spPr>
          <a:xfrm>
            <a:off x="796925" y="3232150"/>
            <a:ext cx="31273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推究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9" name="矩形 3"/>
          <p:cNvSpPr/>
          <p:nvPr/>
        </p:nvSpPr>
        <p:spPr>
          <a:xfrm>
            <a:off x="796925" y="4005263"/>
            <a:ext cx="31273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淤塞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0" name="矩形 3"/>
          <p:cNvSpPr/>
          <p:nvPr/>
        </p:nvSpPr>
        <p:spPr>
          <a:xfrm>
            <a:off x="2446338" y="1651000"/>
            <a:ext cx="10874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遵从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1" name="矩形 3"/>
          <p:cNvSpPr/>
          <p:nvPr/>
        </p:nvSpPr>
        <p:spPr>
          <a:xfrm>
            <a:off x="2446338" y="2414588"/>
            <a:ext cx="10874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安逸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2" name="矩形 3"/>
          <p:cNvSpPr/>
          <p:nvPr/>
        </p:nvSpPr>
        <p:spPr>
          <a:xfrm>
            <a:off x="2446338" y="3200400"/>
            <a:ext cx="10874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3" name="矩形 3"/>
          <p:cNvSpPr/>
          <p:nvPr/>
        </p:nvSpPr>
        <p:spPr>
          <a:xfrm>
            <a:off x="2446338" y="4005263"/>
            <a:ext cx="10874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堵塞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4" name="矩形 3"/>
          <p:cNvSpPr/>
          <p:nvPr/>
        </p:nvSpPr>
        <p:spPr>
          <a:xfrm>
            <a:off x="5138738" y="1685925"/>
            <a:ext cx="31273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蜿蜒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5" name="矩形 3"/>
          <p:cNvSpPr/>
          <p:nvPr/>
        </p:nvSpPr>
        <p:spPr>
          <a:xfrm>
            <a:off x="5138738" y="2459038"/>
            <a:ext cx="31273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柔软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6" name="矩形 3"/>
          <p:cNvSpPr/>
          <p:nvPr/>
        </p:nvSpPr>
        <p:spPr>
          <a:xfrm>
            <a:off x="5138738" y="3232150"/>
            <a:ext cx="31273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懒惰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7" name="矩形 3"/>
          <p:cNvSpPr/>
          <p:nvPr/>
        </p:nvSpPr>
        <p:spPr>
          <a:xfrm>
            <a:off x="5138738" y="4005263"/>
            <a:ext cx="31273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衰退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——____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8" name="矩形 3"/>
          <p:cNvSpPr/>
          <p:nvPr/>
        </p:nvSpPr>
        <p:spPr>
          <a:xfrm>
            <a:off x="6788150" y="1651000"/>
            <a:ext cx="10858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笔直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9" name="矩形 3"/>
          <p:cNvSpPr/>
          <p:nvPr/>
        </p:nvSpPr>
        <p:spPr>
          <a:xfrm>
            <a:off x="6788150" y="2414588"/>
            <a:ext cx="10858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坚硬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50" name="矩形 3"/>
          <p:cNvSpPr/>
          <p:nvPr/>
        </p:nvSpPr>
        <p:spPr>
          <a:xfrm>
            <a:off x="6788150" y="3200400"/>
            <a:ext cx="10858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勤劳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51" name="矩形 3"/>
          <p:cNvSpPr/>
          <p:nvPr/>
        </p:nvSpPr>
        <p:spPr>
          <a:xfrm>
            <a:off x="6788150" y="4005263"/>
            <a:ext cx="10858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1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5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3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增长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fill="hold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fill="hold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fill="hold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fill="hold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 animBg="1"/>
      <p:bldP spid="22541" grpId="0" animBg="1"/>
      <p:bldP spid="22542" grpId="0" animBg="1"/>
      <p:bldP spid="22543" grpId="0" animBg="1"/>
      <p:bldP spid="22548" grpId="0" animBg="1"/>
      <p:bldP spid="22549" grpId="0" animBg="1"/>
      <p:bldP spid="22550" grpId="0" animBg="1"/>
      <p:bldP spid="22551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2438</Words>
  <Application>WPS 演示</Application>
  <PresentationFormat/>
  <Paragraphs>335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Franklin Gothic Medium</vt:lpstr>
      <vt:lpstr>微软雅黑</vt:lpstr>
      <vt:lpstr>楷体</vt:lpstr>
      <vt:lpstr>黑体</vt:lpstr>
      <vt:lpstr>Microsoft Yi Baiti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2021-07-01T05:41:10Z</cp:lastPrinted>
  <dcterms:created xsi:type="dcterms:W3CDTF">2021-07-01T05:41:10Z</dcterms:created>
  <dcterms:modified xsi:type="dcterms:W3CDTF">2021-09-06T13:23:02Z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2052-11.1.0.10314</vt:lpwstr>
  </property>
</Properties>
</file>