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70" r:id="rId4"/>
    <p:sldId id="279" r:id="rId5"/>
    <p:sldId id="300" r:id="rId6"/>
    <p:sldId id="301" r:id="rId7"/>
    <p:sldId id="272" r:id="rId8"/>
    <p:sldId id="302" r:id="rId9"/>
    <p:sldId id="303" r:id="rId10"/>
    <p:sldId id="304" r:id="rId11"/>
    <p:sldId id="305" r:id="rId12"/>
    <p:sldId id="273" r:id="rId13"/>
    <p:sldId id="268" r:id="rId14"/>
    <p:sldId id="296" r:id="rId15"/>
    <p:sldId id="285" r:id="rId16"/>
    <p:sldId id="306" r:id="rId17"/>
    <p:sldId id="297" r:id="rId18"/>
    <p:sldId id="307" r:id="rId19"/>
    <p:sldId id="292" r:id="rId20"/>
    <p:sldId id="288" r:id="rId21"/>
    <p:sldId id="299" r:id="rId22"/>
  </p:sldIdLst>
  <p:sldSz cx="12192000" cy="6858000"/>
  <p:notesSz cx="6858000" cy="9144000"/>
  <p:embeddedFontLst>
    <p:embeddedFont>
      <p:font typeface="微软雅黑" panose="020B0503020204020204" charset="-122"/>
      <p:regular r:id="rId27"/>
    </p:embeddedFont>
    <p:embeddedFont>
      <p:font typeface="楷体" panose="02010609060101010101" pitchFamily="49" charset="-122"/>
      <p:regular r:id="rId28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用户" initials="W用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4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-132"/>
      </p:cViewPr>
      <p:guideLst>
        <p:guide orient="horz" pos="21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D861-E942-4694-966D-F6A93EB1A6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FA98-B1F0-4380-866C-E18380B9059D}" type="slidenum">
              <a:rPr lang="zh-CN" altLang="en-US" smtClean="0"/>
            </a:fld>
            <a:endParaRPr lang="zh-CN" altLang="en-US"/>
          </a:p>
        </p:txBody>
      </p:sp>
      <p:sp>
        <p:nvSpPr>
          <p:cNvPr id="6" name="圆角矩形 5"/>
          <p:cNvSpPr/>
          <p:nvPr userDrawn="1"/>
        </p:nvSpPr>
        <p:spPr>
          <a:xfrm>
            <a:off x="222930" y="347303"/>
            <a:ext cx="11756608" cy="6338292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567444" y="35078"/>
            <a:ext cx="1875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endParaRPr lang="zh-CN" altLang="en-US" sz="32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D861-E942-4694-966D-F6A93EB1A6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FA98-B1F0-4380-866C-E18380B9059D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6"/>
          <p:cNvSpPr/>
          <p:nvPr userDrawn="1"/>
        </p:nvSpPr>
        <p:spPr>
          <a:xfrm>
            <a:off x="226031" y="351065"/>
            <a:ext cx="11753507" cy="631509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551289" y="391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</a:rPr>
              <a:t>新知探究</a:t>
            </a:r>
            <a:endParaRPr lang="zh-CN" altLang="en-US" sz="32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D861-E942-4694-966D-F6A93EB1A6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FA98-B1F0-4380-866C-E18380B9059D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6"/>
          <p:cNvSpPr/>
          <p:nvPr userDrawn="1"/>
        </p:nvSpPr>
        <p:spPr>
          <a:xfrm>
            <a:off x="226031" y="351065"/>
            <a:ext cx="11753507" cy="631509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551289" y="391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  <a:endParaRPr lang="zh-CN" altLang="en-US" sz="32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1D861-E942-4694-966D-F6A93EB1A6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FA98-B1F0-4380-866C-E18380B9059D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6"/>
          <p:cNvSpPr/>
          <p:nvPr userDrawn="1"/>
        </p:nvSpPr>
        <p:spPr>
          <a:xfrm>
            <a:off x="243884" y="351103"/>
            <a:ext cx="11735655" cy="6315056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587032" y="2679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  <a:endParaRPr lang="zh-CN" altLang="en-US" sz="32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助学资料"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圆角矩形 310"/>
          <p:cNvSpPr/>
          <p:nvPr userDrawn="1"/>
        </p:nvSpPr>
        <p:spPr>
          <a:xfrm>
            <a:off x="123461" y="351065"/>
            <a:ext cx="11953078" cy="639147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T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23461" y="351065"/>
            <a:ext cx="11953078" cy="639147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4" name="矩形 313" hidden="1"/>
          <p:cNvSpPr/>
          <p:nvPr userDrawn="1"/>
        </p:nvSpPr>
        <p:spPr>
          <a:xfrm>
            <a:off x="123461" y="346497"/>
            <a:ext cx="11953078" cy="6396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圆角矩形 309"/>
          <p:cNvSpPr/>
          <p:nvPr userDrawn="1"/>
        </p:nvSpPr>
        <p:spPr>
          <a:xfrm>
            <a:off x="123461" y="351065"/>
            <a:ext cx="11953078" cy="639147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8" name="矩形 317"/>
          <p:cNvSpPr/>
          <p:nvPr userDrawn="1"/>
        </p:nvSpPr>
        <p:spPr>
          <a:xfrm>
            <a:off x="567444" y="35078"/>
            <a:ext cx="1875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endParaRPr lang="zh-CN" altLang="en-US" sz="32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助学资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圆角矩形 310"/>
          <p:cNvSpPr/>
          <p:nvPr userDrawn="1"/>
        </p:nvSpPr>
        <p:spPr>
          <a:xfrm>
            <a:off x="123461" y="351065"/>
            <a:ext cx="11953078" cy="639147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圆角矩形 309"/>
          <p:cNvSpPr/>
          <p:nvPr userDrawn="1"/>
        </p:nvSpPr>
        <p:spPr>
          <a:xfrm>
            <a:off x="123461" y="351065"/>
            <a:ext cx="11953078" cy="639147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初读感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圆角矩形 309"/>
          <p:cNvSpPr/>
          <p:nvPr userDrawn="1"/>
        </p:nvSpPr>
        <p:spPr>
          <a:xfrm>
            <a:off x="123461" y="351065"/>
            <a:ext cx="11953078" cy="639147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随堂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圆角矩形 309"/>
          <p:cNvSpPr/>
          <p:nvPr userDrawn="1"/>
        </p:nvSpPr>
        <p:spPr>
          <a:xfrm>
            <a:off x="123461" y="351065"/>
            <a:ext cx="11953078" cy="639147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8" name="矩形 317"/>
          <p:cNvSpPr/>
          <p:nvPr userDrawn="1"/>
        </p:nvSpPr>
        <p:spPr>
          <a:xfrm>
            <a:off x="548870" y="14537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  <a:endParaRPr lang="zh-CN" altLang="en-US" sz="3200" b="1" dirty="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标题 1"/>
          <p:cNvSpPr>
            <a:spLocks noGrp="1"/>
          </p:cNvSpPr>
          <p:nvPr>
            <p:ph type="ctrTitle" idx="4294967295"/>
          </p:nvPr>
        </p:nvSpPr>
        <p:spPr>
          <a:xfrm>
            <a:off x="4641850" y="2188369"/>
            <a:ext cx="7270750" cy="1603375"/>
          </a:xfrm>
        </p:spPr>
        <p:txBody>
          <a:bodyPr/>
          <a:lstStyle/>
          <a:p>
            <a:pPr eaLnBrk="1" hangingPunct="1"/>
            <a:r>
              <a:rPr lang="zh-CN" altLang="en-US" sz="4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口语交际</a:t>
            </a:r>
            <a:endParaRPr lang="zh-CN" altLang="en-US" sz="4800" b="1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36616" y="1758711"/>
            <a:ext cx="7876311" cy="2931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）评议执行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。根据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同学们提出的不同观点和建议，共同评一评，看看哪些是符合实际的，哪些是大家都认同并且能做到的。最后形成制度，在班级执行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9808" y="1581912"/>
            <a:ext cx="2039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讨论要求：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8096" y="2459736"/>
            <a:ext cx="786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①发言的时候先表明观点，在说清楚理由。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8952" y="3319272"/>
            <a:ext cx="786384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②一边听一边思考，想想别人讲的是否有道理。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9808" y="5048277"/>
            <a:ext cx="786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③尊重不同的想法。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830144" y="649080"/>
            <a:ext cx="2167925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发言模板</a:t>
            </a:r>
            <a:endParaRPr lang="en-US" altLang="zh-CN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0952" y="1828385"/>
            <a:ext cx="9720072" cy="36702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该不该实行班干部轮流制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我认为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（该不该）实行班干部轮流制。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我的理由：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____________________________________________________________________________________________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674281" y="721816"/>
            <a:ext cx="2981741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汇总理由模板</a:t>
            </a:r>
            <a:endParaRPr lang="en-US" altLang="zh-CN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5642" y="1967841"/>
            <a:ext cx="9720072" cy="37856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该不该实行班干部轮流制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理由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理由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理由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理由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0527" y="1991518"/>
            <a:ext cx="10634472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我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觉得应该实行班干部轮流制。因为班干部是老师的小助手，担任班干部不仅可以锻炼能力，激发积极性，还能促使我们融入班集体中。如果担任了班干部，我们在生活和学习中就会想办法严格要求自己，这对个人的成长也有好处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9768" y="786384"/>
            <a:ext cx="1063447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该实行班干部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轮流制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0527" y="1991518"/>
            <a:ext cx="10634472" cy="440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班干部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轮流制是利大于弊的，虽然轮流担任班干部会出现不稳定的现象，但是这种制度有利于培养团队意识。在管理班级的同时，把自己和班级紧紧联系在一起，能增强我们的责任感。只有充分调动每个同学的积极性，让每个同学都参与班级管理，大家才会明白班级管理的不易，才能深切体会到班级管理需要大家共同配合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9768" y="786384"/>
            <a:ext cx="1063447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该实行班干部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轮流制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9768" y="786384"/>
            <a:ext cx="10634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不该实行班干部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轮流制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9566" y="2234876"/>
            <a:ext cx="84548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觉得不应该实行班干部轮流制。固然，轮流担任班干部能锻炼我们的能力，但是总是换班干部，班级管理缺乏稳定性，这不利于良好班风的形成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9768" y="786384"/>
            <a:ext cx="10634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不该实行班干部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轮流制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9566" y="1954322"/>
            <a:ext cx="8454876" cy="440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有些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同学性格比较内向，并不想担任班干部，这是强人所难，反而会起反作用。有的同学没有当过班干部，缺乏相关经验，也会影响正常的班级管理工作。还有的同学没有责任心，不仅不能给我们做好榜样，还会导致班级秩序混乱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61817" y="2213755"/>
            <a:ext cx="10013950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我们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在交流过程，除了积极思考，表明自己的观点，说清楚理由，还要边听边思考对方的想法是否有道理。如果有道理，就不要一味地反对。即便最终想法不一致，也要尊重对方的想法。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2273" y="938507"/>
            <a:ext cx="6556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推荐“星级发言人”评价标准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291336" y="2167128"/>
          <a:ext cx="9846057" cy="3496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2019"/>
                <a:gridCol w="3282019"/>
                <a:gridCol w="3282019"/>
              </a:tblGrid>
              <a:tr h="1028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评价项目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星级评价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我的建议</a:t>
                      </a:r>
                      <a:endParaRPr lang="zh-CN" altLang="en-US" sz="3200" dirty="0"/>
                    </a:p>
                  </a:txBody>
                  <a:tcPr/>
                </a:tc>
              </a:tr>
              <a:tr h="1028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按“观点＋理由”进行表达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☆☆☆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3200" dirty="0"/>
                    </a:p>
                  </a:txBody>
                  <a:tcPr/>
                </a:tc>
              </a:tr>
              <a:tr h="10283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理由是否有道理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☆☆☆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ctrTitle" idx="4294967295"/>
          </p:nvPr>
        </p:nvSpPr>
        <p:spPr>
          <a:xfrm>
            <a:off x="943079" y="736940"/>
            <a:ext cx="9592056" cy="245306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三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年级（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）班，班干部是由同学轮流担任的。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有人同学这样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很好，也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有同学认为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这样不太好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。那么我们班要不要实行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班干部轮流制？大家来讨论一下吧。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1772941" y="4219558"/>
            <a:ext cx="4901184" cy="8512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该不该实行班干部轮流制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pic>
        <p:nvPicPr>
          <p:cNvPr id="5" name="Picture 2" descr="http://jsnews.jschina.com.cn/lyg/a/201707/W02017070338481100959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6"/>
          <a:stretch>
            <a:fillRect/>
          </a:stretch>
        </p:blipFill>
        <p:spPr bwMode="auto">
          <a:xfrm>
            <a:off x="7483204" y="3304274"/>
            <a:ext cx="3990290" cy="2520000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58142" y="1230866"/>
            <a:ext cx="107899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从同学们的发言中，你对这个问题有了哪些新的认识？</a:t>
            </a:r>
            <a:endParaRPr lang="en-US" altLang="zh-CN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11693" y="2274438"/>
            <a:ext cx="1001395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通过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“该不该实行班干部轮流制”这个话题的交流，我们知道，可以通过思考、讨论、交流、实践检验的方式，更加全面地认识事物。希望在以后的日子里，你们能够用这样的方法去解决生活中的问题。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0.sinaimg.cn/cj/roll/20100701/1277953250_XHOqVB.jpg"/>
          <p:cNvPicPr>
            <a:picLocks noChangeAspect="1" noChangeArrowheads="1"/>
          </p:cNvPicPr>
          <p:nvPr/>
        </p:nvPicPr>
        <p:blipFill>
          <a:blip r:embed="rId1" cstate="print"/>
          <a:srcRect l="7791" t="26023" r="10956" b="41153"/>
          <a:stretch>
            <a:fillRect/>
          </a:stretch>
        </p:blipFill>
        <p:spPr bwMode="auto">
          <a:xfrm>
            <a:off x="1434837" y="1001067"/>
            <a:ext cx="8094998" cy="3768361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099795" y="4967271"/>
            <a:ext cx="8915400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两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张表中班干部职务没变，担任职务的同学变了，这就是班干部轮流制。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42160" y="2535800"/>
            <a:ext cx="8915400" cy="29315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）积极参与讨论，能表明自己的观点，并说清楚理由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）能一边听一边思考，想想别人讲的是否有道理，尊重不同的想法。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88135" y="984887"/>
            <a:ext cx="9369425" cy="74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在本次口语交际中，我们要做到：</a:t>
            </a:r>
            <a:endParaRPr lang="en-US" altLang="zh-CN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33945" y="1124865"/>
            <a:ext cx="890501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（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1）整理思路，做好准备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。先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结合成长经历思考以下问题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①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班干部的工作和职责是什么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②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你有担任班干部的经历吗？你未来有担任班干部的打算吗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③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从一年级入学到本学期，你所在的班级实行过班干部轮流制吗？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88135" y="984887"/>
            <a:ext cx="9369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请同学们根据我们班的实际情况，完成下表。</a:t>
            </a:r>
            <a:endParaRPr lang="en-US" altLang="zh-CN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88135" y="2115994"/>
          <a:ext cx="9555480" cy="3949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7985"/>
                <a:gridCol w="3255264"/>
                <a:gridCol w="4142231"/>
              </a:tblGrid>
              <a:tr h="836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是否担任过班干部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人数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比例</a:t>
                      </a:r>
                      <a:endParaRPr lang="zh-CN" altLang="en-US" sz="3200" dirty="0"/>
                    </a:p>
                  </a:txBody>
                  <a:tcPr/>
                </a:tc>
              </a:tr>
              <a:tr h="836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长期担任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3200" dirty="0"/>
                    </a:p>
                  </a:txBody>
                  <a:tcPr/>
                </a:tc>
              </a:tr>
              <a:tr h="836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曾经担任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3200" dirty="0"/>
                    </a:p>
                  </a:txBody>
                  <a:tcPr/>
                </a:tc>
              </a:tr>
              <a:tr h="836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3200" dirty="0" smtClean="0"/>
                        <a:t>从未担任</a:t>
                      </a:r>
                      <a:endParaRPr lang="zh-CN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zh-CN" alt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39089" y="636492"/>
            <a:ext cx="1014152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）深入思考，确定观点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。关于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“该不该实行班干部轮流制”，你可以赞同，也可以反对。如果你赞同轮流制，就要从这个观点出发去思考：轮流制对班级工作的开展有什么好处？对个人能力的培养有什么好处？如果你不赞同轮流制，那你赞同什么方式？是老师指定制还是班级竞选制？可以从这些制度里选择一个，通过对比说说轮流制的不好之处。也可以从同学的性格是否适合担任班干部来谈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66452" y="1966529"/>
            <a:ext cx="78763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）大胆交流，展示自己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。交流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时，要先表明观点，再讲清楚理由。说理由时，要条理清晰，主次分明，能有理有据地阐明自己的观点，用事实来说服同学们。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36616" y="1758711"/>
            <a:ext cx="78763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）认真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聆听，进行评价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。同学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发言时，要安静地倾听，想想别人讲的是否有道理。也许，有一部分同学会和你的观点不一样，你可以针对不同观点提出自己的看法或建议。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1867</Words>
  <Application>WPS 演示</Application>
  <PresentationFormat>宽屏</PresentationFormat>
  <Paragraphs>100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楷体</vt:lpstr>
      <vt:lpstr>Arial Unicode MS</vt:lpstr>
      <vt:lpstr>GB Pinyinok-B</vt:lpstr>
      <vt:lpstr>Segoe Print</vt:lpstr>
      <vt:lpstr>Calibri</vt:lpstr>
      <vt:lpstr>Office 主题</vt:lpstr>
      <vt:lpstr>口语交际</vt:lpstr>
      <vt:lpstr>    三年级（2）班，班干部是由同学轮流担任的。有人同学这样很好，也有同学认为这样不太好。那么我们班要不要实行班干部轮流制？大家来讨论一下吧。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3.植物妈妈有办法</dc:title>
  <dc:creator>lenovo</dc:creator>
  <cp:lastModifiedBy>qwe</cp:lastModifiedBy>
  <cp:revision>43</cp:revision>
  <dcterms:created xsi:type="dcterms:W3CDTF">2019-01-28T06:44:00Z</dcterms:created>
  <dcterms:modified xsi:type="dcterms:W3CDTF">2021-09-06T13:26:09Z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