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8" r:id="rId3"/>
    <p:sldId id="267" r:id="rId4"/>
    <p:sldId id="277" r:id="rId5"/>
    <p:sldId id="305" r:id="rId6"/>
    <p:sldId id="306" r:id="rId7"/>
    <p:sldId id="307" r:id="rId8"/>
    <p:sldId id="308" r:id="rId9"/>
    <p:sldId id="291" r:id="rId10"/>
    <p:sldId id="309" r:id="rId11"/>
    <p:sldId id="295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5000" autoAdjust="0"/>
  </p:normalViewPr>
  <p:slideViewPr>
    <p:cSldViewPr>
      <p:cViewPr varScale="1">
        <p:scale>
          <a:sx n="47" d="100"/>
          <a:sy n="47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9F73508-E51D-4AE1-9DD4-97F38F7CFCE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CCE9090-4745-4960-97F7-DCEB0B4FD33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9F885D-7AB4-4F3B-8953-3DED440FF0D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98D2AB-D80F-4FDE-9662-91350F506F3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/>
        </p:nvSpPr>
        <p:spPr>
          <a:xfrm>
            <a:off x="2000232" y="1428736"/>
            <a:ext cx="5000660" cy="118681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sp3d prstMaterial="plastic"/>
        </p:spPr>
        <p:txBody>
          <a:bodyPr>
            <a:scene3d>
              <a:camera prst="obliqueTopRight"/>
              <a:lightRig rig="threePt" dir="t"/>
            </a:scene3d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FontTx/>
              <a:buNone/>
              <a:defRPr/>
            </a:pPr>
            <a:r>
              <a:rPr lang="zh-CN" altLang="en-US" sz="6000" noProof="1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习作指导：</a:t>
            </a:r>
            <a:endParaRPr lang="en-US" altLang="zh-CN" sz="6000" noProof="1" smtClean="0"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zh-CN" altLang="en-US" sz="6000" noProof="1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看图画 写一写</a:t>
            </a:r>
            <a:endParaRPr lang="zh-CN" altLang="en-US" sz="6000" noProof="1"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28596" y="2786058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n-ea"/>
                <a:ea typeface="+mn-ea"/>
              </a:rPr>
              <a:t>星期天，大家到郊外放风筝。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20" y="571480"/>
            <a:ext cx="8572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3</a:t>
            </a:r>
            <a:r>
              <a:rPr lang="zh-CN" altLang="en-US" sz="3200" dirty="0" smtClean="0">
                <a:latin typeface="+mn-ea"/>
                <a:ea typeface="+mn-ea"/>
              </a:rPr>
              <a:t>）拟题目：</a:t>
            </a:r>
            <a:r>
              <a:rPr lang="zh-CN" altLang="en-US" sz="3200" u="sng" dirty="0" smtClean="0">
                <a:latin typeface="+mn-ea"/>
                <a:ea typeface="+mn-ea"/>
              </a:rPr>
              <a:t>　　　　　　　</a:t>
            </a:r>
            <a:r>
              <a:rPr lang="zh-CN" altLang="en-US" sz="3200" dirty="0" smtClean="0">
                <a:latin typeface="+mn-ea"/>
                <a:ea typeface="+mn-ea"/>
              </a:rPr>
              <a:t>。</a:t>
            </a:r>
            <a:r>
              <a:rPr lang="en-US" sz="3200" dirty="0" smtClean="0">
                <a:latin typeface="+mn-ea"/>
                <a:ea typeface="+mn-ea"/>
              </a:rPr>
              <a:t> 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4</a:t>
            </a:r>
            <a:r>
              <a:rPr lang="zh-CN" altLang="en-US" sz="3200" dirty="0" smtClean="0">
                <a:latin typeface="+mn-ea"/>
                <a:ea typeface="+mn-ea"/>
              </a:rPr>
              <a:t>）谋篇布局，拟提纲：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①</a:t>
            </a:r>
            <a:r>
              <a:rPr lang="zh-CN" altLang="en-US" sz="3200" dirty="0" smtClean="0">
                <a:latin typeface="+mn-ea"/>
                <a:ea typeface="+mn-ea"/>
              </a:rPr>
              <a:t>开头（第</a:t>
            </a:r>
            <a:r>
              <a:rPr lang="zh-CN" altLang="en-US" sz="3200" u="sng" dirty="0" smtClean="0">
                <a:latin typeface="+mn-ea"/>
                <a:ea typeface="+mn-ea"/>
              </a:rPr>
              <a:t>　　　</a:t>
            </a:r>
            <a:r>
              <a:rPr lang="zh-CN" altLang="en-US" sz="3200" dirty="0" smtClean="0">
                <a:latin typeface="+mn-ea"/>
                <a:ea typeface="+mn-ea"/>
              </a:rPr>
              <a:t>自然段）：</a:t>
            </a:r>
            <a:endParaRPr lang="en-US" altLang="zh-CN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u="sng" dirty="0" smtClean="0">
                <a:latin typeface="+mn-ea"/>
                <a:ea typeface="+mn-ea"/>
              </a:rPr>
              <a:t>　                      </a:t>
            </a:r>
            <a:r>
              <a:rPr lang="en-US" sz="3200" u="sng" dirty="0" smtClean="0">
                <a:latin typeface="+mn-ea"/>
                <a:ea typeface="+mn-ea"/>
              </a:rPr>
              <a:t> 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②</a:t>
            </a:r>
            <a:r>
              <a:rPr lang="zh-CN" altLang="en-US" sz="3200" dirty="0" smtClean="0">
                <a:latin typeface="+mn-ea"/>
                <a:ea typeface="+mn-ea"/>
              </a:rPr>
              <a:t>中间（第</a:t>
            </a:r>
            <a:r>
              <a:rPr lang="zh-CN" altLang="en-US" sz="3200" u="sng" dirty="0" smtClean="0">
                <a:latin typeface="+mn-ea"/>
                <a:ea typeface="+mn-ea"/>
              </a:rPr>
              <a:t>　　　</a:t>
            </a:r>
            <a:r>
              <a:rPr lang="zh-CN" altLang="en-US" sz="3200" dirty="0" smtClean="0">
                <a:latin typeface="+mn-ea"/>
                <a:ea typeface="+mn-ea"/>
              </a:rPr>
              <a:t>自然段）：</a:t>
            </a:r>
            <a:r>
              <a:rPr lang="en-US" altLang="zh-CN" sz="3200" dirty="0" smtClean="0">
                <a:latin typeface="+mn-ea"/>
                <a:ea typeface="+mn-ea"/>
              </a:rPr>
              <a:t>_______________</a:t>
            </a:r>
            <a:r>
              <a:rPr lang="zh-CN" altLang="en-US" sz="3200" u="sng" dirty="0" smtClean="0">
                <a:latin typeface="+mn-ea"/>
              </a:rPr>
              <a:t>　　　　　　　</a:t>
            </a:r>
            <a:r>
              <a:rPr lang="en-US" sz="3200" u="sng" dirty="0" smtClean="0">
                <a:latin typeface="+mn-ea"/>
                <a:ea typeface="+mn-ea"/>
              </a:rPr>
              <a:t>            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③</a:t>
            </a:r>
            <a:r>
              <a:rPr lang="zh-CN" altLang="en-US" sz="3200" dirty="0" smtClean="0">
                <a:latin typeface="+mn-ea"/>
                <a:ea typeface="+mn-ea"/>
              </a:rPr>
              <a:t>结尾（第</a:t>
            </a:r>
            <a:r>
              <a:rPr lang="zh-CN" altLang="en-US" sz="3200" u="sng" dirty="0" smtClean="0">
                <a:latin typeface="+mn-ea"/>
                <a:ea typeface="+mn-ea"/>
              </a:rPr>
              <a:t>　　　</a:t>
            </a:r>
            <a:r>
              <a:rPr lang="zh-CN" altLang="en-US" sz="3200" dirty="0" smtClean="0">
                <a:latin typeface="+mn-ea"/>
                <a:ea typeface="+mn-ea"/>
              </a:rPr>
              <a:t>自然段）：</a:t>
            </a:r>
            <a:endParaRPr lang="en-US" altLang="zh-CN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u="sng" dirty="0" smtClean="0">
                <a:latin typeface="+mn-ea"/>
                <a:ea typeface="+mn-ea"/>
              </a:rPr>
              <a:t>　                       </a:t>
            </a:r>
            <a:r>
              <a:rPr lang="en-US" sz="3200" u="sng" dirty="0" smtClean="0">
                <a:latin typeface="+mn-ea"/>
                <a:ea typeface="+mn-ea"/>
              </a:rPr>
              <a:t> </a:t>
            </a: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14612" y="214311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00298" y="357187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n-ea"/>
                <a:ea typeface="+mn-ea"/>
              </a:rPr>
              <a:t>2-4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4612" y="428625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n-ea"/>
                <a:ea typeface="+mn-ea"/>
              </a:rPr>
              <a:t>5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14744" y="714356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n-ea"/>
                <a:ea typeface="+mn-ea"/>
              </a:rPr>
              <a:t>放风筝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00694" y="3571876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n-ea"/>
                <a:ea typeface="+mn-ea"/>
              </a:rPr>
              <a:t>写放风筝的过程。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7158" y="5144146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n-ea"/>
                <a:ea typeface="+mn-ea"/>
              </a:rPr>
              <a:t>放风筝让大家很快乐。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4" grpId="0"/>
      <p:bldP spid="5" grpId="0"/>
      <p:bldP spid="6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28596" y="857232"/>
            <a:ext cx="8358246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审题训练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选一选，明确本次习作的任务。</a:t>
            </a: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1</a:t>
            </a:r>
            <a:r>
              <a:rPr lang="zh-CN" altLang="en-US" sz="3200" dirty="0" smtClean="0">
                <a:latin typeface="+mn-ea"/>
                <a:ea typeface="+mn-ea"/>
              </a:rPr>
              <a:t>）审清题目：这次习作要求我们（　　）。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 A.</a:t>
            </a:r>
            <a:r>
              <a:rPr lang="zh-CN" altLang="en-US" sz="3200" dirty="0" smtClean="0">
                <a:latin typeface="+mn-ea"/>
                <a:ea typeface="+mn-ea"/>
              </a:rPr>
              <a:t>看图写一句话　 </a:t>
            </a:r>
            <a:endParaRPr lang="en-US" altLang="zh-CN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 B.</a:t>
            </a:r>
            <a:r>
              <a:rPr lang="zh-CN" altLang="en-US" sz="3200" dirty="0" smtClean="0">
                <a:latin typeface="+mn-ea"/>
                <a:ea typeface="+mn-ea"/>
              </a:rPr>
              <a:t>看图写一段话　 </a:t>
            </a:r>
            <a:endParaRPr lang="en-US" altLang="zh-CN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 C.</a:t>
            </a:r>
            <a:r>
              <a:rPr lang="zh-CN" altLang="en-US" sz="3200" dirty="0" smtClean="0">
                <a:latin typeface="+mn-ea"/>
                <a:ea typeface="+mn-ea"/>
              </a:rPr>
              <a:t>看图写词语　 </a:t>
            </a:r>
            <a:endParaRPr lang="en-US" altLang="zh-CN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 D.</a:t>
            </a:r>
            <a:r>
              <a:rPr lang="zh-CN" altLang="en-US" sz="3200" dirty="0" smtClean="0">
                <a:latin typeface="+mn-ea"/>
                <a:ea typeface="+mn-ea"/>
              </a:rPr>
              <a:t>看图编一个故事</a:t>
            </a: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72396" y="171448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+mn-ea"/>
                <a:ea typeface="+mn-ea"/>
              </a:rPr>
              <a:t>B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7158" y="642918"/>
            <a:ext cx="8358246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2</a:t>
            </a:r>
            <a:r>
              <a:rPr lang="zh-CN" altLang="en-US" sz="3200" dirty="0" smtClean="0">
                <a:latin typeface="+mn-ea"/>
                <a:ea typeface="+mn-ea"/>
              </a:rPr>
              <a:t>）审清要求：下面关于看图作文的注意事项，说法有误的一项是（　　）。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A.</a:t>
            </a:r>
            <a:r>
              <a:rPr lang="zh-CN" altLang="en-US" sz="3200" dirty="0" smtClean="0">
                <a:latin typeface="+mn-ea"/>
                <a:ea typeface="+mn-ea"/>
              </a:rPr>
              <a:t>要按照一定的顺序来观察图画。　　 </a:t>
            </a:r>
            <a:endParaRPr lang="en-US" altLang="zh-CN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B.</a:t>
            </a:r>
            <a:r>
              <a:rPr lang="zh-CN" altLang="en-US" sz="3200" dirty="0" smtClean="0">
                <a:latin typeface="+mn-ea"/>
                <a:ea typeface="+mn-ea"/>
              </a:rPr>
              <a:t>要认真思考图画所要表达的意图。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C.</a:t>
            </a:r>
            <a:r>
              <a:rPr lang="zh-CN" altLang="en-US" sz="3200" dirty="0" smtClean="0">
                <a:latin typeface="+mn-ea"/>
                <a:ea typeface="+mn-ea"/>
              </a:rPr>
              <a:t>要在观察的基础上，展开合理的想象。</a:t>
            </a:r>
            <a:endParaRPr lang="en-US" altLang="zh-CN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D.</a:t>
            </a:r>
            <a:r>
              <a:rPr lang="zh-CN" altLang="en-US" sz="3200" dirty="0" smtClean="0">
                <a:latin typeface="+mn-ea"/>
                <a:ea typeface="+mn-ea"/>
              </a:rPr>
              <a:t>要面面俱到地观察，不能有一丝遗漏。</a:t>
            </a: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72066" y="150017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n-ea"/>
                <a:ea typeface="+mn-ea"/>
              </a:rPr>
              <a:t>D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7158" y="642918"/>
            <a:ext cx="8358246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3</a:t>
            </a:r>
            <a:r>
              <a:rPr lang="zh-CN" altLang="en-US" sz="3200" dirty="0" smtClean="0">
                <a:latin typeface="+mn-ea"/>
                <a:ea typeface="+mn-ea"/>
              </a:rPr>
              <a:t>）审清内容：下列各项中与习作内容无关的是（　　）。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A.</a:t>
            </a:r>
            <a:r>
              <a:rPr lang="zh-CN" altLang="en-US" sz="3200" dirty="0" smtClean="0">
                <a:latin typeface="+mn-ea"/>
                <a:ea typeface="+mn-ea"/>
              </a:rPr>
              <a:t>交代图中的时间、地点和天气。</a:t>
            </a:r>
            <a:r>
              <a:rPr lang="en-US" sz="3200" dirty="0" smtClean="0">
                <a:latin typeface="+mn-ea"/>
                <a:ea typeface="+mn-ea"/>
              </a:rPr>
              <a:t>	</a:t>
            </a:r>
            <a:endParaRPr 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B.</a:t>
            </a:r>
            <a:r>
              <a:rPr lang="zh-CN" altLang="en-US" sz="3200" dirty="0" smtClean="0">
                <a:latin typeface="+mn-ea"/>
                <a:ea typeface="+mn-ea"/>
              </a:rPr>
              <a:t>写清风筝是如何制作的。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C.</a:t>
            </a:r>
            <a:r>
              <a:rPr lang="zh-CN" altLang="en-US" sz="3200" dirty="0" smtClean="0">
                <a:latin typeface="+mn-ea"/>
                <a:ea typeface="+mn-ea"/>
              </a:rPr>
              <a:t>描写放风筝热闹、欢快的场面。</a:t>
            </a:r>
            <a:r>
              <a:rPr lang="en-US" sz="3200" dirty="0" smtClean="0">
                <a:latin typeface="+mn-ea"/>
                <a:ea typeface="+mn-ea"/>
              </a:rPr>
              <a:t>	</a:t>
            </a:r>
            <a:endParaRPr 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    D.</a:t>
            </a:r>
            <a:r>
              <a:rPr lang="zh-CN" altLang="en-US" sz="3200" dirty="0" smtClean="0">
                <a:latin typeface="+mn-ea"/>
                <a:ea typeface="+mn-ea"/>
              </a:rPr>
              <a:t>写清图中有哪些人，有什么样的风筝。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85918" y="150017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7158" y="500042"/>
            <a:ext cx="83582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选材训练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下面的材料，能作为本次习作材料的打“√”，不能的打“</a:t>
            </a:r>
            <a:r>
              <a:rPr 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1</a:t>
            </a:r>
            <a:r>
              <a:rPr lang="zh-CN" altLang="en-US" sz="3200" dirty="0" smtClean="0">
                <a:latin typeface="+mn-ea"/>
                <a:ea typeface="+mn-ea"/>
              </a:rPr>
              <a:t>）天气晴朗，一丝风都没有。</a:t>
            </a:r>
            <a:r>
              <a:rPr lang="en-US" sz="3200" dirty="0" smtClean="0">
                <a:latin typeface="+mn-ea"/>
                <a:ea typeface="+mn-ea"/>
              </a:rPr>
              <a:t>	</a:t>
            </a:r>
            <a:r>
              <a:rPr lang="zh-CN" altLang="en-US" sz="3200" dirty="0" smtClean="0">
                <a:latin typeface="+mn-ea"/>
                <a:ea typeface="+mn-ea"/>
              </a:rPr>
              <a:t>（　　）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2</a:t>
            </a:r>
            <a:r>
              <a:rPr lang="zh-CN" altLang="en-US" sz="3200" dirty="0" smtClean="0">
                <a:latin typeface="+mn-ea"/>
                <a:ea typeface="+mn-ea"/>
              </a:rPr>
              <a:t>）小红带来了一只蝴蝶风筝。</a:t>
            </a:r>
            <a:r>
              <a:rPr lang="en-US" sz="3200" dirty="0" smtClean="0">
                <a:latin typeface="+mn-ea"/>
                <a:ea typeface="+mn-ea"/>
              </a:rPr>
              <a:t>	</a:t>
            </a:r>
            <a:r>
              <a:rPr lang="zh-CN" altLang="en-US" sz="3200" dirty="0" smtClean="0">
                <a:latin typeface="+mn-ea"/>
                <a:ea typeface="+mn-ea"/>
              </a:rPr>
              <a:t>（　　）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3</a:t>
            </a:r>
            <a:r>
              <a:rPr lang="zh-CN" altLang="en-US" sz="3200" dirty="0" smtClean="0">
                <a:latin typeface="+mn-ea"/>
                <a:ea typeface="+mn-ea"/>
              </a:rPr>
              <a:t>）小明和小刚合作，准备把一只燕子风筝放上天空。</a:t>
            </a:r>
            <a:r>
              <a:rPr lang="en-US" sz="3200" dirty="0" smtClean="0">
                <a:latin typeface="+mn-ea"/>
                <a:ea typeface="+mn-ea"/>
              </a:rPr>
              <a:t>					</a:t>
            </a:r>
            <a:r>
              <a:rPr lang="zh-CN" altLang="en-US" sz="3200" dirty="0" smtClean="0">
                <a:latin typeface="+mn-ea"/>
                <a:ea typeface="+mn-ea"/>
              </a:rPr>
              <a:t>（　　）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4</a:t>
            </a:r>
            <a:r>
              <a:rPr lang="zh-CN" altLang="en-US" sz="3200" dirty="0" smtClean="0">
                <a:latin typeface="+mn-ea"/>
                <a:ea typeface="+mn-ea"/>
              </a:rPr>
              <a:t>）小刚把燕子风筝举到头顶上，对小明说：“准备好了。”</a:t>
            </a:r>
            <a:r>
              <a:rPr lang="en-US" sz="3200" dirty="0" smtClean="0">
                <a:latin typeface="+mn-ea"/>
                <a:ea typeface="+mn-ea"/>
              </a:rPr>
              <a:t>				</a:t>
            </a:r>
            <a:r>
              <a:rPr lang="zh-CN" altLang="en-US" sz="3200" dirty="0" smtClean="0">
                <a:latin typeface="+mn-ea"/>
                <a:ea typeface="+mn-ea"/>
              </a:rPr>
              <a:t>（　　）</a:t>
            </a:r>
            <a:endParaRPr lang="zh-CN" altLang="en-US" sz="3200" dirty="0" smtClean="0"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29520" y="2071678"/>
            <a:ext cx="4892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29520" y="2857496"/>
            <a:ext cx="473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58082" y="4286256"/>
            <a:ext cx="473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29520" y="5786454"/>
            <a:ext cx="473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0034" y="785794"/>
            <a:ext cx="83582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语段修改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读片段，完成练习。</a:t>
            </a: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 smtClean="0"/>
              <a:t>　　</a:t>
            </a:r>
            <a:r>
              <a:rPr lang="zh-CN" altLang="en-US" sz="3200" dirty="0" smtClean="0">
                <a:latin typeface="+mn-ea"/>
                <a:ea typeface="+mn-ea"/>
              </a:rPr>
              <a:t>星期天的早上，我和小伙伴一起去郊外放风筝。来到郊外一看，放风筝的人真多！天空成了风筝的舞台：摇头摆尾的大蜈蚣，活泼可爱的小金鱼，还有展翅高飞的雄鹰</a:t>
            </a:r>
            <a:r>
              <a:rPr lang="en-US" altLang="zh-CN" sz="3200" dirty="0" smtClean="0">
                <a:latin typeface="+mn-ea"/>
                <a:ea typeface="+mn-ea"/>
              </a:rPr>
              <a:t>……</a:t>
            </a:r>
            <a:r>
              <a:rPr lang="zh-CN" altLang="en-US" sz="3200" dirty="0" smtClean="0">
                <a:latin typeface="+mn-ea"/>
                <a:ea typeface="+mn-ea"/>
              </a:rPr>
              <a:t>我们十分羡慕，赶紧也放起了自己的风筝。看着风筝在天上自由自在地飞翔，我们高兴极了。</a:t>
            </a:r>
            <a:endParaRPr lang="zh-CN" altLang="en-US" sz="3200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0034" y="785794"/>
            <a:ext cx="8358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　　我认为这段话的主要问题是</a:t>
            </a:r>
            <a:r>
              <a:rPr lang="zh-CN" altLang="en-US" sz="3200" u="sng" dirty="0" smtClean="0">
                <a:latin typeface="+mn-ea"/>
                <a:ea typeface="+mn-ea"/>
              </a:rPr>
              <a:t>　　</a:t>
            </a: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A.</a:t>
            </a:r>
            <a:r>
              <a:rPr lang="zh-CN" altLang="en-US" sz="3200" dirty="0" smtClean="0">
                <a:latin typeface="+mn-ea"/>
                <a:ea typeface="+mn-ea"/>
              </a:rPr>
              <a:t>语句不通顺　</a:t>
            </a:r>
            <a:r>
              <a:rPr lang="en-US" sz="3200" dirty="0" smtClean="0">
                <a:latin typeface="+mn-ea"/>
                <a:ea typeface="+mn-ea"/>
              </a:rPr>
              <a:t>B.</a:t>
            </a:r>
            <a:r>
              <a:rPr lang="zh-CN" altLang="en-US" sz="3200" dirty="0" smtClean="0">
                <a:latin typeface="+mn-ea"/>
                <a:ea typeface="+mn-ea"/>
              </a:rPr>
              <a:t>没有抓住重点　</a:t>
            </a:r>
            <a:r>
              <a:rPr lang="en-US" sz="3200" dirty="0" smtClean="0">
                <a:latin typeface="+mn-ea"/>
                <a:ea typeface="+mn-ea"/>
              </a:rPr>
              <a:t>C.</a:t>
            </a:r>
            <a:r>
              <a:rPr lang="zh-CN" altLang="en-US" sz="3200" dirty="0" smtClean="0">
                <a:latin typeface="+mn-ea"/>
                <a:ea typeface="+mn-ea"/>
              </a:rPr>
              <a:t>没有进行合理想象）。我的修改意见：</a:t>
            </a:r>
            <a:r>
              <a:rPr lang="en-US" altLang="zh-CN" sz="3200" u="sng" dirty="0" smtClean="0">
                <a:latin typeface="+mn-ea"/>
                <a:ea typeface="+mn-ea"/>
              </a:rPr>
              <a:t>____________________</a:t>
            </a:r>
            <a:endParaRPr lang="en-US" altLang="zh-CN" sz="3200" u="sng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u="sng" dirty="0" smtClean="0">
                <a:latin typeface="+mn-ea"/>
                <a:ea typeface="+mn-ea"/>
              </a:rPr>
              <a:t>________________________________________</a:t>
            </a:r>
            <a:endParaRPr lang="en-US" altLang="zh-CN" sz="3200" u="sng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u="sng" dirty="0" smtClean="0">
                <a:latin typeface="+mn-ea"/>
                <a:ea typeface="+mn-ea"/>
              </a:rPr>
              <a:t>________________________________________</a:t>
            </a:r>
            <a:endParaRPr lang="en-US" altLang="zh-CN" sz="3200" u="sng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u="sng" dirty="0" smtClean="0">
                <a:latin typeface="+mn-ea"/>
                <a:ea typeface="+mn-ea"/>
              </a:rPr>
              <a:t>_______________________</a:t>
            </a:r>
            <a:endParaRPr lang="zh-CN" altLang="en-US" sz="3200" u="sng" dirty="0"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57950" y="85723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n-ea"/>
                <a:ea typeface="+mn-ea"/>
              </a:rPr>
              <a:t>B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348" y="2214554"/>
            <a:ext cx="80724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  <a:ea typeface="+mn-ea"/>
              </a:rPr>
              <a:t>				</a:t>
            </a:r>
            <a:r>
              <a:rPr lang="zh-CN" altLang="en-US" sz="3200" dirty="0" smtClean="0">
                <a:solidFill>
                  <a:srgbClr val="FF0000"/>
                </a:solidFill>
                <a:latin typeface="+mn-ea"/>
                <a:ea typeface="+mn-ea"/>
              </a:rPr>
              <a:t>“我们”的风筝是什么样的？“我们”又是怎么放风筝的？这才是本段的重点，不能点到为止，要具体写出“我们”放风筝的过程。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4282" y="642918"/>
            <a:ext cx="8643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思路形成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填一填，理清并确定本次习作的思路。</a:t>
            </a: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1</a:t>
            </a:r>
            <a:r>
              <a:rPr lang="zh-CN" altLang="en-US" sz="3200" dirty="0" smtClean="0">
                <a:latin typeface="+mn-ea"/>
                <a:ea typeface="+mn-ea"/>
              </a:rPr>
              <a:t>）观察图画，看懂图意：图上是</a:t>
            </a:r>
            <a:r>
              <a:rPr lang="zh-CN" altLang="en-US" sz="3200" u="sng" dirty="0" smtClean="0">
                <a:latin typeface="+mn-ea"/>
                <a:ea typeface="+mn-ea"/>
              </a:rPr>
              <a:t>　　</a:t>
            </a:r>
            <a:r>
              <a:rPr lang="zh-CN" altLang="en-US" sz="3200" dirty="0" smtClean="0">
                <a:latin typeface="+mn-ea"/>
                <a:ea typeface="+mn-ea"/>
              </a:rPr>
              <a:t>（地方），有</a:t>
            </a:r>
            <a:r>
              <a:rPr lang="zh-CN" altLang="en-US" sz="3200" u="sng" dirty="0" smtClean="0">
                <a:latin typeface="+mn-ea"/>
                <a:ea typeface="+mn-ea"/>
              </a:rPr>
              <a:t>　　</a:t>
            </a:r>
            <a:r>
              <a:rPr lang="zh-CN" altLang="en-US" sz="3200" dirty="0" smtClean="0">
                <a:latin typeface="+mn-ea"/>
                <a:ea typeface="+mn-ea"/>
              </a:rPr>
              <a:t>个人，他们在</a:t>
            </a:r>
            <a:r>
              <a:rPr lang="zh-CN" altLang="en-US" sz="3200" u="sng" dirty="0" smtClean="0">
                <a:latin typeface="+mn-ea"/>
                <a:ea typeface="+mn-ea"/>
              </a:rPr>
              <a:t>　　　</a:t>
            </a:r>
            <a:r>
              <a:rPr lang="zh-CN" altLang="en-US" sz="3200" dirty="0" smtClean="0">
                <a:latin typeface="+mn-ea"/>
                <a:ea typeface="+mn-ea"/>
              </a:rPr>
              <a:t>（事件）。</a:t>
            </a:r>
            <a:r>
              <a:rPr lang="en-US" sz="3200" dirty="0" smtClean="0">
                <a:latin typeface="+mn-ea"/>
                <a:ea typeface="+mn-ea"/>
              </a:rPr>
              <a:t> </a:t>
            </a:r>
            <a:endParaRPr lang="zh-CN" altLang="en-US" sz="3200" dirty="0" smtClean="0">
              <a:latin typeface="+mn-ea"/>
              <a:ea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29454" y="2214554"/>
            <a:ext cx="10715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郊外 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0232" y="2928934"/>
            <a:ext cx="7858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 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43504" y="2928934"/>
            <a:ext cx="15716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放风筝 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4282" y="355898"/>
            <a:ext cx="8643998" cy="6000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+mn-ea"/>
                <a:ea typeface="+mn-ea"/>
              </a:rPr>
              <a:t> </a:t>
            </a:r>
            <a:r>
              <a:rPr lang="zh-CN" altLang="en-US" sz="3200" dirty="0" smtClean="0">
                <a:latin typeface="+mn-ea"/>
                <a:ea typeface="+mn-ea"/>
              </a:rPr>
              <a:t>（</a:t>
            </a:r>
            <a:r>
              <a:rPr lang="en-US" sz="3200" dirty="0" smtClean="0">
                <a:latin typeface="+mn-ea"/>
                <a:ea typeface="+mn-ea"/>
              </a:rPr>
              <a:t>2</a:t>
            </a:r>
            <a:r>
              <a:rPr lang="zh-CN" altLang="en-US" sz="3200" dirty="0" smtClean="0">
                <a:latin typeface="+mn-ea"/>
                <a:ea typeface="+mn-ea"/>
              </a:rPr>
              <a:t>）明晰重点，想象推测：图中有哪些人？他们的动作分别是怎样的？可能说了哪些话？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u="sng" dirty="0" smtClean="0">
                <a:latin typeface="+mn-ea"/>
                <a:ea typeface="+mn-ea"/>
              </a:rPr>
              <a:t>                                         </a:t>
            </a:r>
            <a:endParaRPr lang="zh-CN" altLang="en-US" sz="3200" dirty="0" smtClean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u="sng" dirty="0" smtClean="0">
                <a:latin typeface="+mn-ea"/>
                <a:ea typeface="+mn-ea"/>
              </a:rPr>
              <a:t>                                         </a:t>
            </a:r>
            <a:r>
              <a:rPr lang="en-US" sz="3200" u="sng" dirty="0" smtClean="0">
                <a:latin typeface="+mn-ea"/>
              </a:rPr>
              <a:t>                                            </a:t>
            </a:r>
            <a:endParaRPr lang="zh-CN" altLang="en-US" sz="3200" dirty="0" smtClean="0"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u="sng" dirty="0" smtClean="0">
                <a:latin typeface="+mn-ea"/>
              </a:rPr>
              <a:t>                                                                                </a:t>
            </a:r>
            <a:endParaRPr lang="zh-CN" altLang="en-US" sz="3200" dirty="0" smtClean="0"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sz="3200" u="sng" dirty="0" smtClean="0">
                <a:latin typeface="+mn-ea"/>
              </a:rPr>
              <a:t>                                         </a:t>
            </a:r>
            <a:endParaRPr lang="en-US" sz="3200" u="sng" dirty="0" smtClean="0"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dirty="0">
                <a:latin typeface="+mn-ea"/>
                <a:ea typeface="+mn-ea"/>
              </a:rPr>
              <a:t>_________________________________________________________________________________</a:t>
            </a:r>
            <a:endParaRPr lang="en-US" altLang="zh-CN" sz="3200" dirty="0">
              <a:latin typeface="+mn-ea"/>
              <a:ea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5720" y="1784658"/>
            <a:ext cx="8429684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  <a:ea typeface="+mn-ea"/>
              </a:rPr>
              <a:t>    </a:t>
            </a:r>
            <a:r>
              <a:rPr lang="zh-CN" altLang="en-US" sz="3200" dirty="0" smtClean="0">
                <a:solidFill>
                  <a:srgbClr val="FF0000"/>
                </a:solidFill>
                <a:latin typeface="+mn-ea"/>
                <a:ea typeface="+mn-ea"/>
              </a:rPr>
              <a:t>近处有三个小朋友，其中有人举着风筝，有人拉着风筝线往前跑，有人拿着风筝在一旁观看，可能在交谈怎样让风筝飞到空中，怎样让风筝飞得更高。远处有一个幸福的三口之家，小朋友在放风筝，爸爸妈妈在看天上的风筝，或许他们在谈论哪一个风筝好看。 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楷体"/>
        <a:ea typeface="楷体"/>
        <a:cs typeface=""/>
      </a:majorFont>
      <a:minorFont>
        <a:latin typeface="楷体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1627</Words>
  <Application>WPS 演示</Application>
  <PresentationFormat>全屏显示(4:3)</PresentationFormat>
  <Paragraphs>95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楷体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qwe</cp:lastModifiedBy>
  <cp:revision>128</cp:revision>
  <dcterms:created xsi:type="dcterms:W3CDTF">2019-09-29T03:25:00Z</dcterms:created>
  <dcterms:modified xsi:type="dcterms:W3CDTF">2021-09-06T13:31:33Z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