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14" r:id="rId3"/>
    <p:sldId id="462" r:id="rId4"/>
    <p:sldId id="447" r:id="rId5"/>
    <p:sldId id="453" r:id="rId6"/>
    <p:sldId id="454" r:id="rId7"/>
    <p:sldId id="450" r:id="rId8"/>
    <p:sldId id="448" r:id="rId9"/>
    <p:sldId id="452" r:id="rId11"/>
    <p:sldId id="455" r:id="rId12"/>
    <p:sldId id="456" r:id="rId13"/>
    <p:sldId id="458" r:id="rId14"/>
    <p:sldId id="460" r:id="rId15"/>
    <p:sldId id="461" r:id="rId16"/>
    <p:sldId id="457" r:id="rId17"/>
    <p:sldId id="463" r:id="rId18"/>
    <p:sldId id="465" r:id="rId19"/>
    <p:sldId id="506" r:id="rId20"/>
    <p:sldId id="464" r:id="rId21"/>
    <p:sldId id="466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732" y="96"/>
      </p:cViewPr>
      <p:guideLst>
        <p:guide orient="horz" pos="2176"/>
        <p:guide pos="2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187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878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.png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89863" y="0"/>
            <a:ext cx="1354137" cy="9609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algn="ctr" fontAlgn="base">
              <a:defRPr/>
            </a:pPr>
            <a:endParaRPr lang="zh-CN" altLang="en-US" sz="570" strike="noStrike" kern="0" noProof="1">
              <a:solidFill>
                <a:srgbClr val="FFC20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cxnSp>
        <p:nvCxnSpPr>
          <p:cNvPr id="2970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970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2" name="等腰三角形 21"/>
            <p:cNvSpPr/>
            <p:nvPr>
              <p:custDataLst>
                <p:tags r:id="rId5"/>
              </p:custDataLst>
            </p:nvPr>
          </p:nvSpPr>
          <p:spPr>
            <a:xfrm rot="9233090">
              <a:off x="4575312" y="4057353"/>
              <a:ext cx="153306" cy="13231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6"/>
              </p:custDataLst>
            </p:nvPr>
          </p:nvSpPr>
          <p:spPr>
            <a:xfrm rot="15569576">
              <a:off x="4256975" y="4522173"/>
              <a:ext cx="228134" cy="19710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7"/>
              </p:custDataLst>
            </p:nvPr>
          </p:nvSpPr>
          <p:spPr>
            <a:xfrm rot="21371394">
              <a:off x="4009820" y="3745341"/>
              <a:ext cx="153306" cy="13231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8"/>
              </p:custDataLst>
            </p:nvPr>
          </p:nvSpPr>
          <p:spPr>
            <a:xfrm rot="12912161">
              <a:off x="4463218" y="4706570"/>
              <a:ext cx="542959" cy="469044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6" name="等腰三角形 25"/>
            <p:cNvSpPr/>
            <p:nvPr>
              <p:custDataLst>
                <p:tags r:id="rId9"/>
              </p:custDataLst>
            </p:nvPr>
          </p:nvSpPr>
          <p:spPr>
            <a:xfrm rot="12912161">
              <a:off x="4387477" y="4671894"/>
              <a:ext cx="676190" cy="583111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0"/>
              </p:custDataLst>
            </p:nvPr>
          </p:nvSpPr>
          <p:spPr>
            <a:xfrm rot="9110320">
              <a:off x="5146708" y="4881777"/>
              <a:ext cx="65703" cy="6661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11"/>
              </p:custDataLst>
            </p:nvPr>
          </p:nvSpPr>
          <p:spPr>
            <a:xfrm rot="9110320">
              <a:off x="4520708" y="5171051"/>
              <a:ext cx="66615" cy="6661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12"/>
              </p:custDataLst>
            </p:nvPr>
          </p:nvSpPr>
          <p:spPr>
            <a:xfrm rot="9110320">
              <a:off x="4588235" y="4502162"/>
              <a:ext cx="65703" cy="6661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13"/>
              </p:custDataLst>
            </p:nvPr>
          </p:nvSpPr>
          <p:spPr>
            <a:xfrm rot="18210217">
              <a:off x="3922678" y="3945045"/>
              <a:ext cx="73003" cy="6296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1" name="等腰三角形 30"/>
            <p:cNvSpPr/>
            <p:nvPr>
              <p:custDataLst>
                <p:tags r:id="rId14"/>
              </p:custDataLst>
            </p:nvPr>
          </p:nvSpPr>
          <p:spPr>
            <a:xfrm rot="8748521">
              <a:off x="3980619" y="4038265"/>
              <a:ext cx="73915" cy="6296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algn="ctr" fontAlgn="base">
                <a:defRPr/>
              </a:pPr>
              <a:endParaRPr lang="zh-CN" altLang="en-US" sz="1035" strike="noStrike" kern="0" noProof="1">
                <a:solidFill>
                  <a:srgbClr val="FFC20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0" name="直角三角形 19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1" name="直角三角形 20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2" name="直角三角形 21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3" name="直角三角形 22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4" name="直角三角形 23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5" name="直角三角形 24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sp>
        <p:nvSpPr>
          <p:cNvPr id="26" name="直角三角形 25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035" strike="noStrike" noProof="1"/>
          </a:p>
        </p:txBody>
      </p:sp>
      <p:cxnSp>
        <p:nvCxnSpPr>
          <p:cNvPr id="27" name="直接连接符 26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6.png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1" y="0"/>
              <a:ext cx="1567542" cy="672445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800" strike="noStrike" noProof="1">
                <a:ln>
                  <a:noFill/>
                </a:ln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9525" y="19363"/>
              <a:ext cx="1733550" cy="747495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7542" cy="672445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1800" strike="noStrike" noProof="1">
                <a:ln>
                  <a:noFill/>
                </a:ln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5" y="19363"/>
              <a:ext cx="1733550" cy="747495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6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2057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3CD95977-5190-42C8-94D5-47DE5157CF0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AEC8CA61-C7BD-4CA6-AE39-E6D204255E4A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.xml"/><Relationship Id="rId3" Type="http://schemas.openxmlformats.org/officeDocument/2006/relationships/image" Target="../media/image26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4" Type="http://schemas.openxmlformats.org/officeDocument/2006/relationships/image" Target="../media/image26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1.xml"/><Relationship Id="rId5" Type="http://schemas.openxmlformats.org/officeDocument/2006/relationships/image" Target="../media/image26.png"/><Relationship Id="rId4" Type="http://schemas.microsoft.com/office/2007/relationships/media" Target="../media/media3.m4a"/><Relationship Id="rId3" Type="http://schemas.openxmlformats.org/officeDocument/2006/relationships/audio" Target="../media/media3.m4a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4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4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0810" y="-26035"/>
            <a:ext cx="9298305" cy="6771005"/>
            <a:chOff x="716" y="101"/>
            <a:chExt cx="14400" cy="8086"/>
          </a:xfrm>
        </p:grpSpPr>
        <p:grpSp>
          <p:nvGrpSpPr>
            <p:cNvPr id="4" name="组合 3"/>
            <p:cNvGrpSpPr/>
            <p:nvPr/>
          </p:nvGrpSpPr>
          <p:grpSpPr>
            <a:xfrm>
              <a:off x="716" y="101"/>
              <a:ext cx="14400" cy="8086"/>
              <a:chOff x="716" y="101"/>
              <a:chExt cx="14400" cy="808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716" y="101"/>
                <a:ext cx="14400" cy="8086"/>
              </a:xfrm>
              <a:prstGeom prst="rect">
                <a:avLst/>
              </a:prstGeom>
            </p:spPr>
          </p:pic>
          <p:pic>
            <p:nvPicPr>
              <p:cNvPr id="49154" name="Picture 2" descr="C:\Users\Administrator.QLPJCMHMBQ4QZ0M\Documents\Tencent Files\2395783851\Image\C2C\%H0ZHC3M[%0`QK4{`A_6D@0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162" y="2785"/>
                <a:ext cx="6865" cy="1710"/>
              </a:xfrm>
              <a:prstGeom prst="rect">
                <a:avLst/>
              </a:prstGeom>
              <a:noFill/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3402" y="2283"/>
              <a:ext cx="7848" cy="11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800" b="1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快 乐 读 书 吧</a:t>
              </a:r>
              <a:endParaRPr lang="zh-CN" altLang="en-US" sz="4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1130" y="206375"/>
            <a:ext cx="8841740" cy="6087745"/>
            <a:chOff x="238" y="325"/>
            <a:chExt cx="13924" cy="9587"/>
          </a:xfrm>
        </p:grpSpPr>
        <p:sp>
          <p:nvSpPr>
            <p:cNvPr id="18" name="矩形 17"/>
            <p:cNvSpPr/>
            <p:nvPr/>
          </p:nvSpPr>
          <p:spPr>
            <a:xfrm>
              <a:off x="238" y="325"/>
              <a:ext cx="13924" cy="95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                  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叶公好龙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 古时候有个叶公，非常喜欢龙。他穿的衣服上绣着龙，戴的帽子上镶着龙，住的房子也一样，墙壁上画着龙，柱子上雕着龙。这些龙张牙舞爪，回旋盘绕，好像在云雾里飞翔。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天上的真龙听说叶公这么喜欢龙，就决定去拜访他。霎时间，乌云滚滚，雷电交加，真龙到了叶公家里，把头伸进了南窗，把尾巴绕到了北窗。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    叶公见了真龙，吓得脸色发白，浑身发抖，连忙跑走了。原来他喜欢的不是真龙。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algn="r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——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根据</a:t>
              </a: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《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新序</a:t>
              </a: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·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杂事</a:t>
              </a:r>
              <a:r>
                <a:rPr lang="en-US" altLang="zh-CN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》</a:t>
              </a:r>
              <a:r>
                <a:rPr lang="zh-CN" altLang="en-US" sz="20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相关内容改写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99" y="2991"/>
              <a:ext cx="12024" cy="4562"/>
              <a:chOff x="1699" y="2991"/>
              <a:chExt cx="12024" cy="4562"/>
            </a:xfrm>
          </p:grpSpPr>
          <p:cxnSp>
            <p:nvCxnSpPr>
              <p:cNvPr id="2" name="直接连接符 1"/>
              <p:cNvCxnSpPr/>
              <p:nvPr/>
            </p:nvCxnSpPr>
            <p:spPr>
              <a:xfrm flipV="1">
                <a:off x="5366" y="2991"/>
                <a:ext cx="2401" cy="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直接连接符 2"/>
              <p:cNvCxnSpPr/>
              <p:nvPr/>
            </p:nvCxnSpPr>
            <p:spPr>
              <a:xfrm>
                <a:off x="11282" y="3019"/>
                <a:ext cx="12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 flipV="1">
                <a:off x="1699" y="3699"/>
                <a:ext cx="1419" cy="3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12529" y="3812"/>
                <a:ext cx="119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8901" y="3812"/>
                <a:ext cx="147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5010" y="7483"/>
                <a:ext cx="2401" cy="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8242" y="7511"/>
                <a:ext cx="1948" cy="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新录音 13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33670" y="6294120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2153920" y="1589405"/>
            <a:ext cx="575945" cy="23393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275" y="2466975"/>
            <a:ext cx="2434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阅读方法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7020" y="1419225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先要读懂故事的内容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7020" y="2497455"/>
            <a:ext cx="437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结合人物体会故事的道理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020" y="3460750"/>
            <a:ext cx="4589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联系生活中的人和事，深入理解道理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" y="488315"/>
            <a:ext cx="8586470" cy="4581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1875" y="5559425"/>
            <a:ext cx="6076950" cy="368300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2">
                    <a:lumMod val="10000"/>
                  </a:schemeClr>
                </a:solidFill>
              </a:rPr>
              <a:t>心里想的的行动上表现出来的并不一样，心口不一。</a:t>
            </a:r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" name="标准录音 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1660" y="6430010"/>
            <a:ext cx="619125" cy="4286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4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2153920" y="1589405"/>
            <a:ext cx="575945" cy="23393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275" y="2466975"/>
            <a:ext cx="2434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阅读方法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7020" y="1419225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先要读懂故事的内容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7020" y="2497455"/>
            <a:ext cx="437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结合人物体会故事的道理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020" y="3460750"/>
            <a:ext cx="4589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联系生活中的人和事，深入理解道理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33880" y="578485"/>
            <a:ext cx="492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生活中有没有像叶公这样的人呢？</a:t>
            </a:r>
            <a:endParaRPr lang="zh-CN" altLang="en-US" sz="2400" b="1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0025" y="3347720"/>
            <a:ext cx="3408045" cy="3408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1494790"/>
            <a:ext cx="6015355" cy="4532630"/>
          </a:xfrm>
          <a:prstGeom prst="rect">
            <a:avLst/>
          </a:prstGeom>
        </p:spPr>
      </p:pic>
      <p:pic>
        <p:nvPicPr>
          <p:cNvPr id="10" name="新录音 12(1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44260" y="6344285"/>
            <a:ext cx="511175" cy="41148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4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" y="372110"/>
            <a:ext cx="3569970" cy="5175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72305" y="1024255"/>
            <a:ext cx="41846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bg2">
                    <a:lumMod val="10000"/>
                  </a:schemeClr>
                </a:solidFill>
              </a:rPr>
              <a:t>       </a:t>
            </a:r>
            <a:r>
              <a:rPr lang="zh-CN" altLang="en-US" sz="2000">
                <a:solidFill>
                  <a:schemeClr val="bg2">
                    <a:lumMod val="10000"/>
                  </a:schemeClr>
                </a:solidFill>
              </a:rPr>
              <a:t>《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伊索寓言》相传是公元前六世纪伊索所著的寓言集，并加入古希腊的民间故事，共有3</a:t>
            </a:r>
            <a:r>
              <a:rPr lang="en-US" altLang="zh-CN" sz="2400">
                <a:solidFill>
                  <a:schemeClr val="bg2">
                    <a:lumMod val="10000"/>
                  </a:schemeClr>
                </a:solidFill>
              </a:rPr>
              <a:t>57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篇，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sym typeface="+mn-ea"/>
              </a:rPr>
              <a:t>《伊索寓言》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内容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sym typeface="+mn-ea"/>
              </a:rPr>
              <a:t>大部分为动物寓言，漫步其中，就像一个奇妙的动物王国，我们会看到吃不到葡萄反而说葡萄酸的狐狸，还会遇到咬死救命恩人的蛇</a:t>
            </a: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sym typeface="+mn-ea"/>
              </a:rPr>
              <a:t>......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72305" y="1024255"/>
            <a:ext cx="41846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bg2">
                    <a:lumMod val="10000"/>
                  </a:schemeClr>
                </a:solidFill>
              </a:rPr>
              <a:t>       </a:t>
            </a:r>
            <a:r>
              <a:rPr sz="2400">
                <a:solidFill>
                  <a:schemeClr val="bg2">
                    <a:lumMod val="10000"/>
                  </a:schemeClr>
                </a:solidFill>
              </a:rPr>
              <a:t>《克雷洛夫寓言》：作者是克雷洛夫，他是俄国最杰出的寓言作家，世界四大寓言家之一，他一生共写了203篇寓言故事。克雷洛夫为寓言注入情感因素，注重人物和情节，用情感打动人，使寓言更有魅力，我们的课文《池子与河流》 就是来自这本书。</a:t>
            </a:r>
            <a:endParaRPr sz="240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162560"/>
            <a:ext cx="3529965" cy="48971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664200" y="3545840"/>
            <a:ext cx="41846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狐狸和乌鸦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橡树和芦荟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狼和小羊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狐狸和葡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萄狼和狐狸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农夫和蛇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</a:rPr>
              <a:t>青蛙与公牛</a:t>
            </a:r>
            <a:endParaRPr lang="zh-CN" altLang="en-US" sz="240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0" y="80010"/>
            <a:ext cx="2403475" cy="33343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270" y="80010"/>
            <a:ext cx="2451735" cy="3158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4700" y="3416935"/>
            <a:ext cx="41846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狐狸和刺藤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狐狸和葡萄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狐狸和巨蟒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狐狸和伐木人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龟兔赛跑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狼来了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zh-CN" sz="2400">
                <a:solidFill>
                  <a:schemeClr val="bg2">
                    <a:lumMod val="10000"/>
                  </a:schemeClr>
                </a:solidFill>
              </a:rPr>
              <a:t>农夫和蛇</a:t>
            </a:r>
            <a:endParaRPr lang="zh-CN" altLang="zh-CN" sz="24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9635" y="4201795"/>
            <a:ext cx="6071870" cy="1891030"/>
            <a:chOff x="1401" y="6617"/>
            <a:chExt cx="9562" cy="297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01" y="9579"/>
              <a:ext cx="1830" cy="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133" y="9098"/>
              <a:ext cx="1830" cy="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9133" y="7960"/>
              <a:ext cx="1830" cy="1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401" y="6617"/>
              <a:ext cx="2057" cy="3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515360" y="3716020"/>
            <a:ext cx="2284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老故事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新道理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675" y="460375"/>
            <a:ext cx="1659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4012565" y="1931035"/>
            <a:ext cx="575945" cy="1802765"/>
          </a:xfrm>
          <a:prstGeom prst="leftBrace">
            <a:avLst>
              <a:gd name="adj1" fmla="val 230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4860" y="5093970"/>
            <a:ext cx="243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三个方法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8510" y="4002405"/>
            <a:ext cx="365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先要读懂故事的内容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8510" y="4973320"/>
            <a:ext cx="4378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结合人物体会故事的道理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5510" y="5944235"/>
            <a:ext cx="4589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联系生活中的人和事，深入理解道理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4860" y="2540635"/>
            <a:ext cx="243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两个特点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4860" y="533400"/>
            <a:ext cx="243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一面镜子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388110" y="822960"/>
            <a:ext cx="575945" cy="4609465"/>
          </a:xfrm>
          <a:prstGeom prst="leftBrace">
            <a:avLst>
              <a:gd name="adj1" fmla="val 3296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4012565" y="4185285"/>
            <a:ext cx="476885" cy="2339340"/>
          </a:xfrm>
          <a:prstGeom prst="leftBrace">
            <a:avLst>
              <a:gd name="adj1" fmla="val 10154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15510" y="2018665"/>
            <a:ext cx="365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篇幅短小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8385" y="3124200"/>
            <a:ext cx="365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道理深刻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76370" y="822960"/>
            <a:ext cx="612140" cy="4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947920" y="594995"/>
            <a:ext cx="3659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寓言是生活中的一面镜子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4665" y="2808605"/>
            <a:ext cx="893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寓言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7995" y="1684655"/>
            <a:ext cx="44443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再见</a:t>
            </a:r>
            <a:endParaRPr lang="zh-CN" altLang="en-US" sz="115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5074" r="4124"/>
          <a:stretch>
            <a:fillRect/>
          </a:stretch>
        </p:blipFill>
        <p:spPr>
          <a:xfrm>
            <a:off x="496570" y="-29845"/>
            <a:ext cx="3792855" cy="6680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955" y="-29845"/>
            <a:ext cx="3865880" cy="655574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735330" y="4517390"/>
            <a:ext cx="1602740" cy="902335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03470" y="1388110"/>
            <a:ext cx="401701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800" b="1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寓言是生活的一面镜子</a:t>
            </a:r>
            <a:endParaRPr lang="zh-CN" altLang="en-US" sz="1800" b="1" dirty="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00700" y="2818130"/>
            <a:ext cx="4017010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读寓言故事，明白其中的道理</a:t>
            </a:r>
            <a:endParaRPr lang="zh-CN" altLang="en-US" sz="1600" b="1" dirty="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 animBg="1"/>
      <p:bldP spid="12" grpId="1"/>
      <p:bldP spid="12" grpId="2"/>
      <p:bldP spid="13" grpId="1"/>
      <p:bldP spid="1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 rot="16200000">
            <a:off x="2632710" y="990600"/>
            <a:ext cx="1013460" cy="1775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-122"/>
                <a:ea typeface="楷体_GB2312" charset="-122"/>
              </a:rPr>
              <a:t>一分耕耘，一分收获，不可不劳而获。</a:t>
            </a:r>
            <a:endParaRPr lang="zh-CN" altLang="en-US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7199800" y="965201"/>
            <a:ext cx="1567815" cy="1941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-122"/>
                <a:ea typeface="楷体_GB2312" charset="-122"/>
              </a:rPr>
              <a:t>每个人都有长处和短处，要善于看到别人的长处，正视自己的短处，互相尊重。</a:t>
            </a:r>
            <a:endParaRPr lang="zh-CN" altLang="en-US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6200000">
            <a:off x="2577000" y="3621049"/>
            <a:ext cx="1290320" cy="1941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-122"/>
                <a:ea typeface="楷体_GB2312" charset="-122"/>
              </a:rPr>
              <a:t>尺有所短，寸有所长，我们不要贪图美丽的外表，更要讲究实用。</a:t>
            </a:r>
            <a:endParaRPr lang="zh-CN" altLang="en-US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6200000">
            <a:off x="7338230" y="3621128"/>
            <a:ext cx="1290320" cy="1941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-122"/>
                <a:ea typeface="楷体_GB2312" charset="-122"/>
              </a:rPr>
              <a:t>要能够正确认识人生，珍惜时光，积极进取，为自己的理想奋斗。</a:t>
            </a:r>
            <a:endParaRPr lang="zh-CN" altLang="en-US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170" y="1036955"/>
            <a:ext cx="1879600" cy="1682750"/>
            <a:chOff x="1395" y="209"/>
            <a:chExt cx="6924" cy="5456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 l="-274" t="3776" r="274" b="-3776"/>
            <a:stretch>
              <a:fillRect/>
            </a:stretch>
          </p:blipFill>
          <p:spPr>
            <a:xfrm>
              <a:off x="1395" y="209"/>
              <a:ext cx="6924" cy="545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7" y="209"/>
              <a:ext cx="4495" cy="1501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 rot="16200000">
            <a:off x="1049986" y="294401"/>
            <a:ext cx="459740" cy="1943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noProof="1">
                <a:solidFill>
                  <a:schemeClr val="bg2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守株待兔</a:t>
            </a:r>
            <a:endParaRPr lang="zh-CN" altLang="en-US" b="1" noProof="1">
              <a:solidFill>
                <a:schemeClr val="bg2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1475" y="1033780"/>
            <a:ext cx="2676525" cy="1685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065" y="3738880"/>
            <a:ext cx="2089785" cy="1704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0220" y="3161030"/>
            <a:ext cx="2438400" cy="24955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70" y="422275"/>
            <a:ext cx="4324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寓言特点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21840" y="1090295"/>
            <a:ext cx="5100955" cy="4330700"/>
            <a:chOff x="-212" y="105"/>
            <a:chExt cx="14579" cy="94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/>
            <a:srcRect l="6468" r="6468"/>
            <a:stretch>
              <a:fillRect/>
            </a:stretch>
          </p:blipFill>
          <p:spPr>
            <a:xfrm>
              <a:off x="-212" y="105"/>
              <a:ext cx="14579" cy="944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55" y="872"/>
              <a:ext cx="445" cy="7361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74365" y="1650365"/>
            <a:ext cx="29819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篇幅短小</a:t>
            </a:r>
            <a:endParaRPr lang="zh-CN" altLang="en-US" sz="4800" b="1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寓意深刻</a:t>
            </a:r>
            <a:endParaRPr lang="zh-CN" altLang="en-US" sz="4800" b="1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131"/>
          <a:stretch>
            <a:fillRect/>
          </a:stretch>
        </p:blipFill>
        <p:spPr>
          <a:xfrm>
            <a:off x="201930" y="914400"/>
            <a:ext cx="8739505" cy="50285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45615" y="1557020"/>
            <a:ext cx="5402580" cy="2861945"/>
            <a:chOff x="3216" y="860"/>
            <a:chExt cx="8508" cy="4507"/>
          </a:xfrm>
        </p:grpSpPr>
        <p:sp>
          <p:nvSpPr>
            <p:cNvPr id="6" name="云形标注 5"/>
            <p:cNvSpPr/>
            <p:nvPr/>
          </p:nvSpPr>
          <p:spPr>
            <a:xfrm>
              <a:off x="3216" y="860"/>
              <a:ext cx="8508" cy="4507"/>
            </a:xfrm>
            <a:prstGeom prst="cloudCallout">
              <a:avLst>
                <a:gd name="adj1" fmla="val -38410"/>
                <a:gd name="adj2" fmla="val 70368"/>
              </a:avLst>
            </a:prstGeom>
            <a:noFill/>
            <a:ln w="12700" cmpd="sng">
              <a:solidFill>
                <a:schemeClr val="bg2">
                  <a:lumMod val="10000"/>
                </a:schemeClr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lnSpc>
                  <a:spcPct val="120000"/>
                </a:lnSpc>
              </a:pPr>
              <a:endPara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93" y="1982"/>
              <a:ext cx="5853" cy="130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中国</a:t>
              </a:r>
              <a:r>
                <a:rPr lang="zh-CN" altLang="en-US" sz="4000" dirty="0">
                  <a:solidFill>
                    <a:schemeClr val="bg2">
                      <a:lumMod val="1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古代寓言</a:t>
              </a:r>
              <a:endParaRPr lang="zh-CN" altLang="en-US" sz="4000" dirty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5090" y="141605"/>
            <a:ext cx="9058910" cy="6286608"/>
            <a:chOff x="134" y="1288"/>
            <a:chExt cx="14266" cy="7545"/>
          </a:xfrm>
        </p:grpSpPr>
        <p:pic>
          <p:nvPicPr>
            <p:cNvPr id="1033" name="Picture 9" descr="C:\Users\Administrator.QLPJCMHMBQ4QZ0M\Documents\Tencent Files\2395783851\Image\C2C\67F788084BFB269F53DA6B31FC89D6F6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4" y="1350"/>
              <a:ext cx="3706" cy="5269"/>
            </a:xfrm>
            <a:prstGeom prst="rect">
              <a:avLst/>
            </a:prstGeom>
            <a:noFill/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3" y="4803"/>
              <a:ext cx="3504" cy="342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7" y="5041"/>
              <a:ext cx="3165" cy="321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0" y="1288"/>
              <a:ext cx="3226" cy="354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15" y="1288"/>
              <a:ext cx="3323" cy="351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87" y="1320"/>
              <a:ext cx="3273" cy="348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15" y="4803"/>
              <a:ext cx="3585" cy="345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63" y="6954"/>
              <a:ext cx="3029" cy="1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600" b="1" dirty="0">
                  <a:latin typeface="楷体" panose="02010609060101010101" charset="-122"/>
                  <a:ea typeface="楷体" panose="02010609060101010101" charset="-122"/>
                </a:rPr>
                <a:t>《中国古代寓言》精选</a:t>
              </a:r>
              <a:r>
                <a:rPr lang="en-US" altLang="zh-CN" sz="1600" b="1" dirty="0">
                  <a:latin typeface="楷体" panose="02010609060101010101" charset="-122"/>
                  <a:ea typeface="楷体" panose="02010609060101010101" charset="-122"/>
                </a:rPr>
                <a:t>76</a:t>
              </a:r>
              <a:r>
                <a:rPr lang="zh-CN" altLang="en-US" sz="1600" b="1" dirty="0">
                  <a:latin typeface="楷体" panose="02010609060101010101" charset="-122"/>
                  <a:ea typeface="楷体" panose="02010609060101010101" charset="-122"/>
                </a:rPr>
                <a:t>篇中国古代的寓言，编为</a:t>
              </a:r>
              <a:r>
                <a:rPr lang="en-US" altLang="zh-CN" sz="1600" b="1" dirty="0"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zh-CN" altLang="en-US" sz="1600" b="1" dirty="0">
                  <a:latin typeface="楷体" panose="02010609060101010101" charset="-122"/>
                  <a:ea typeface="楷体" panose="02010609060101010101" charset="-122"/>
                </a:rPr>
                <a:t>组，每一组都有不同的阅读指导。</a:t>
              </a:r>
              <a:endParaRPr lang="zh-CN" altLang="en-US" sz="1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45715" y="1199515"/>
            <a:ext cx="6162675" cy="3663315"/>
            <a:chOff x="4009" y="1889"/>
            <a:chExt cx="9705" cy="5769"/>
          </a:xfrm>
          <a:effectLst>
            <a:reflection blurRad="6350" stA="52000" endA="300" endPos="35000" dir="5400000" sy="-100000" algn="bl" rotWithShape="0"/>
          </a:effectLst>
        </p:grpSpPr>
        <p:cxnSp>
          <p:nvCxnSpPr>
            <p:cNvPr id="24" name="直接连接符 23"/>
            <p:cNvCxnSpPr/>
            <p:nvPr/>
          </p:nvCxnSpPr>
          <p:spPr>
            <a:xfrm>
              <a:off x="4009" y="1889"/>
              <a:ext cx="861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009" y="7218"/>
              <a:ext cx="861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422" y="2529"/>
              <a:ext cx="861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854" y="7257"/>
              <a:ext cx="861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355" y="7658"/>
              <a:ext cx="861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837" y="2529"/>
              <a:ext cx="861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1130" y="227330"/>
            <a:ext cx="8841740" cy="6087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叶公好龙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古时候有个叶公，非常喜欢龙。他穿的衣服上绣着龙，戴的帽子上镶着龙，住的房子也一样，墙壁上画着龙，柱子上雕着龙。这些龙张牙舞爪，回旋盘绕，好像在云雾里飞翔。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天上的真龙听说叶公这么喜欢龙，就决定去拜访他。霎时间，乌云滚滚，雷电交加，真龙到了叶公家里，把头伸进了南窗，把尾巴绕到了北窗。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叶公见了真龙，吓得脸色发白，浑身发抖，连忙跑走了。原来他喜欢的不是真龙。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r" eaLnBrk="1" hangingPunct="1">
              <a:lnSpc>
                <a:spcPct val="130000"/>
              </a:lnSpc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根据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新序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杂事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相关内容改写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2153920" y="1589405"/>
            <a:ext cx="575945" cy="23393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275" y="2466975"/>
            <a:ext cx="2434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阅读方法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7020" y="1419225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先要读懂故事的内容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7020" y="2497455"/>
            <a:ext cx="437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结合人物体会故事的道理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020" y="3460750"/>
            <a:ext cx="4589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联系生活中的人和事，深入理解道理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29.xml><?xml version="1.0" encoding="utf-8"?>
<p:tagLst xmlns:p="http://schemas.openxmlformats.org/presentationml/2006/main">
  <p:tag name="REFSHAPE" val="817197188"/>
</p:tagLst>
</file>

<file path=ppt/tags/tag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heme/theme1.xml><?xml version="1.0" encoding="utf-8"?>
<a:theme xmlns:a="http://schemas.openxmlformats.org/drawingml/2006/main" name="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1202</Words>
  <Application>WPS 演示</Application>
  <PresentationFormat>全屏显示(4:3)</PresentationFormat>
  <Paragraphs>115</Paragraphs>
  <Slides>19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幼圆</vt:lpstr>
      <vt:lpstr>华文琥珀</vt:lpstr>
      <vt:lpstr>楷体</vt:lpstr>
      <vt:lpstr>方正楷体_GBK</vt:lpstr>
      <vt:lpstr>楷体_GB2312</vt:lpstr>
      <vt:lpstr>新宋体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119</cp:revision>
  <dcterms:created xsi:type="dcterms:W3CDTF">2018-04-23T03:21:00Z</dcterms:created>
  <dcterms:modified xsi:type="dcterms:W3CDTF">2021-09-06T13:38:42Z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