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669" r:id="rId3"/>
    <p:sldId id="471" r:id="rId4"/>
    <p:sldId id="304" r:id="rId6"/>
    <p:sldId id="599" r:id="rId7"/>
    <p:sldId id="524" r:id="rId8"/>
    <p:sldId id="529" r:id="rId9"/>
    <p:sldId id="531" r:id="rId10"/>
    <p:sldId id="527" r:id="rId11"/>
    <p:sldId id="472" r:id="rId12"/>
    <p:sldId id="526" r:id="rId13"/>
    <p:sldId id="533" r:id="rId14"/>
    <p:sldId id="537" r:id="rId15"/>
    <p:sldId id="528" r:id="rId16"/>
    <p:sldId id="535" r:id="rId17"/>
    <p:sldId id="741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84" d="100"/>
          <a:sy n="84" d="100"/>
        </p:scale>
        <p:origin x="-342" y="-78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B267FB3-6957-41CF-AA11-E6E16241798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4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图片 6"/>
          <p:cNvPicPr>
            <a:picLocks noChangeAspect="1"/>
          </p:cNvPicPr>
          <p:nvPr userDrawn="1"/>
        </p:nvPicPr>
        <p:blipFill>
          <a:blip r:embed="rId2"/>
          <a:srcRect t="445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500563"/>
            <a:ext cx="12192000" cy="2357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6F21121-A713-41F6-87B3-3B79843D34EB}" type="datetimeFigureOut"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8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image" Target="../media/image2.png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6"/>
          <p:cNvPicPr>
            <a:picLocks noChangeAspect="1"/>
          </p:cNvPicPr>
          <p:nvPr userDrawn="1"/>
        </p:nvPicPr>
        <p:blipFill>
          <a:blip r:embed="rId11"/>
          <a:srcRect t="445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4500563"/>
            <a:ext cx="12192000" cy="2357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图片 2" descr="图片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23812"/>
            <a:ext cx="12215813" cy="690403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vmlDrawing" Target="../drawings/vmlDrawing1.v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1" descr="7690"/>
          <p:cNvPicPr>
            <a:picLocks noChangeAspect="1"/>
          </p:cNvPicPr>
          <p:nvPr/>
        </p:nvPicPr>
        <p:blipFill>
          <a:blip r:embed="rId1"/>
          <a:srcRect b="7736"/>
          <a:stretch>
            <a:fillRect/>
          </a:stretch>
        </p:blipFill>
        <p:spPr>
          <a:xfrm>
            <a:off x="19050" y="4763"/>
            <a:ext cx="12145963" cy="6891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图片 2" descr="5647"/>
          <p:cNvPicPr>
            <a:picLocks noChangeAspect="1"/>
          </p:cNvPicPr>
          <p:nvPr/>
        </p:nvPicPr>
        <p:blipFill>
          <a:blip r:embed="rId2"/>
          <a:srcRect l="3220" t="9753" r="25360" b="65323"/>
          <a:stretch>
            <a:fillRect/>
          </a:stretch>
        </p:blipFill>
        <p:spPr>
          <a:xfrm>
            <a:off x="19050" y="6088063"/>
            <a:ext cx="7185025" cy="808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5"/>
          <p:cNvSpPr txBox="1"/>
          <p:nvPr/>
        </p:nvSpPr>
        <p:spPr>
          <a:xfrm>
            <a:off x="2840038" y="2336800"/>
            <a:ext cx="1150937" cy="11985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7200" b="1">
                <a:latin typeface="Calibri" panose="020F0502020204030204" pitchFamily="34" charset="0"/>
                <a:ea typeface="宋体" panose="02010600030101010101" pitchFamily="2" charset="-122"/>
              </a:rPr>
              <a:t>古</a:t>
            </a:r>
            <a:endParaRPr lang="zh-CN" altLang="zh-CN" sz="7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文本框 6"/>
          <p:cNvSpPr txBox="1"/>
          <p:nvPr/>
        </p:nvSpPr>
        <p:spPr>
          <a:xfrm>
            <a:off x="4500563" y="2336800"/>
            <a:ext cx="1150937" cy="11985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7200" b="1">
                <a:latin typeface="Calibri" panose="020F0502020204030204" pitchFamily="34" charset="0"/>
                <a:ea typeface="宋体" panose="02010600030101010101" pitchFamily="2" charset="-122"/>
              </a:rPr>
              <a:t>诗</a:t>
            </a:r>
            <a:endParaRPr lang="zh-CN" altLang="zh-CN" sz="7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文本框 7"/>
          <p:cNvSpPr txBox="1"/>
          <p:nvPr/>
        </p:nvSpPr>
        <p:spPr>
          <a:xfrm>
            <a:off x="6121400" y="2336800"/>
            <a:ext cx="1152525" cy="11985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7200" b="1">
                <a:latin typeface="Calibri" panose="020F0502020204030204" pitchFamily="34" charset="0"/>
                <a:ea typeface="宋体" panose="02010600030101010101" pitchFamily="2" charset="-122"/>
              </a:rPr>
              <a:t>课</a:t>
            </a:r>
            <a:endParaRPr lang="zh-CN" altLang="zh-CN" sz="7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文本框 8"/>
          <p:cNvSpPr txBox="1"/>
          <p:nvPr/>
        </p:nvSpPr>
        <p:spPr>
          <a:xfrm>
            <a:off x="7729538" y="2336800"/>
            <a:ext cx="1150937" cy="11985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zh-CN" sz="7200" b="1">
                <a:latin typeface="Calibri" panose="020F0502020204030204" pitchFamily="34" charset="0"/>
                <a:ea typeface="宋体" panose="02010600030101010101" pitchFamily="2" charset="-122"/>
              </a:rPr>
              <a:t>堂</a:t>
            </a:r>
            <a:endParaRPr lang="zh-CN" altLang="zh-CN" sz="7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文本框 9"/>
          <p:cNvSpPr txBox="1"/>
          <p:nvPr/>
        </p:nvSpPr>
        <p:spPr>
          <a:xfrm>
            <a:off x="750888" y="1090613"/>
            <a:ext cx="1198562" cy="4922837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</a:rPr>
              <a:t>诵古今经典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2" name="文本框 10"/>
          <p:cNvSpPr txBox="1"/>
          <p:nvPr/>
        </p:nvSpPr>
        <p:spPr>
          <a:xfrm>
            <a:off x="9896475" y="1090613"/>
            <a:ext cx="1198563" cy="5046662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lstStyle/>
          <a:p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</a:rPr>
              <a:t>传华夏文明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3" name="图片 11" descr="5647"/>
          <p:cNvPicPr>
            <a:picLocks noChangeAspect="1"/>
          </p:cNvPicPr>
          <p:nvPr/>
        </p:nvPicPr>
        <p:blipFill>
          <a:blip r:embed="rId2"/>
          <a:srcRect l="3220" t="9753" r="25360" b="65323"/>
          <a:stretch>
            <a:fillRect/>
          </a:stretch>
        </p:blipFill>
        <p:spPr>
          <a:xfrm>
            <a:off x="4981575" y="6088063"/>
            <a:ext cx="7183438" cy="808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12" descr="5647"/>
          <p:cNvPicPr>
            <a:picLocks noChangeAspect="1"/>
          </p:cNvPicPr>
          <p:nvPr/>
        </p:nvPicPr>
        <p:blipFill>
          <a:blip r:embed="rId3"/>
          <a:srcRect l="25360" t="65323" r="3220" b="9753"/>
          <a:stretch>
            <a:fillRect/>
          </a:stretch>
        </p:blipFill>
        <p:spPr>
          <a:xfrm>
            <a:off x="19050" y="4763"/>
            <a:ext cx="7185025" cy="747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5" name="图片 13" descr="5647"/>
          <p:cNvPicPr>
            <a:picLocks noChangeAspect="1"/>
          </p:cNvPicPr>
          <p:nvPr/>
        </p:nvPicPr>
        <p:blipFill>
          <a:blip r:embed="rId3"/>
          <a:srcRect l="25360" t="65323" r="3220" b="9753"/>
          <a:stretch>
            <a:fillRect/>
          </a:stretch>
        </p:blipFill>
        <p:spPr>
          <a:xfrm>
            <a:off x="4981575" y="4763"/>
            <a:ext cx="7183438" cy="747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" descr="4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673100"/>
            <a:ext cx="8126413" cy="5510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657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625" y="233363"/>
            <a:ext cx="2270125" cy="615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03588" y="2624138"/>
            <a:ext cx="5848350" cy="3330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春风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送暖入屠苏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52975" y="44450"/>
            <a:ext cx="22447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元日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0850" y="1060450"/>
            <a:ext cx="3227388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0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宋･王安石</a:t>
            </a:r>
            <a:endParaRPr kumimoji="0" lang="zh-CN" altLang="en-US" sz="4000" b="1" kern="1200" cap="none" spc="0" normalizeH="0" baseline="0" noProof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76625" y="1808163"/>
            <a:ext cx="582295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爆竹声中一岁除，</a:t>
            </a:r>
            <a:endParaRPr kumimoji="0" lang="zh-CN" altLang="en-US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 flipV="1">
            <a:off x="6164263" y="3854450"/>
            <a:ext cx="1571625" cy="912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4" name="矩形 14"/>
          <p:cNvSpPr/>
          <p:nvPr/>
        </p:nvSpPr>
        <p:spPr>
          <a:xfrm>
            <a:off x="8747125" y="3290888"/>
            <a:ext cx="3167063" cy="127158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太阳刚出来时光辉灿烂的样子。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 flipV="1">
            <a:off x="4851400" y="5032375"/>
            <a:ext cx="3494088" cy="7667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6" name="矩形 16"/>
          <p:cNvSpPr/>
          <p:nvPr/>
        </p:nvSpPr>
        <p:spPr>
          <a:xfrm>
            <a:off x="246063" y="2854325"/>
            <a:ext cx="3230562" cy="3338513"/>
          </a:xfrm>
          <a:prstGeom prst="rect">
            <a:avLst/>
          </a:prstGeom>
          <a:solidFill>
            <a:srgbClr val="F4B183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用新桃符换下旧桃符。桃符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用桃木制成，写上神荼、郁垒两位神灵的名字，用来压邪。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56038" y="984250"/>
            <a:ext cx="6354763" cy="2584450"/>
          </a:xfrm>
          <a:prstGeom prst="rect">
            <a:avLst/>
          </a:prstGeom>
          <a:solidFill>
            <a:srgbClr val="FF0000"/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4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初升的太阳照耀着千家万户，他们都忙着把旧桃符取下，换上新桃符。</a:t>
            </a:r>
            <a:endParaRPr kumimoji="0" lang="zh-CN" altLang="en-US" sz="4400" b="1" i="0" u="none" strike="noStrike" kern="1200" cap="none" spc="0" normalizeH="0" baseline="0" noProof="1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93663" y="342900"/>
            <a:ext cx="3535363" cy="1465263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换桃符</a:t>
            </a:r>
            <a:endParaRPr kumimoji="0" lang="zh-CN" altLang="en-US" sz="5400" b="1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 7"/>
          <p:cNvSpPr/>
          <p:nvPr/>
        </p:nvSpPr>
        <p:spPr>
          <a:xfrm>
            <a:off x="4867275" y="2166938"/>
            <a:ext cx="6503988" cy="28622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王安石：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北宋名相，著名的思想家、政治家、文学家、改革家。 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22275" y="964561"/>
            <a:ext cx="4270375" cy="4556125"/>
          </a:xfrm>
          <a:prstGeom prst="roundRect">
            <a:avLst>
              <a:gd name="adj" fmla="val 1852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文本框 2"/>
          <p:cNvSpPr txBox="1"/>
          <p:nvPr/>
        </p:nvSpPr>
        <p:spPr>
          <a:xfrm>
            <a:off x="4867275" y="342900"/>
            <a:ext cx="6646863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总</a:t>
            </a: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把新桃换旧符。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16838" y="1455738"/>
            <a:ext cx="1741488" cy="8302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新政策</a:t>
            </a: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 flipV="1">
            <a:off x="6545263" y="342900"/>
            <a:ext cx="1543050" cy="912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573463" y="285750"/>
            <a:ext cx="5668963" cy="6210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元日</a:t>
            </a: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CN" sz="5400" b="0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       宋･王安石</a:t>
            </a:r>
            <a:r>
              <a:rPr kumimoji="0" lang="en-US" altLang="zh-CN" sz="36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endParaRPr kumimoji="0" lang="en-US" altLang="zh-CN" sz="3600" b="0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爆竹声中一岁除</a:t>
            </a: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0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春风</a:t>
            </a:r>
            <a:r>
              <a:rPr kumimoji="0" lang="zh-CN" altLang="en-US" sz="54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送暖入屠苏</a:t>
            </a: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54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0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270625" y="2320925"/>
            <a:ext cx="327025" cy="777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270625" y="3354388"/>
            <a:ext cx="327025" cy="777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224588" y="4467225"/>
            <a:ext cx="327025" cy="777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284913" y="5513388"/>
            <a:ext cx="327025" cy="777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5" name="古筝-高山流水">
            <a:hlinkClick r:id="" action="ppaction://media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200" y="285595"/>
            <a:ext cx="2440693" cy="2172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8185" y="78105"/>
            <a:ext cx="2757162" cy="829945"/>
          </a:xfrm>
          <a:prstGeom prst="rect">
            <a:avLst/>
          </a:prstGeom>
          <a:solidFill>
            <a:srgbClr val="F3541A"/>
          </a:solidFill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举一反三</a:t>
            </a:r>
            <a:endParaRPr kumimoji="0" lang="zh-CN" altLang="en-US" sz="4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5602" name="文本框 2"/>
          <p:cNvSpPr txBox="1"/>
          <p:nvPr/>
        </p:nvSpPr>
        <p:spPr>
          <a:xfrm>
            <a:off x="717550" y="1538288"/>
            <a:ext cx="604838" cy="1106487"/>
          </a:xfrm>
          <a:prstGeom prst="rect">
            <a:avLst/>
          </a:prstGeom>
          <a:solidFill>
            <a:srgbClr val="0B5FD1"/>
          </a:solidFill>
          <a:ln w="19050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txBody>
          <a:bodyPr anchor="t" anchorCtr="0">
            <a:spAutoFit/>
          </a:bodyPr>
          <a:lstStyle/>
          <a:p>
            <a:r>
              <a:rPr lang="en-US" altLang="zh-CN" sz="66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en-US" altLang="zh-CN" sz="660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42740" y="1129030"/>
            <a:ext cx="239204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查字典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68127" y="1129030"/>
            <a:ext cx="2317750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组词语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55454" y="1129030"/>
            <a:ext cx="239204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看插图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31617" y="2237105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猜一猜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25607" name="文本框 3"/>
          <p:cNvSpPr txBox="1"/>
          <p:nvPr/>
        </p:nvSpPr>
        <p:spPr>
          <a:xfrm>
            <a:off x="717550" y="3463925"/>
            <a:ext cx="603250" cy="1106488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66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6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31620" y="3555365"/>
            <a:ext cx="5252085" cy="92202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把词义带入句子</a:t>
            </a:r>
            <a:endParaRPr kumimoji="0" lang="zh-CN" altLang="en-US" sz="5400" b="1" kern="1200" cap="none" spc="0" normalizeH="0" baseline="0" noProof="1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25609" name="文本框 5"/>
          <p:cNvSpPr txBox="1"/>
          <p:nvPr/>
        </p:nvSpPr>
        <p:spPr>
          <a:xfrm>
            <a:off x="717550" y="4933950"/>
            <a:ext cx="603250" cy="1106488"/>
          </a:xfrm>
          <a:prstGeom prst="rect">
            <a:avLst/>
          </a:prstGeom>
          <a:solidFill>
            <a:srgbClr val="F3541A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66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6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31620" y="5026025"/>
            <a:ext cx="1784985" cy="922020"/>
          </a:xfrm>
          <a:prstGeom prst="rect">
            <a:avLst/>
          </a:prstGeom>
          <a:solidFill>
            <a:srgbClr val="F3541A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美读</a:t>
            </a:r>
            <a:endParaRPr kumimoji="0" lang="zh-CN" altLang="en-US" sz="5400" b="1" kern="1200" cap="none" spc="0" normalizeH="0" baseline="0" noProof="1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49370" y="5026025"/>
            <a:ext cx="1776095" cy="922020"/>
          </a:xfrm>
          <a:prstGeom prst="rect">
            <a:avLst/>
          </a:prstGeom>
          <a:solidFill>
            <a:srgbClr val="F3541A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情感</a:t>
            </a:r>
            <a:endParaRPr kumimoji="0" lang="zh-CN" altLang="en-US" sz="5400" b="1" kern="1200" cap="none" spc="0" normalizeH="0" baseline="0" noProof="1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31618" y="1129030"/>
            <a:ext cx="2317750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看注释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42740" y="2237105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问一问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68130" y="2237105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想一想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/>
          <p:cNvPicPr>
            <a:picLocks noChangeAspect="1"/>
          </p:cNvPicPr>
          <p:nvPr/>
        </p:nvPicPr>
        <p:blipFill>
          <a:blip r:embed="rId1"/>
          <a:srcRect b="5231"/>
          <a:stretch>
            <a:fillRect/>
          </a:stretch>
        </p:blipFill>
        <p:spPr>
          <a:xfrm>
            <a:off x="-46037" y="-76200"/>
            <a:ext cx="12238037" cy="3340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36"/>
          <p:cNvGrpSpPr/>
          <p:nvPr/>
        </p:nvGrpSpPr>
        <p:grpSpPr>
          <a:xfrm>
            <a:off x="4213225" y="-647700"/>
            <a:ext cx="3527425" cy="3375025"/>
            <a:chOff x="9119219" y="-677906"/>
            <a:chExt cx="2387752" cy="2283679"/>
          </a:xfrm>
        </p:grpSpPr>
        <p:grpSp>
          <p:nvGrpSpPr>
            <p:cNvPr id="26627" name="组合 137"/>
            <p:cNvGrpSpPr/>
            <p:nvPr/>
          </p:nvGrpSpPr>
          <p:grpSpPr>
            <a:xfrm>
              <a:off x="9119219" y="-677906"/>
              <a:ext cx="2387752" cy="2283679"/>
              <a:chOff x="9564105" y="-488203"/>
              <a:chExt cx="1942865" cy="1858182"/>
            </a:xfrm>
          </p:grpSpPr>
          <p:sp>
            <p:nvSpPr>
              <p:cNvPr id="140" name="圆角矩形 139"/>
              <p:cNvSpPr/>
              <p:nvPr/>
            </p:nvSpPr>
            <p:spPr>
              <a:xfrm>
                <a:off x="9564105" y="608702"/>
                <a:ext cx="1942865" cy="761277"/>
              </a:xfrm>
              <a:prstGeom prst="roundRect">
                <a:avLst>
                  <a:gd name="adj" fmla="val 906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26629" name="组合 140"/>
              <p:cNvGrpSpPr/>
              <p:nvPr/>
            </p:nvGrpSpPr>
            <p:grpSpPr>
              <a:xfrm>
                <a:off x="9932705" y="-488203"/>
                <a:ext cx="131459" cy="1142939"/>
                <a:chOff x="2258684" y="-496098"/>
                <a:chExt cx="303045" cy="2634752"/>
              </a:xfrm>
            </p:grpSpPr>
            <p:pic>
              <p:nvPicPr>
                <p:cNvPr id="145" name="图片 144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259577" y="1780677"/>
                  <a:ext cx="302348" cy="358642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46" name="直接连接符 145"/>
                <p:cNvCxnSpPr/>
                <p:nvPr/>
              </p:nvCxnSpPr>
              <p:spPr>
                <a:xfrm flipH="1">
                  <a:off x="2398657" y="-496098"/>
                  <a:ext cx="0" cy="2304983"/>
                </a:xfrm>
                <a:prstGeom prst="line">
                  <a:avLst/>
                </a:prstGeom>
                <a:ln w="6350">
                  <a:solidFill>
                    <a:srgbClr val="3C3B37"/>
                  </a:solidFill>
                </a:ln>
                <a:effectLst>
                  <a:outerShdw blurRad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632" name="组合 141"/>
              <p:cNvGrpSpPr/>
              <p:nvPr/>
            </p:nvGrpSpPr>
            <p:grpSpPr>
              <a:xfrm>
                <a:off x="11076315" y="-488203"/>
                <a:ext cx="131459" cy="1142939"/>
                <a:chOff x="2279650" y="-496098"/>
                <a:chExt cx="303045" cy="2634752"/>
              </a:xfrm>
            </p:grpSpPr>
            <p:pic>
              <p:nvPicPr>
                <p:cNvPr id="143" name="图片 14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278699" y="1780677"/>
                  <a:ext cx="304363" cy="358642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44" name="直接连接符 143"/>
                <p:cNvCxnSpPr/>
                <p:nvPr/>
              </p:nvCxnSpPr>
              <p:spPr>
                <a:xfrm flipH="1">
                  <a:off x="2415763" y="-496098"/>
                  <a:ext cx="0" cy="2304983"/>
                </a:xfrm>
                <a:prstGeom prst="line">
                  <a:avLst/>
                </a:prstGeom>
                <a:ln w="6350">
                  <a:solidFill>
                    <a:srgbClr val="3C3B37"/>
                  </a:solidFill>
                </a:ln>
                <a:effectLst>
                  <a:outerShdw blurRad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635" name="TextBox 138"/>
            <p:cNvSpPr txBox="1"/>
            <p:nvPr/>
          </p:nvSpPr>
          <p:spPr>
            <a:xfrm>
              <a:off x="9250471" y="913897"/>
              <a:ext cx="2012852" cy="4790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dist"/>
              <a:r>
                <a:rPr lang="zh-CN" altLang="en-US" sz="4000" b="1">
                  <a:solidFill>
                    <a:srgbClr val="595959"/>
                  </a:solidFill>
                  <a:latin typeface="方正卡通简体" pitchFamily="65" charset="-122"/>
                  <a:ea typeface="方正卡通简体" pitchFamily="65" charset="-122"/>
                </a:rPr>
                <a:t>下课啦</a:t>
              </a:r>
              <a:endParaRPr lang="en-US" altLang="zh-CN" sz="4000" b="1">
                <a:solidFill>
                  <a:srgbClr val="595959"/>
                </a:solidFill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2663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0112" y="3087688"/>
            <a:ext cx="13092112" cy="377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7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950700" y="12636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/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29050" y="1674813"/>
            <a:ext cx="5849938" cy="4410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爆竹声中一岁除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春风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送暖入屠苏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433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488" y="3502025"/>
            <a:ext cx="3810000" cy="307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331441">
            <a:off x="10067925" y="1173163"/>
            <a:ext cx="1597025" cy="2509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l="2336" t="5736" r="5803" b="-3806"/>
          <a:stretch>
            <a:fillRect/>
          </a:stretch>
        </p:blipFill>
        <p:spPr>
          <a:xfrm>
            <a:off x="9704705" y="4134485"/>
            <a:ext cx="2322195" cy="2258060"/>
          </a:xfrm>
          <a:prstGeom prst="teardrop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56225" y="147638"/>
            <a:ext cx="1878013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元日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81513" y="1162050"/>
            <a:ext cx="3227388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000" b="1" kern="1200" cap="none" spc="0" normalizeH="0" baseline="0" noProof="1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宋･王安石</a:t>
            </a:r>
            <a:endParaRPr kumimoji="0" lang="zh-CN" altLang="en-US" sz="4000" b="1" kern="1200" cap="none" spc="0" normalizeH="0" baseline="0" noProof="1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5825" y="147638"/>
            <a:ext cx="3455988" cy="13223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b="1" kern="1200" cap="none" spc="0" normalizeH="0" baseline="0" noProof="1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农历正月初一，即春节。</a:t>
            </a:r>
            <a:endParaRPr kumimoji="0" lang="zh-CN" altLang="en-US" sz="4000" b="1" kern="1200" cap="none" spc="0" normalizeH="0" baseline="0" noProof="1" smtClean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V="1">
            <a:off x="5356225" y="188913"/>
            <a:ext cx="1651000" cy="933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1"/>
      <p:bldP spid="1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227580" y="2657475"/>
            <a:ext cx="239204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查字典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61352" y="3743960"/>
            <a:ext cx="2317750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组词语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93590" y="4899025"/>
            <a:ext cx="239204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看插图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34705" y="3743960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猜一猜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35910" y="273050"/>
            <a:ext cx="5906770" cy="1014724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kern="1200" cap="none" spc="0" normalizeH="0" baseline="0" noProof="1">
                <a:solidFill>
                  <a:srgbClr val="0B5FD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理解词义的方法：</a:t>
            </a:r>
            <a:endParaRPr kumimoji="0" lang="zh-CN" altLang="en-US" sz="6000" kern="1200" cap="none" spc="0" normalizeH="0" baseline="0" noProof="1">
              <a:solidFill>
                <a:srgbClr val="0B5FD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7587" y="1570990"/>
            <a:ext cx="2317750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ot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看注释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85629" y="2657475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问一问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44179" y="1570990"/>
            <a:ext cx="2333625" cy="922020"/>
          </a:xfrm>
          <a:prstGeom prst="rect">
            <a:avLst/>
          </a:prstGeom>
          <a:solidFill>
            <a:srgbClr val="0B5FD1"/>
          </a:solidFill>
          <a:ln>
            <a:solidFill>
              <a:schemeClr val="tx1"/>
            </a:solidFill>
            <a:prstDash val="sysDash"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FF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想一想</a:t>
            </a:r>
            <a:endParaRPr kumimoji="0" lang="zh-CN" altLang="en-US" sz="5400" b="1" kern="1200" cap="none" spc="0" normalizeH="0" baseline="0" noProof="1">
              <a:solidFill>
                <a:srgbClr val="FFFF00"/>
              </a:solidFill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35438" y="3090863"/>
            <a:ext cx="5849938" cy="3330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春风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送暖入屠苏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84825" y="147638"/>
            <a:ext cx="2244725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元日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4288" y="1162050"/>
            <a:ext cx="322580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0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宋･王安石</a:t>
            </a:r>
            <a:endParaRPr kumimoji="0" lang="zh-CN" altLang="en-US" sz="4000" b="1" kern="1200" cap="none" spc="0" normalizeH="0" baseline="0" noProof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08475" y="2276475"/>
            <a:ext cx="5824538" cy="920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爆竹声中一岁除，</a:t>
            </a:r>
            <a:endParaRPr kumimoji="0" lang="zh-CN" altLang="en-US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08475" y="2276475"/>
            <a:ext cx="1466850" cy="8159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3038" y="306388"/>
            <a:ext cx="4691062" cy="1862137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古人烧竹子时使竹子爆裂发出的响声。用来驱鬼避邪，后来演变成放鞭炮。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4075" y="2382838"/>
            <a:ext cx="1012825" cy="7096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20263" y="2382838"/>
            <a:ext cx="1289050" cy="681037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逝去。</a:t>
            </a:r>
            <a:endParaRPr lang="zh-CN" altLang="en-US" sz="32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73425" y="3381375"/>
            <a:ext cx="7575550" cy="17526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4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阵阵轰鸣的爆竹声中，旧的一年已经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过去了。</a:t>
            </a:r>
            <a:endParaRPr kumimoji="0" lang="zh-CN" altLang="en-US" sz="5400" b="1" i="0" u="none" strike="noStrike" kern="1200" cap="none" spc="0" normalizeH="0" baseline="0" noProof="1" smtClean="0">
              <a:ln w="0"/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云形 6"/>
          <p:cNvSpPr/>
          <p:nvPr/>
        </p:nvSpPr>
        <p:spPr>
          <a:xfrm>
            <a:off x="173038" y="2382838"/>
            <a:ext cx="3570288" cy="174148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放爆竹</a:t>
            </a:r>
            <a:endParaRPr kumimoji="0" lang="zh-CN" altLang="en-US" sz="5400" b="1" i="0" u="none" strike="noStrike" kern="1200" cap="none" spc="0" normalizeH="0" baseline="0" noProof="1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43188" y="1868488"/>
            <a:ext cx="5695950" cy="4410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爆竹声中一岁除，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5588" y="147638"/>
            <a:ext cx="2244725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元日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75050" y="1162050"/>
            <a:ext cx="322580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0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宋･王安石</a:t>
            </a:r>
            <a:endParaRPr kumimoji="0" lang="zh-CN" altLang="en-US" sz="4000" b="1" kern="1200" cap="none" spc="0" normalizeH="0" baseline="0" noProof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14613" y="3128963"/>
            <a:ext cx="5824538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春风</a:t>
            </a:r>
            <a:r>
              <a:rPr kumimoji="0" lang="zh-CN" altLang="en-US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送暖入屠苏</a:t>
            </a:r>
            <a:r>
              <a:rPr kumimoji="0" lang="zh-CN" altLang="en-US" sz="54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</a:t>
            </a:r>
            <a:endParaRPr kumimoji="0" lang="zh-CN" altLang="en-US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 flipV="1">
            <a:off x="6180138" y="3170238"/>
            <a:ext cx="1423988" cy="8524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27988" y="1668463"/>
            <a:ext cx="3789363" cy="17145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这里指一种酒，根据古代风俗，常在元日饮用。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t="-2380" b="-6572"/>
          <a:stretch>
            <a:fillRect/>
          </a:stretch>
        </p:blipFill>
        <p:spPr>
          <a:xfrm>
            <a:off x="8326119" y="3605523"/>
            <a:ext cx="3194050" cy="2673985"/>
          </a:xfrm>
          <a:prstGeom prst="round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95313" y="544513"/>
            <a:ext cx="5254625" cy="25844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4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0"/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和暖的春风吹来了新年，人们欢乐地畅饮着新酿的屠苏酒。</a:t>
            </a:r>
            <a:endParaRPr kumimoji="0" lang="zh-CN" altLang="en-US" sz="4400" b="1" i="0" u="none" strike="noStrike" kern="1200" cap="none" spc="0" normalizeH="0" baseline="0" noProof="1">
              <a:ln w="0"/>
              <a:solidFill>
                <a:schemeClr val="bg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7073900" y="147638"/>
            <a:ext cx="4079875" cy="1520825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喝屠苏酒</a:t>
            </a:r>
            <a:endParaRPr kumimoji="0" lang="zh-CN" altLang="en-US" sz="4800" b="1" i="0" u="none" strike="noStrike" kern="1200" cap="none" spc="0" normalizeH="0" baseline="0" noProof="1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3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03588" y="2624138"/>
            <a:ext cx="5848350" cy="3330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春风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送暖入屠苏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千门万户曈曈日</a:t>
            </a: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</a:t>
            </a:r>
            <a:endParaRPr kumimoji="0" lang="en-US" altLang="zh-CN" sz="5400" b="1" i="0" u="none" strike="noStrike" kern="1200" cap="none" spc="0" normalizeH="0" baseline="0" noProof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总</a:t>
            </a: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把新桃换旧符。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52975" y="44450"/>
            <a:ext cx="22447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元日</a:t>
            </a:r>
            <a:endParaRPr kumimoji="0" lang="zh-CN" altLang="en-US" sz="60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0850" y="1060450"/>
            <a:ext cx="3227388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000" b="1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宋･王安石</a:t>
            </a:r>
            <a:endParaRPr kumimoji="0" lang="zh-CN" altLang="en-US" sz="4000" b="1" kern="1200" cap="none" spc="0" normalizeH="0" baseline="0" noProof="1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76625" y="1808163"/>
            <a:ext cx="5822950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爆竹声中一岁除，</a:t>
            </a:r>
            <a:endParaRPr kumimoji="0" lang="zh-CN" altLang="en-US" kern="1200" cap="none" spc="0" normalizeH="0" baseline="0" noProof="1"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 flipV="1">
            <a:off x="6164263" y="3854450"/>
            <a:ext cx="1571625" cy="912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747125" y="3290888"/>
            <a:ext cx="3167063" cy="1271587"/>
          </a:xfrm>
          <a:prstGeom prst="rect">
            <a:avLst/>
          </a:prstGeom>
          <a:solidFill>
            <a:srgbClr val="F3541A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太阳刚出来时光辉灿烂的样子。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 flipV="1">
            <a:off x="4851400" y="5032375"/>
            <a:ext cx="3494088" cy="7667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6063" y="2854325"/>
            <a:ext cx="3230562" cy="3338513"/>
          </a:xfrm>
          <a:prstGeom prst="rect">
            <a:avLst/>
          </a:prstGeom>
          <a:solidFill>
            <a:srgbClr val="F4B183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用新桃符换下旧桃符。桃符用桃木制成，上面绘有神像，据说挂在门上可以求福避祸。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 descr="547"/>
          <p:cNvPicPr>
            <a:picLocks noChangeAspect="1"/>
          </p:cNvPicPr>
          <p:nvPr/>
        </p:nvPicPr>
        <p:blipFill>
          <a:blip r:embed="rId2"/>
          <a:srcRect r="30486"/>
          <a:stretch>
            <a:fillRect/>
          </a:stretch>
        </p:blipFill>
        <p:spPr>
          <a:xfrm>
            <a:off x="1206500" y="68263"/>
            <a:ext cx="9779000" cy="6634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QQ图片20190429222015"/>
          <p:cNvPicPr>
            <a:picLocks noChangeAspect="1"/>
          </p:cNvPicPr>
          <p:nvPr/>
        </p:nvPicPr>
        <p:blipFill>
          <a:blip r:embed="rId1"/>
          <a:srcRect t="12685" b="15147"/>
          <a:stretch>
            <a:fillRect/>
          </a:stretch>
        </p:blipFill>
        <p:spPr>
          <a:xfrm>
            <a:off x="17463" y="112713"/>
            <a:ext cx="6232525" cy="6634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4" descr="QQ图片20190429222008"/>
          <p:cNvPicPr>
            <a:picLocks noChangeAspect="1"/>
          </p:cNvPicPr>
          <p:nvPr/>
        </p:nvPicPr>
        <p:blipFill>
          <a:blip r:embed="rId3"/>
          <a:srcRect l="6259" t="32771" r="6667" b="8347"/>
          <a:stretch>
            <a:fillRect/>
          </a:stretch>
        </p:blipFill>
        <p:spPr>
          <a:xfrm>
            <a:off x="5942013" y="68263"/>
            <a:ext cx="6207125" cy="6632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5" descr="QQ图片201904292219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3" y="0"/>
            <a:ext cx="121316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5" descr="QQ图片201904292331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2338" y="146050"/>
            <a:ext cx="4200525" cy="5386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568"/>
          <p:cNvPicPr>
            <a:picLocks noChangeAspect="1"/>
          </p:cNvPicPr>
          <p:nvPr/>
        </p:nvPicPr>
        <p:blipFill>
          <a:blip r:embed="rId2"/>
          <a:srcRect l="7024" t="2634" r="8342" b="3432"/>
          <a:stretch>
            <a:fillRect/>
          </a:stretch>
        </p:blipFill>
        <p:spPr>
          <a:xfrm>
            <a:off x="6526213" y="115888"/>
            <a:ext cx="4962525" cy="5446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文本框 17"/>
          <p:cNvSpPr txBox="1"/>
          <p:nvPr/>
        </p:nvSpPr>
        <p:spPr>
          <a:xfrm>
            <a:off x="2009775" y="5649913"/>
            <a:ext cx="2025650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60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桃符</a:t>
            </a:r>
            <a:endParaRPr kumimoji="0" lang="zh-CN" altLang="en-US" sz="60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www.youyi100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WPS 演示</Application>
  <PresentationFormat/>
  <Paragraphs>151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Calibri Light</vt:lpstr>
      <vt:lpstr>楷体</vt:lpstr>
      <vt:lpstr>仿宋</vt:lpstr>
      <vt:lpstr>黑体</vt:lpstr>
      <vt:lpstr>方正卡通简体</vt:lpstr>
      <vt:lpstr>微软雅黑</vt:lpstr>
      <vt:lpstr>Arial Unicode MS</vt:lpstr>
      <vt:lpstr>www.youyi100.com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2021-06-06T21:05:00Z</cp:lastPrinted>
  <dcterms:created xsi:type="dcterms:W3CDTF">2021-06-06T21:05:00Z</dcterms:created>
  <dcterms:modified xsi:type="dcterms:W3CDTF">2021-09-06T13:46:14Z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