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77" r:id="rId4"/>
    <p:sldId id="271" r:id="rId5"/>
    <p:sldId id="278" r:id="rId6"/>
    <p:sldId id="267" r:id="rId7"/>
    <p:sldId id="281" r:id="rId8"/>
    <p:sldId id="284" r:id="rId9"/>
    <p:sldId id="282" r:id="rId10"/>
    <p:sldId id="283" r:id="rId11"/>
    <p:sldId id="280" r:id="rId12"/>
    <p:sldId id="264" r:id="rId13"/>
    <p:sldId id="285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51C"/>
    <a:srgbClr val="AAAB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732" y="96"/>
      </p:cViewPr>
      <p:guideLst>
        <p:guide orient="horz" pos="2150"/>
        <p:guide pos="2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400" y="-33655"/>
            <a:ext cx="9139555" cy="6925310"/>
          </a:xfrm>
          <a:prstGeom prst="rect">
            <a:avLst/>
          </a:prstGeom>
        </p:spPr>
      </p:pic>
      <p:sp>
        <p:nvSpPr>
          <p:cNvPr id="6" name="文本框 4"/>
          <p:cNvSpPr txBox="1"/>
          <p:nvPr/>
        </p:nvSpPr>
        <p:spPr>
          <a:xfrm>
            <a:off x="2118360" y="782320"/>
            <a:ext cx="48520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buSzTx/>
            </a:pPr>
            <a:r>
              <a:rPr lang="zh-CN" altLang="en-US" sz="3600" b="1" noProof="1"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reflection blurRad="6350" stA="55000" endA="50" endPos="85000" dist="29997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rPr>
              <a:t>部编版三年级语文下册</a:t>
            </a:r>
            <a:endParaRPr lang="zh-CN" altLang="en-US" sz="3600" b="1" noProof="1"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reflection blurRad="6350" stA="55000" endA="50" endPos="85000" dist="29997" dir="5400000" sy="-100000" algn="bl" rotWithShape="0"/>
              </a:effectLst>
              <a:latin typeface="方正姚体" panose="02010601030101010101" pitchFamily="2" charset="-122"/>
              <a:ea typeface="方正姚体" panose="02010601030101010101" pitchFamily="2" charset="-122"/>
              <a:cs typeface="+mn-cs"/>
            </a:endParaRP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2636520" y="2336800"/>
            <a:ext cx="3815715" cy="1787525"/>
          </a:xfrm>
          <a:prstGeom prst="rect">
            <a:avLst/>
          </a:prstGeom>
        </p:spPr>
        <p:txBody>
          <a:bodyPr vert="horz" lIns="90000" tIns="46800" rIns="90000" bIns="4680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r>
              <a:rPr lang="zh-CN" altLang="en-US" sz="2800" b="1" strike="noStrike" noProof="1">
                <a:ln w="3175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  <a:sym typeface="+mn-ea"/>
              </a:rPr>
              <a:t>第三单元 </a:t>
            </a:r>
            <a:endParaRPr lang="zh-CN" altLang="en-US" sz="2800" b="1" strike="noStrike" noProof="1">
              <a:ln w="3175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fontAlgn="base"/>
            <a:r>
              <a:rPr lang="zh-CN" altLang="en-US" sz="2800" b="1" strike="noStrike" noProof="1">
                <a:ln w="3175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  <a:sym typeface="+mn-ea"/>
              </a:rPr>
              <a:t>   </a:t>
            </a:r>
            <a:br>
              <a:rPr lang="zh-CN" altLang="en-US" sz="2800" b="1">
                <a:ln w="3175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sym typeface="+mn-ea"/>
              </a:rPr>
            </a:br>
            <a:r>
              <a:rPr lang="zh-CN" altLang="en-US" sz="2800" b="1" strike="noStrike" noProof="1">
                <a:ln w="3175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  <a:sym typeface="+mn-ea"/>
              </a:rPr>
              <a:t> </a:t>
            </a:r>
            <a:r>
              <a:rPr lang="en-US" altLang="zh-CN" sz="2800" b="1" strike="noStrike" noProof="1">
                <a:ln w="3175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  <a:sym typeface="+mn-ea"/>
              </a:rPr>
              <a:t>9.</a:t>
            </a:r>
            <a:r>
              <a:rPr lang="zh-CN" altLang="en-US" sz="2800" b="1" strike="noStrike" noProof="1">
                <a:ln w="3175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  <a:sym typeface="+mn-ea"/>
              </a:rPr>
              <a:t>古诗三首</a:t>
            </a:r>
            <a:endParaRPr lang="zh-CN" altLang="en-US" sz="2800" b="1" strike="noStrike" noProof="1">
              <a:ln w="3175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fontAlgn="base"/>
            <a:endParaRPr lang="zh-CN" altLang="en-US" sz="2800" b="1" strike="noStrike" noProof="1">
              <a:ln w="3175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fontAlgn="base"/>
            <a:r>
              <a:rPr lang="zh-CN" altLang="en-US" sz="2800" b="1" strike="noStrike" noProof="1">
                <a:ln w="3175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  <a:sym typeface="+mn-ea"/>
              </a:rPr>
              <a:t>《清明》</a:t>
            </a:r>
            <a:endParaRPr lang="zh-CN" altLang="en-US" sz="2800" b="1" strike="noStrike" noProof="1">
              <a:ln w="3175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j-lt"/>
              <a:ea typeface="+mj-ea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8433"/>
          <p:cNvSpPr>
            <a:spLocks noGrp="1"/>
          </p:cNvSpPr>
          <p:nvPr>
            <p:ph type="title"/>
          </p:nvPr>
        </p:nvSpPr>
        <p:spPr>
          <a:xfrm>
            <a:off x="690245" y="537528"/>
            <a:ext cx="8229600" cy="1143000"/>
          </a:xfrm>
        </p:spPr>
        <p:txBody>
          <a:bodyPr anchor="ctr"/>
          <a:lstStyle/>
          <a:p>
            <a:r>
              <a:rPr lang="zh-CN" altLang="en-US" b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华文行楷" panose="02010800040101010101" pitchFamily="2" charset="-122"/>
              </a:rPr>
              <a:t>你能用自己的话讲一讲这首诗吗？</a:t>
            </a:r>
            <a:endParaRPr lang="zh-CN" altLang="en-US" b="1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华文行楷" panose="02010800040101010101" pitchFamily="2" charset="-122"/>
            </a:endParaRPr>
          </a:p>
        </p:txBody>
      </p:sp>
      <p:sp>
        <p:nvSpPr>
          <p:cNvPr id="18435" name="文本占位符 18434"/>
          <p:cNvSpPr>
            <a:spLocks noGrp="1"/>
          </p:cNvSpPr>
          <p:nvPr>
            <p:ph type="body" idx="1"/>
          </p:nvPr>
        </p:nvSpPr>
        <p:spPr>
          <a:xfrm>
            <a:off x="405130" y="2202180"/>
            <a:ext cx="8281670" cy="3815715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None/>
            </a:pPr>
            <a:r>
              <a:rPr lang="en-US" altLang="zh-CN" dirty="0">
                <a:solidFill>
                  <a:srgbClr val="000000"/>
                </a:solidFill>
              </a:rPr>
              <a:t>      </a:t>
            </a:r>
            <a:r>
              <a:rPr lang="en-US" altLang="zh-CN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</a:rPr>
              <a:t>    </a:t>
            </a:r>
            <a:r>
              <a:rPr lang="zh-CN" altLang="en-US" sz="4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</a:rPr>
              <a:t>清明节这天细雨纷纷，诗人看见路上行人吊念逝去的亲人，伤心欲绝，悲思愁绪。诗人又要冒雨赶路，雨湿衣裳，春寒料峭。诗人想要借酒消愁，于是他便问牧童哪里有可以歇脚的酒家，牧童用手指向远处的杏花村。</a:t>
            </a:r>
            <a:br>
              <a:rPr lang="zh-CN" altLang="en-US" sz="4000" dirty="0">
                <a:solidFill>
                  <a:srgbClr val="000000"/>
                </a:solidFill>
              </a:rPr>
            </a:br>
            <a:endParaRPr lang="zh-CN" altLang="en-US" sz="40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endParaRPr lang="zh-CN" altLang="en-US" sz="4000" dirty="0">
              <a:solidFill>
                <a:srgbClr val="000000"/>
              </a:solidFill>
              <a:ea typeface="华文行楷" panose="02010800040101010101" pitchFamily="2" charset="-122"/>
            </a:endParaRPr>
          </a:p>
        </p:txBody>
      </p:sp>
      <p:sp>
        <p:nvSpPr>
          <p:cNvPr id="18437" name="文本框 18436"/>
          <p:cNvSpPr txBox="1"/>
          <p:nvPr/>
        </p:nvSpPr>
        <p:spPr>
          <a:xfrm>
            <a:off x="468313" y="3860800"/>
            <a:ext cx="77755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/>
          <p:nvPr/>
        </p:nvSpPr>
        <p:spPr>
          <a:xfrm>
            <a:off x="539750" y="692150"/>
            <a:ext cx="77470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这首诗表达了怎样的情感？</a:t>
            </a:r>
            <a:endParaRPr lang="zh-CN" altLang="en-US" sz="4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4" name="Rectangle 2"/>
          <p:cNvSpPr/>
          <p:nvPr/>
        </p:nvSpPr>
        <p:spPr>
          <a:xfrm>
            <a:off x="395288" y="2133600"/>
            <a:ext cx="8280400" cy="33534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这首诗的前两节写出了清明时节，行路之人在蒙蒙细雨中孤身上路的苦闷。后两句一问一答，把诗情推向高潮，使诗中行人的愁苦思绪一下子转变为要继续前行的振奋心态。</a:t>
            </a:r>
            <a:br>
              <a:rPr lang="zh-CN" altLang="en-US" sz="2800" dirty="0">
                <a:latin typeface="楷体_GB2312" pitchFamily="49" charset="-122"/>
                <a:ea typeface="楷体_GB2312" pitchFamily="49" charset="-122"/>
              </a:rPr>
            </a:b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" name="Rectangle 2"/>
          <p:cNvSpPr/>
          <p:nvPr/>
        </p:nvSpPr>
        <p:spPr>
          <a:xfrm>
            <a:off x="500063" y="3857625"/>
            <a:ext cx="80772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</a:t>
            </a:r>
            <a:br>
              <a:rPr lang="en-US" altLang="zh-CN" sz="3200" b="1" dirty="0">
                <a:latin typeface="Arial" panose="020B0604020202020204" pitchFamily="34" charset="0"/>
              </a:rPr>
            </a:br>
            <a:endParaRPr lang="en-US" altLang="zh-CN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353185"/>
            <a:ext cx="7978140" cy="1143000"/>
          </a:xfrm>
        </p:spPr>
        <p:txBody>
          <a:bodyPr/>
          <a:lstStyle/>
          <a:p>
            <a:r>
              <a:rPr lang="zh-CN" altLang="en-US" sz="6600" b="1"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谢谢观看</a:t>
            </a:r>
            <a:endParaRPr lang="zh-CN" altLang="en-US" sz="6600" b="1"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133725" y="3432175"/>
            <a:ext cx="2877185" cy="255016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8800" b="1">
                <a:ln w="22225">
                  <a:noFill/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再见</a:t>
            </a:r>
            <a:endParaRPr lang="zh-CN" altLang="en-US" sz="8800" b="1">
              <a:ln w="22225">
                <a:noFill/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2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3257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6830" y="924560"/>
            <a:ext cx="3700145" cy="1039495"/>
          </a:xfrm>
        </p:spPr>
        <p:txBody>
          <a:bodyPr/>
          <a:lstStyle/>
          <a:p>
            <a:r>
              <a:rPr lang="zh-CN" altLang="zh-CN">
                <a:solidFill>
                  <a:srgbClr val="FFFF00"/>
                </a:solidFill>
              </a:rPr>
              <a:t>清明</a:t>
            </a:r>
            <a:endParaRPr lang="zh-CN" altLang="zh-CN">
              <a:solidFill>
                <a:srgbClr val="FFFF00"/>
              </a:solidFill>
            </a:endParaRPr>
          </a:p>
        </p:txBody>
      </p:sp>
      <p:sp>
        <p:nvSpPr>
          <p:cNvPr id="5" name="Rectangle 2"/>
          <p:cNvSpPr/>
          <p:nvPr/>
        </p:nvSpPr>
        <p:spPr>
          <a:xfrm>
            <a:off x="1325245" y="2555875"/>
            <a:ext cx="6363970" cy="27997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chemeClr val="accent6">
                    <a:lumMod val="60000"/>
                    <a:lumOff val="40000"/>
                  </a:schemeClr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200" b="1" dirty="0">
                <a:solidFill>
                  <a:srgbClr val="FFC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我国的传统节日，有扫墓、踏青等习俗。</a:t>
            </a:r>
            <a:endParaRPr lang="zh-CN" altLang="en-US" sz="32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中国汉族的传统节日大约始于周代，至今已有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250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多年的历史。</a:t>
            </a:r>
            <a:br>
              <a:rPr lang="zh-CN" altLang="en-US" sz="3200" dirty="0">
                <a:latin typeface="Arial" panose="020B0604020202020204" pitchFamily="34" charset="0"/>
              </a:rPr>
            </a:b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540" y="0"/>
            <a:ext cx="9133840" cy="6858635"/>
          </a:xfrm>
          <a:prstGeom prst="rect">
            <a:avLst/>
          </a:prstGeom>
        </p:spPr>
      </p:pic>
      <p:sp>
        <p:nvSpPr>
          <p:cNvPr id="17410" name="矩形 17409"/>
          <p:cNvSpPr/>
          <p:nvPr/>
        </p:nvSpPr>
        <p:spPr>
          <a:xfrm>
            <a:off x="633730" y="576580"/>
            <a:ext cx="2979420" cy="862965"/>
          </a:xfrm>
          <a:prstGeom prst="rect">
            <a:avLst/>
          </a:prstGeom>
        </p:spPr>
        <p:txBody>
          <a:bodyPr wrap="none" fromWordArt="1">
            <a:noAutofit/>
          </a:bodyPr>
          <a:lstStyle/>
          <a:p>
            <a:pPr algn="ctr"/>
            <a:r>
              <a:rPr lang="zh-CN" altLang="en-US" sz="60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624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杜牧</a:t>
            </a:r>
            <a:endParaRPr lang="zh-CN" altLang="en-US" sz="60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624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1" name="矩形 17410"/>
          <p:cNvSpPr/>
          <p:nvPr/>
        </p:nvSpPr>
        <p:spPr>
          <a:xfrm>
            <a:off x="4270375" y="1773555"/>
            <a:ext cx="4240530" cy="4831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字牧之，号樊川居士。</a:t>
            </a:r>
            <a:endParaRPr lang="zh-CN" altLang="en-US" sz="28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endParaRPr lang="zh-CN" altLang="en-US" sz="28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唐代晚期著名的诗人。</a:t>
            </a:r>
            <a:endParaRPr lang="zh-CN" altLang="en-US" sz="28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endParaRPr lang="zh-CN" altLang="en-US" sz="28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r>
              <a:rPr lang="zh-CN" altLang="en-US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杜牧的诗歌以七言绝句著称，内容以咏史抒怀为著。</a:t>
            </a:r>
            <a:endParaRPr lang="zh-CN" altLang="en-US" sz="28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endParaRPr lang="zh-CN" altLang="en-US" sz="28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r>
              <a:rPr lang="zh-CN" altLang="en-US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人们把他与李商隐合称为</a:t>
            </a:r>
            <a:r>
              <a:rPr lang="en-US" altLang="zh-CN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小李杜</a:t>
            </a:r>
            <a:r>
              <a:rPr lang="en-US" altLang="zh-CN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。杜牧就是</a:t>
            </a:r>
            <a:r>
              <a:rPr lang="en-US" altLang="zh-CN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小杜</a:t>
            </a:r>
            <a:r>
              <a:rPr lang="en-US" altLang="zh-CN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。</a:t>
            </a:r>
            <a:br>
              <a:rPr lang="zh-CN" alt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zh-CN" alt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3" name="图片 2" descr="杜牧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" y="1773555"/>
            <a:ext cx="3503930" cy="4515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H:\北流市清湾镇侯山小学李海坤微课——1.古代诗歌三首  其一《清明》.docx\4.jpg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317"/>
            <a:ext cx="9133840" cy="6827520"/>
          </a:xfrm>
          <a:prstGeom prst="rect">
            <a:avLst/>
          </a:prstGeom>
        </p:spPr>
      </p:pic>
      <p:sp>
        <p:nvSpPr>
          <p:cNvPr id="17411" name="矩形 17410"/>
          <p:cNvSpPr/>
          <p:nvPr/>
        </p:nvSpPr>
        <p:spPr>
          <a:xfrm>
            <a:off x="1771650" y="2225040"/>
            <a:ext cx="6021705" cy="4338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endParaRPr lang="zh-CN" altLang="en-US" sz="3200" b="1" dirty="0">
              <a:solidFill>
                <a:srgbClr val="00B050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清 明 </a:t>
            </a:r>
            <a:r>
              <a:rPr lang="en-US" altLang="zh-CN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/ </a:t>
            </a:r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时 节 </a:t>
            </a:r>
            <a:r>
              <a:rPr lang="en-US" altLang="zh-CN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/ </a:t>
            </a:r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雨 纷纷 ，</a:t>
            </a:r>
            <a:endParaRPr lang="zh-CN" altLang="en-US" sz="3200" b="1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r>
              <a:rPr lang="zh-CN" altLang="en-US" sz="3200" b="1" dirty="0">
                <a:solidFill>
                  <a:srgbClr val="00B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    </a:t>
            </a:r>
            <a:r>
              <a:rPr lang="en-US" altLang="zh-CN" sz="1800" b="1" dirty="0">
                <a:solidFill>
                  <a:srgbClr val="FB051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xíng</a:t>
            </a:r>
            <a:r>
              <a:rPr lang="zh-CN" altLang="en-US" sz="3200" b="1" dirty="0">
                <a:solidFill>
                  <a:srgbClr val="00B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 </a:t>
            </a:r>
            <a:r>
              <a:rPr lang="en-US" altLang="zh-CN" sz="1800" b="1" dirty="0">
                <a:solidFill>
                  <a:srgbClr val="FB051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yù  duàn hún</a:t>
            </a:r>
            <a:endParaRPr lang="zh-CN" altLang="en-US" sz="3200" b="1" dirty="0">
              <a:solidFill>
                <a:srgbClr val="00B05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路 上 </a:t>
            </a:r>
            <a:r>
              <a:rPr lang="en-US" altLang="zh-CN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/ </a:t>
            </a:r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行人 </a:t>
            </a:r>
            <a:r>
              <a:rPr lang="en-US" altLang="zh-CN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/ </a:t>
            </a:r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欲 断 魂  。</a:t>
            </a:r>
            <a:endParaRPr lang="zh-CN" altLang="en-US" sz="3200" b="1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r>
              <a:rPr lang="zh-CN" altLang="en-US" sz="3200" b="1" dirty="0">
                <a:solidFill>
                  <a:srgbClr val="00B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    </a:t>
            </a:r>
            <a:r>
              <a:rPr lang="en-US" altLang="zh-CN" sz="1800" b="1" dirty="0">
                <a:solidFill>
                  <a:srgbClr val="FB051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jiǔ   jiā      hé   chù</a:t>
            </a:r>
            <a:endParaRPr lang="zh-CN" altLang="en-US" sz="3200" b="1" dirty="0">
              <a:solidFill>
                <a:srgbClr val="00B05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借 问 </a:t>
            </a:r>
            <a:r>
              <a:rPr lang="en-US" altLang="zh-CN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/ </a:t>
            </a:r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酒 家 </a:t>
            </a:r>
            <a:r>
              <a:rPr lang="en-US" altLang="zh-CN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/ </a:t>
            </a:r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何 处 有 ，</a:t>
            </a:r>
            <a:endParaRPr lang="zh-CN" altLang="en-US" sz="3200" b="1" dirty="0">
              <a:solidFill>
                <a:srgbClr val="00B050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r>
              <a:rPr lang="zh-CN" altLang="en-US" sz="3200" b="1" dirty="0">
                <a:solidFill>
                  <a:srgbClr val="00B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    </a:t>
            </a:r>
            <a:r>
              <a:rPr lang="en-US" altLang="zh-CN" sz="1800" b="1" dirty="0">
                <a:solidFill>
                  <a:srgbClr val="FB051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yáo  zhǐ</a:t>
            </a:r>
            <a:endParaRPr lang="en-US" altLang="zh-CN" sz="1800" b="1" dirty="0">
              <a:solidFill>
                <a:srgbClr val="FB051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牧 童 </a:t>
            </a:r>
            <a:r>
              <a:rPr lang="en-US" altLang="zh-CN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/ </a:t>
            </a:r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遥 指 </a:t>
            </a:r>
            <a:r>
              <a:rPr lang="en-US" altLang="zh-CN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/ </a:t>
            </a:r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杏 花 村  。</a:t>
            </a:r>
            <a:br>
              <a:rPr lang="zh-CN" altLang="en-US" sz="1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zh-CN" altLang="en-US" sz="1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zh-CN" altLang="en-US" sz="1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12745" y="706755"/>
            <a:ext cx="2979420" cy="862965"/>
          </a:xfrm>
          <a:prstGeom prst="rect">
            <a:avLst/>
          </a:prstGeom>
        </p:spPr>
        <p:txBody>
          <a:bodyPr wrap="none" fromWordArt="1">
            <a:noAutofit/>
          </a:bodyPr>
          <a:lstStyle/>
          <a:p>
            <a:pPr algn="ctr"/>
            <a:r>
              <a:rPr lang="zh-CN" altLang="en-US" sz="6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清明</a:t>
            </a:r>
            <a:endParaRPr lang="zh-CN" altLang="en-US" sz="6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67430" y="1758950"/>
            <a:ext cx="1669415" cy="571500"/>
          </a:xfrm>
          <a:prstGeom prst="rect">
            <a:avLst/>
          </a:prstGeom>
        </p:spPr>
        <p:txBody>
          <a:bodyPr wrap="none" fromWordArt="1">
            <a:noAutofit/>
          </a:bodyPr>
          <a:lstStyle/>
          <a:p>
            <a:pPr algn="ctr"/>
            <a:r>
              <a:rPr lang="zh-CN" altLang="en-US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（唐）杜牧</a:t>
            </a:r>
            <a:endParaRPr lang="zh-CN" altLang="en-US" sz="2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/>
          </p:cNvSpPr>
          <p:nvPr>
            <p:ph type="title"/>
          </p:nvPr>
        </p:nvSpPr>
        <p:spPr>
          <a:xfrm>
            <a:off x="456883" y="906780"/>
            <a:ext cx="8229600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zh-CN" dirty="0">
                <a:effectLst>
                  <a:outerShdw blurRad="38100" dist="38100" dir="2700000">
                    <a:srgbClr val="C0C0C0"/>
                  </a:outerShdw>
                </a:effectLst>
              </a:rPr>
              <a:t>清 明 </a:t>
            </a:r>
            <a:r>
              <a:rPr lang="zh-CN" altLang="zh-CN" u="sng" dirty="0">
                <a:effectLst>
                  <a:outerShdw blurRad="38100" dist="38100" dir="2700000">
                    <a:srgbClr val="C0C0C0"/>
                  </a:outerShdw>
                </a:effectLst>
              </a:rPr>
              <a:t>时 节</a:t>
            </a:r>
            <a:r>
              <a:rPr lang="zh-CN" altLang="zh-CN" dirty="0">
                <a:effectLst>
                  <a:outerShdw blurRad="38100" dist="38100" dir="2700000">
                    <a:srgbClr val="C0C0C0"/>
                  </a:outerShdw>
                </a:effectLst>
              </a:rPr>
              <a:t> </a:t>
            </a:r>
            <a:r>
              <a:rPr lang="zh-CN" altLang="zh-CN" u="sng" dirty="0">
                <a:effectLst>
                  <a:outerShdw blurRad="38100" dist="38100" dir="2700000">
                    <a:srgbClr val="C0C0C0"/>
                  </a:outerShdw>
                </a:effectLst>
              </a:rPr>
              <a:t>雨 纷 纷</a:t>
            </a:r>
            <a:endParaRPr lang="zh-CN" altLang="zh-CN" u="sng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3315" name="Rectangle 3"/>
          <p:cNvSpPr>
            <a:spLocks noGrp="1"/>
          </p:cNvSpPr>
          <p:nvPr>
            <p:ph type="body" sz="half"/>
          </p:nvPr>
        </p:nvSpPr>
        <p:spPr>
          <a:xfrm>
            <a:off x="2356485" y="4130675"/>
            <a:ext cx="4686300" cy="1806575"/>
          </a:xfrm>
          <a:ln>
            <a:solidFill>
              <a:srgbClr val="FFFF00">
                <a:alpha val="100000"/>
              </a:srgbClr>
            </a:solidFill>
            <a:miter/>
          </a:ln>
        </p:spPr>
        <p:txBody>
          <a:bodyPr vert="horz" wrap="square" lIns="91440" tIns="45720" rIns="91440" bIns="45720" anchor="t"/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lvl="0" eaLnBrk="1" hangingPunct="1">
              <a:lnSpc>
                <a:spcPct val="90000"/>
              </a:lnSpc>
              <a:buNone/>
            </a:pPr>
            <a:r>
              <a:rPr lang="en-US" altLang="zh-CN" sz="2400">
                <a:effectLst>
                  <a:outerShdw blurRad="38100" dist="38100" dir="2700000">
                    <a:srgbClr val="C0C0C0"/>
                  </a:outerShdw>
                </a:effectLst>
              </a:rPr>
              <a:t> </a:t>
            </a:r>
            <a:endParaRPr lang="en-US" altLang="zh-CN" sz="2400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</a:rPr>
              <a:t>翻译：清明这天细雨纷纷。</a:t>
            </a:r>
            <a:endParaRPr lang="zh-CN" altLang="en-US" b="1" dirty="0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lvl="0" indent="0" eaLnBrk="1" hangingPunct="1">
              <a:lnSpc>
                <a:spcPct val="90000"/>
              </a:lnSpc>
              <a:buNone/>
            </a:pPr>
            <a:b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</a:rPr>
            </a:br>
            <a:endParaRPr lang="zh-CN" altLang="en-US" b="1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1569720" y="2553970"/>
            <a:ext cx="2139950" cy="805180"/>
          </a:xfrm>
          <a:prstGeom prst="wedgeRectCallout">
            <a:avLst>
              <a:gd name="adj1" fmla="val 82190"/>
              <a:gd name="adj2" fmla="val -1369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</a:rPr>
              <a:t>节令：季节。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6086475" y="2221230"/>
            <a:ext cx="2735580" cy="1015365"/>
          </a:xfrm>
          <a:prstGeom prst="wedgeRectCallout">
            <a:avLst>
              <a:gd name="adj1" fmla="val -79171"/>
              <a:gd name="adj2" fmla="val -847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雨滴多而杂乱地下着。</a:t>
            </a:r>
            <a:endParaRPr lang="zh-CN" altLang="en-US" sz="3200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15">
                                            <p:txEl>
                                              <p:char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5">
                                            <p:txEl>
                                              <p:char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5">
                                            <p:txEl>
                                              <p:char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5">
                                            <p:txEl>
                                              <p:char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" grpId="0" animBg="1" uiExpand="1" build="allAtOnce"/>
      <p:bldP spid="8" grpId="0" animBg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/>
          </p:cNvSpPr>
          <p:nvPr>
            <p:ph type="title"/>
          </p:nvPr>
        </p:nvSpPr>
        <p:spPr>
          <a:xfrm>
            <a:off x="456883" y="906780"/>
            <a:ext cx="8229600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zh-CN" dirty="0">
                <a:effectLst>
                  <a:outerShdw blurRad="38100" dist="38100" dir="2700000">
                    <a:srgbClr val="C0C0C0"/>
                  </a:outerShdw>
                </a:effectLst>
              </a:rPr>
              <a:t>路 上 </a:t>
            </a:r>
            <a:r>
              <a:rPr lang="zh-CN" altLang="zh-CN" u="sng" dirty="0">
                <a:effectLst>
                  <a:outerShdw blurRad="38100" dist="38100" dir="2700000">
                    <a:srgbClr val="C0C0C0"/>
                  </a:outerShdw>
                </a:effectLst>
              </a:rPr>
              <a:t>行 人</a:t>
            </a:r>
            <a:r>
              <a:rPr lang="zh-CN" altLang="zh-CN" dirty="0">
                <a:effectLst>
                  <a:outerShdw blurRad="38100" dist="38100" dir="2700000">
                    <a:srgbClr val="C0C0C0"/>
                  </a:outerShdw>
                </a:effectLst>
              </a:rPr>
              <a:t> </a:t>
            </a:r>
            <a:r>
              <a:rPr lang="zh-CN" altLang="zh-CN" u="sng" dirty="0">
                <a:effectLst>
                  <a:outerShdw blurRad="38100" dist="38100" dir="2700000">
                    <a:srgbClr val="C0C0C0"/>
                  </a:outerShdw>
                </a:effectLst>
              </a:rPr>
              <a:t>欲</a:t>
            </a:r>
            <a:r>
              <a:rPr lang="zh-CN" altLang="zh-CN" dirty="0">
                <a:effectLst>
                  <a:outerShdw blurRad="38100" dist="38100" dir="2700000">
                    <a:srgbClr val="C0C0C0"/>
                  </a:outerShdw>
                </a:effectLst>
              </a:rPr>
              <a:t> </a:t>
            </a:r>
            <a:r>
              <a:rPr lang="zh-CN" altLang="zh-CN" u="sng" dirty="0">
                <a:effectLst>
                  <a:outerShdw blurRad="38100" dist="38100" dir="2700000">
                    <a:srgbClr val="C0C0C0"/>
                  </a:outerShdw>
                </a:effectLst>
              </a:rPr>
              <a:t>断 魂</a:t>
            </a:r>
            <a:endParaRPr lang="zh-CN" altLang="zh-CN" u="sng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3315" name="Rectangle 3"/>
          <p:cNvSpPr>
            <a:spLocks noGrp="1"/>
          </p:cNvSpPr>
          <p:nvPr>
            <p:ph type="body" sz="half"/>
          </p:nvPr>
        </p:nvSpPr>
        <p:spPr>
          <a:xfrm>
            <a:off x="2228850" y="4091940"/>
            <a:ext cx="4686300" cy="1806575"/>
          </a:xfrm>
          <a:ln>
            <a:solidFill>
              <a:srgbClr val="FFFF00">
                <a:alpha val="100000"/>
              </a:srgbClr>
            </a:solidFill>
            <a:miter/>
          </a:ln>
        </p:spPr>
        <p:txBody>
          <a:bodyPr vert="horz" wrap="square" lIns="91440" tIns="45720" rIns="91440" bIns="45720" anchor="t"/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lvl="0" eaLnBrk="1" hangingPunct="1">
              <a:lnSpc>
                <a:spcPct val="90000"/>
              </a:lnSpc>
              <a:buNone/>
            </a:pPr>
            <a:r>
              <a:rPr lang="en-US" altLang="zh-CN" sz="2400">
                <a:effectLst>
                  <a:outerShdw blurRad="38100" dist="38100" dir="2700000">
                    <a:srgbClr val="C0C0C0"/>
                  </a:outerShdw>
                </a:effectLst>
              </a:rPr>
              <a:t> </a:t>
            </a:r>
            <a:endParaRPr lang="en-US" altLang="zh-CN" sz="2400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</a:rPr>
              <a:t>翻译：他看见路上行人吊念逝去的亲人，心情惆怅。</a:t>
            </a:r>
            <a:endParaRPr lang="zh-CN" altLang="en-US" b="1" dirty="0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lvl="0" indent="0" eaLnBrk="1" hangingPunct="1">
              <a:lnSpc>
                <a:spcPct val="90000"/>
              </a:lnSpc>
              <a:buNone/>
            </a:pPr>
            <a:b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</a:rPr>
            </a:br>
            <a:endParaRPr lang="zh-CN" altLang="en-US" b="1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977265" y="2648585"/>
            <a:ext cx="2517140" cy="805180"/>
          </a:xfrm>
          <a:prstGeom prst="wedgeRectCallout">
            <a:avLst>
              <a:gd name="adj1" fmla="val 82190"/>
              <a:gd name="adj2" fmla="val -1369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</a:rPr>
              <a:t>在路上走的人。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5082540" y="2870200"/>
            <a:ext cx="1046480" cy="810895"/>
          </a:xfrm>
          <a:prstGeom prst="wedgeRectCallout">
            <a:avLst>
              <a:gd name="adj1" fmla="val -40475"/>
              <a:gd name="adj2" fmla="val -1986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7030A0"/>
                </a:solidFill>
              </a:rPr>
              <a:t>将要。</a:t>
            </a:r>
            <a:endParaRPr lang="zh-CN" altLang="en-US" sz="2400" b="1" dirty="0">
              <a:solidFill>
                <a:srgbClr val="7030A0"/>
              </a:solidFill>
            </a:endParaRPr>
          </a:p>
        </p:txBody>
      </p:sp>
      <p:sp>
        <p:nvSpPr>
          <p:cNvPr id="2" name="矩形标注 1"/>
          <p:cNvSpPr/>
          <p:nvPr/>
        </p:nvSpPr>
        <p:spPr>
          <a:xfrm>
            <a:off x="6236335" y="2894330"/>
            <a:ext cx="2450465" cy="786765"/>
          </a:xfrm>
          <a:prstGeom prst="wedgeRectCallout">
            <a:avLst>
              <a:gd name="adj1" fmla="val -40475"/>
              <a:gd name="adj2" fmla="val -1986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rgbClr val="7030A0"/>
                </a:solidFill>
              </a:rPr>
              <a:t>指心情惆怅。</a:t>
            </a:r>
            <a:endParaRPr lang="zh-CN" altLang="en-US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15">
                                            <p:txEl>
                                              <p:char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5">
                                            <p:txEl>
                                              <p:char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5">
                                            <p:txEl>
                                              <p:char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5">
                                            <p:txEl>
                                              <p:char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" grpId="0" animBg="1" uiExpand="1" build="allAtOnce"/>
      <p:bldP spid="11" grpId="0" animBg="1" uiExpand="1" build="allAtOnce"/>
      <p:bldP spid="2" grpId="0" animBg="1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8433"/>
          <p:cNvSpPr>
            <a:spLocks noGrp="1"/>
          </p:cNvSpPr>
          <p:nvPr>
            <p:ph type="title"/>
          </p:nvPr>
        </p:nvSpPr>
        <p:spPr>
          <a:xfrm>
            <a:off x="457200" y="663893"/>
            <a:ext cx="8229600" cy="1143000"/>
          </a:xfrm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ea typeface="华文行楷" panose="02010800040101010101" pitchFamily="2" charset="-122"/>
              </a:rPr>
              <a:t>清明时节雨纷纷，路上行人欲断魂。</a:t>
            </a:r>
            <a:endParaRPr lang="zh-CN" alt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ea typeface="华文行楷" panose="02010800040101010101" pitchFamily="2" charset="-122"/>
            </a:endParaRPr>
          </a:p>
        </p:txBody>
      </p:sp>
      <p:sp>
        <p:nvSpPr>
          <p:cNvPr id="18435" name="文本占位符 18434"/>
          <p:cNvSpPr>
            <a:spLocks noGrp="1"/>
          </p:cNvSpPr>
          <p:nvPr>
            <p:ph type="body" idx="1"/>
          </p:nvPr>
        </p:nvSpPr>
        <p:spPr>
          <a:xfrm>
            <a:off x="468630" y="2326005"/>
            <a:ext cx="7319010" cy="1534795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这句诗描绘了怎样的场景？</a:t>
            </a:r>
            <a:endParaRPr lang="zh-CN" altLang="en-US" sz="3600" b="1" dirty="0">
              <a:ln w="10160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请用你的话来说说。</a:t>
            </a:r>
            <a:endParaRPr lang="zh-CN" altLang="en-US" sz="3600" b="1" dirty="0">
              <a:ln w="10160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ea typeface="华文行楷" panose="02010800040101010101" pitchFamily="2" charset="-122"/>
            </a:endParaRPr>
          </a:p>
        </p:txBody>
      </p:sp>
      <p:sp>
        <p:nvSpPr>
          <p:cNvPr id="18437" name="文本框 18436"/>
          <p:cNvSpPr txBox="1"/>
          <p:nvPr/>
        </p:nvSpPr>
        <p:spPr>
          <a:xfrm>
            <a:off x="468313" y="3860800"/>
            <a:ext cx="77755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8438" name="矩形 18437"/>
          <p:cNvSpPr/>
          <p:nvPr/>
        </p:nvSpPr>
        <p:spPr>
          <a:xfrm>
            <a:off x="696278" y="4048443"/>
            <a:ext cx="7319962" cy="20612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200" b="1" dirty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        </a:t>
            </a:r>
            <a:r>
              <a:rPr lang="zh-CN" altLang="en-US" sz="3200" b="1" dirty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这两句诗写出了清明时节，行路之人在蒙蒙春雨中孤身上路的苦闷，描绘了衣服凄迷感伤的画面。</a:t>
            </a:r>
            <a:br>
              <a:rPr lang="zh-CN" altLang="en-US" sz="3200" b="1" dirty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</a:br>
            <a:endParaRPr lang="zh-CN" altLang="en-US" sz="3200" b="1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8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8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  <p:bldP spid="18435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/>
          </p:cNvSpPr>
          <p:nvPr>
            <p:ph type="title"/>
          </p:nvPr>
        </p:nvSpPr>
        <p:spPr>
          <a:xfrm>
            <a:off x="456883" y="906780"/>
            <a:ext cx="8229600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zh-CN" u="sng" dirty="0">
                <a:effectLst>
                  <a:outerShdw blurRad="38100" dist="38100" dir="2700000">
                    <a:srgbClr val="C0C0C0"/>
                  </a:outerShdw>
                </a:effectLst>
              </a:rPr>
              <a:t>借 问</a:t>
            </a:r>
            <a:r>
              <a:rPr lang="zh-CN" altLang="zh-CN" dirty="0">
                <a:effectLst>
                  <a:outerShdw blurRad="38100" dist="38100" dir="2700000">
                    <a:srgbClr val="C0C0C0"/>
                  </a:outerShdw>
                </a:effectLst>
              </a:rPr>
              <a:t> 酒 家 何 处 有</a:t>
            </a:r>
            <a:endParaRPr lang="zh-CN" altLang="zh-CN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3315" name="Rectangle 3"/>
          <p:cNvSpPr>
            <a:spLocks noGrp="1"/>
          </p:cNvSpPr>
          <p:nvPr>
            <p:ph type="body" sz="half"/>
          </p:nvPr>
        </p:nvSpPr>
        <p:spPr>
          <a:xfrm>
            <a:off x="1910715" y="4052570"/>
            <a:ext cx="4686300" cy="1806575"/>
          </a:xfrm>
          <a:ln>
            <a:solidFill>
              <a:srgbClr val="FFFF00">
                <a:alpha val="100000"/>
              </a:srgbClr>
            </a:solidFill>
            <a:miter/>
          </a:ln>
        </p:spPr>
        <p:txBody>
          <a:bodyPr vert="horz" wrap="square" lIns="91440" tIns="45720" rIns="91440" bIns="45720" anchor="t"/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lvl="0" eaLnBrk="1" hangingPunct="1">
              <a:lnSpc>
                <a:spcPct val="90000"/>
              </a:lnSpc>
              <a:buNone/>
            </a:pPr>
            <a:r>
              <a:rPr lang="en-US" altLang="zh-CN" sz="2400">
                <a:effectLst>
                  <a:outerShdw blurRad="38100" dist="38100" dir="2700000">
                    <a:srgbClr val="C0C0C0"/>
                  </a:outerShdw>
                </a:effectLst>
              </a:rPr>
              <a:t> </a:t>
            </a:r>
            <a:endParaRPr lang="en-US" altLang="zh-CN" sz="2400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</a:rPr>
              <a:t>翻译：问牧童哪里有可以歇脚的酒家。</a:t>
            </a:r>
            <a:endParaRPr lang="zh-CN" altLang="en-US" b="1" dirty="0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lvl="0" indent="0" eaLnBrk="1" hangingPunct="1">
              <a:lnSpc>
                <a:spcPct val="90000"/>
              </a:lnSpc>
              <a:buNone/>
            </a:pPr>
            <a:b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</a:rPr>
            </a:br>
            <a:endParaRPr lang="zh-CN" altLang="en-US" b="1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3463290" y="2185670"/>
            <a:ext cx="2735580" cy="1015365"/>
          </a:xfrm>
          <a:prstGeom prst="wedgeRectCallout">
            <a:avLst>
              <a:gd name="adj1" fmla="val -79171"/>
              <a:gd name="adj2" fmla="val -847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sym typeface="+mn-ea"/>
              </a:rPr>
              <a:t>敬辞，用于向人打听事情。</a:t>
            </a:r>
            <a:endParaRPr lang="zh-CN" altLang="en-US" sz="3200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15">
                                            <p:txEl>
                                              <p:char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5">
                                            <p:txEl>
                                              <p:char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5">
                                            <p:txEl>
                                              <p:char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5">
                                            <p:txEl>
                                              <p:char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8" grpId="0" animBg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/>
          </p:cNvSpPr>
          <p:nvPr>
            <p:ph type="title"/>
          </p:nvPr>
        </p:nvSpPr>
        <p:spPr>
          <a:xfrm>
            <a:off x="456883" y="906780"/>
            <a:ext cx="8229600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zh-CN" u="sng" dirty="0">
                <a:effectLst>
                  <a:outerShdw blurRad="38100" dist="38100" dir="2700000">
                    <a:srgbClr val="C0C0C0"/>
                  </a:outerShdw>
                </a:effectLst>
              </a:rPr>
              <a:t>牧 童</a:t>
            </a:r>
            <a:r>
              <a:rPr lang="zh-CN" altLang="zh-CN" dirty="0">
                <a:effectLst>
                  <a:outerShdw blurRad="38100" dist="38100" dir="2700000">
                    <a:srgbClr val="C0C0C0"/>
                  </a:outerShdw>
                </a:effectLst>
              </a:rPr>
              <a:t> </a:t>
            </a:r>
            <a:r>
              <a:rPr lang="zh-CN" altLang="zh-CN" u="sng" dirty="0">
                <a:effectLst>
                  <a:outerShdw blurRad="38100" dist="38100" dir="2700000">
                    <a:srgbClr val="C0C0C0"/>
                  </a:outerShdw>
                </a:effectLst>
              </a:rPr>
              <a:t>遥 指</a:t>
            </a:r>
            <a:r>
              <a:rPr lang="zh-CN" altLang="zh-CN" dirty="0">
                <a:effectLst>
                  <a:outerShdw blurRad="38100" dist="38100" dir="2700000">
                    <a:srgbClr val="C0C0C0"/>
                  </a:outerShdw>
                </a:effectLst>
              </a:rPr>
              <a:t> 杏 花 村</a:t>
            </a:r>
            <a:endParaRPr lang="zh-CN" altLang="zh-CN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3315" name="Rectangle 3"/>
          <p:cNvSpPr>
            <a:spLocks noGrp="1"/>
          </p:cNvSpPr>
          <p:nvPr>
            <p:ph type="body" sz="half"/>
          </p:nvPr>
        </p:nvSpPr>
        <p:spPr>
          <a:xfrm>
            <a:off x="1928495" y="4267835"/>
            <a:ext cx="4686300" cy="1806575"/>
          </a:xfrm>
          <a:ln>
            <a:solidFill>
              <a:srgbClr val="FFFF00">
                <a:alpha val="100000"/>
              </a:srgbClr>
            </a:solidFill>
            <a:miter/>
          </a:ln>
        </p:spPr>
        <p:txBody>
          <a:bodyPr vert="horz" wrap="square" lIns="91440" tIns="45720" rIns="91440" bIns="45720" anchor="t"/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lvl="0" eaLnBrk="1" hangingPunct="1">
              <a:lnSpc>
                <a:spcPct val="90000"/>
              </a:lnSpc>
              <a:buNone/>
            </a:pPr>
            <a:r>
              <a:rPr lang="en-US" altLang="zh-CN" sz="2400">
                <a:effectLst>
                  <a:outerShdw blurRad="38100" dist="38100" dir="2700000">
                    <a:srgbClr val="C0C0C0"/>
                  </a:outerShdw>
                </a:effectLst>
              </a:rPr>
              <a:t> </a:t>
            </a:r>
            <a:endParaRPr lang="en-US" altLang="zh-CN" sz="2400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</a:rPr>
              <a:t>翻译：牧童用手指向远处的杏花村。</a:t>
            </a:r>
            <a:endParaRPr lang="zh-CN" altLang="en-US" b="1" dirty="0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lvl="0" indent="0" eaLnBrk="1" hangingPunct="1">
              <a:lnSpc>
                <a:spcPct val="90000"/>
              </a:lnSpc>
              <a:buNone/>
            </a:pPr>
            <a:b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</a:rPr>
            </a:br>
            <a:endParaRPr lang="zh-CN" altLang="en-US" b="1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635635" y="2751455"/>
            <a:ext cx="1960880" cy="995045"/>
          </a:xfrm>
          <a:prstGeom prst="wedgeRectCallout">
            <a:avLst>
              <a:gd name="adj1" fmla="val 82190"/>
              <a:gd name="adj2" fmla="val -1369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</a:rPr>
              <a:t>放羊放牛的孩子。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3879850" y="3121660"/>
            <a:ext cx="2386330" cy="895350"/>
          </a:xfrm>
          <a:prstGeom prst="wedgeRectCallout">
            <a:avLst>
              <a:gd name="adj1" fmla="val -40475"/>
              <a:gd name="adj2" fmla="val -1986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>
                <a:solidFill>
                  <a:srgbClr val="7030A0"/>
                </a:solidFill>
              </a:rPr>
              <a:t>遥：远。遥指：指向远方。</a:t>
            </a:r>
            <a:endParaRPr lang="zh-CN" altLang="en-US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15">
                                            <p:txEl>
                                              <p:char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5">
                                            <p:txEl>
                                              <p:char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5">
                                            <p:txEl>
                                              <p:char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5">
                                            <p:txEl>
                                              <p:char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315">
                                            <p:txEl>
                                              <p:charRg st="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" grpId="0" animBg="1" uiExpand="1" build="allAtOnce"/>
      <p:bldP spid="11" grpId="0" animBg="1" uiExpand="1" build="allAtOnce"/>
    </p:bldLst>
  </p:timing>
</p:sld>
</file>

<file path=ppt/tags/tag1.xml><?xml version="1.0" encoding="utf-8"?>
<p:tagLst xmlns:p="http://schemas.openxmlformats.org/presentationml/2006/main">
  <p:tag name="REFSHAPE" val="426005828"/>
  <p:tag name="KSO_WM_UNIT_PLACING_PICTURE_USER_VIEWPORT" val="{&quot;height&quot;:3900,&quot;width&quot;:5880}"/>
</p:tagLst>
</file>

<file path=ppt/tags/tag2.xml><?xml version="1.0" encoding="utf-8"?>
<p:tagLst xmlns:p="http://schemas.openxmlformats.org/presentationml/2006/main">
  <p:tag name="REFSHAPE" val="465293172"/>
  <p:tag name="KSO_WM_UNIT_PLACING_PICTURE_USER_VIEWPORT" val="{&quot;height&quot;:6260,&quot;width&quot;:10000}"/>
</p:tagLst>
</file>

<file path=ppt/tags/tag3.xml><?xml version="1.0" encoding="utf-8"?>
<p:tagLst xmlns:p="http://schemas.openxmlformats.org/presentationml/2006/main">
  <p:tag name="REFSHAPE" val="465293172"/>
  <p:tag name="KSO_WM_UNIT_PLACING_PICTURE_USER_VIEWPORT" val="{&quot;height&quot;:6260,&quot;width&quot;:10000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826</Words>
  <Application>WPS 演示</Application>
  <PresentationFormat>全屏显示(4:3)</PresentationFormat>
  <Paragraphs>96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方正姚体</vt:lpstr>
      <vt:lpstr>楷体_GB2312</vt:lpstr>
      <vt:lpstr>新宋体</vt:lpstr>
      <vt:lpstr>Times New Roman</vt:lpstr>
      <vt:lpstr>隶书</vt:lpstr>
      <vt:lpstr>微软雅黑</vt:lpstr>
      <vt:lpstr>华文行楷</vt:lpstr>
      <vt:lpstr>Arial Unicode MS</vt:lpstr>
      <vt:lpstr>Calibri</vt:lpstr>
      <vt:lpstr>默认设计模板</vt:lpstr>
      <vt:lpstr>PowerPoint 演示文稿</vt:lpstr>
      <vt:lpstr>清明</vt:lpstr>
      <vt:lpstr>PowerPoint 演示文稿</vt:lpstr>
      <vt:lpstr>PowerPoint 演示文稿</vt:lpstr>
      <vt:lpstr>清 明 时 节 雨 纷 纷</vt:lpstr>
      <vt:lpstr>路 上 行 人 欲 断 魂</vt:lpstr>
      <vt:lpstr>清明时节雨纷纷，路上行人欲断魂。</vt:lpstr>
      <vt:lpstr>借 问 酒 家 何 处 有</vt:lpstr>
      <vt:lpstr>牧 童 遥 指 杏 花 村</vt:lpstr>
      <vt:lpstr>你能用自己的话讲一讲这首诗吗？</vt:lpstr>
      <vt:lpstr>PowerPoint 演示文稿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18</cp:revision>
  <dcterms:created xsi:type="dcterms:W3CDTF">2017-03-01T08:22:00Z</dcterms:created>
  <dcterms:modified xsi:type="dcterms:W3CDTF">2021-09-06T13:48:58Z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