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diagrams/colors1.xml" ContentType="application/vnd.openxmlformats-officedocument.drawingml.diagramColors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16"/>
  </p:handoutMasterIdLst>
  <p:sldIdLst>
    <p:sldId id="410" r:id="rId3"/>
    <p:sldId id="411" r:id="rId5"/>
    <p:sldId id="412" r:id="rId6"/>
    <p:sldId id="413" r:id="rId7"/>
    <p:sldId id="422" r:id="rId8"/>
    <p:sldId id="423" r:id="rId9"/>
    <p:sldId id="424" r:id="rId10"/>
    <p:sldId id="425" r:id="rId11"/>
    <p:sldId id="426" r:id="rId12"/>
    <p:sldId id="414" r:id="rId13"/>
    <p:sldId id="427" r:id="rId14"/>
    <p:sldId id="415" r:id="rId15"/>
  </p:sldIdLst>
  <p:sldSz cx="12192000" cy="6858000"/>
  <p:notesSz cx="6858000" cy="9144000"/>
  <p:custDataLst>
    <p:tags r:id="rId2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462" y="96"/>
      </p:cViewPr>
      <p:guideLst>
        <p:guide orient="horz" pos="2199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0" Type="http://schemas.openxmlformats.org/officeDocument/2006/relationships/tags" Target="tags/tag75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handoutMaster" Target="handoutMasters/handoutMaster1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#35">
  <dgm:title val=""/>
  <dgm:desc val=""/>
  <dgm:catLst>
    <dgm:cat type="colorful" pri="10500"/>
  </dgm:catLst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E6590A4-9632-4481-B10E-4DC4F3CF4B7D}" type="doc">
      <dgm:prSet loTypeId="urn:microsoft.com/office/officeart/2005/8/layout/process1" loCatId="process" qsTypeId="urn:microsoft.com/office/officeart/2005/8/quickstyle/simple1#35" qsCatId="simple" csTypeId="urn:microsoft.com/office/officeart/2005/8/colors/colorful5#35" csCatId="colorful" phldr="1"/>
      <dgm:spPr/>
      <dgm:t>
        <a:bodyPr/>
        <a:lstStyle/>
        <a:p/>
      </dgm:t>
    </dgm:pt>
    <dgm:pt modelId="{D7C32C2E-85A1-4858-8DCE-D2C44EA44818}" cxnId="{C57FC9B8-9BE0-4378-AD0E-CC5B1B5DF835}" type="parTrans">
      <dgm:prSet/>
      <dgm:spPr/>
      <dgm:t>
        <a:bodyPr/>
        <a:lstStyle/>
        <a:p>
          <a:endParaRPr lang="zh-CN" altLang="en-US"/>
        </a:p>
      </dgm:t>
    </dgm:pt>
    <dgm:pt modelId="{7D8D6538-FFA5-4057-BF95-1F41051BDCCD}">
      <dgm:prSet phldrT="[文本]"/>
      <dgm:spPr/>
      <dgm:t>
        <a:bodyPr/>
        <a:lstStyle/>
        <a:p>
          <a:r>
            <a:rPr lang="zh-CN" altLang="en-US"/>
            <a:t>导入</a:t>
          </a:r>
        </a:p>
      </dgm:t>
    </dgm:pt>
    <dgm:pt modelId="{A3CED38E-EB10-4769-9108-B2573FA8FBE4}" cxnId="{C57FC9B8-9BE0-4378-AD0E-CC5B1B5DF835}" type="sibTrans">
      <dgm:prSet/>
      <dgm:spPr/>
      <dgm:t>
        <a:bodyPr/>
        <a:lstStyle/>
        <a:p>
          <a:endParaRPr lang="zh-CN" altLang="en-US"/>
        </a:p>
      </dgm:t>
    </dgm:pt>
    <dgm:pt modelId="{BB6E305E-F4E3-4867-AAD6-977FB8C4455F}" cxnId="{564CC879-121A-4675-9E4A-9BB7D2946E38}" type="parTrans">
      <dgm:prSet/>
      <dgm:spPr/>
      <dgm:t>
        <a:bodyPr/>
        <a:lstStyle/>
        <a:p>
          <a:endParaRPr lang="zh-CN" altLang="en-US"/>
        </a:p>
      </dgm:t>
    </dgm:pt>
    <dgm:pt modelId="{5CBB7CE5-C92F-46EB-BF11-93A21D2FF561}">
      <dgm:prSet phldrT="[文本]"/>
      <dgm:spPr/>
      <dgm:t>
        <a:bodyPr/>
        <a:lstStyle/>
        <a:p>
          <a:r>
            <a:rPr lang="zh-CN" altLang="en-US"/>
            <a:t>知识讲解</a:t>
          </a:r>
        </a:p>
      </dgm:t>
    </dgm:pt>
    <dgm:pt modelId="{F01835B3-05F2-46DA-BD7C-EE7438DAD7CE}" cxnId="{564CC879-121A-4675-9E4A-9BB7D2946E38}" type="sibTrans">
      <dgm:prSet/>
      <dgm:spPr/>
      <dgm:t>
        <a:bodyPr/>
        <a:lstStyle/>
        <a:p>
          <a:endParaRPr lang="zh-CN" altLang="en-US"/>
        </a:p>
      </dgm:t>
    </dgm:pt>
    <dgm:pt modelId="{6CCC2A86-F85B-44CC-98A3-C46FF64B3170}" cxnId="{908D39C9-6DCC-4818-9FB1-20ED66319CF6}" type="parTrans">
      <dgm:prSet/>
      <dgm:spPr/>
      <dgm:t>
        <a:bodyPr/>
        <a:lstStyle/>
        <a:p>
          <a:endParaRPr lang="zh-CN" altLang="en-US"/>
        </a:p>
      </dgm:t>
    </dgm:pt>
    <dgm:pt modelId="{B8B470CB-DF17-4CB3-90CB-F1BF4FDB0D59}">
      <dgm:prSet phldrT="[文本]"/>
      <dgm:spPr/>
      <dgm:t>
        <a:bodyPr/>
        <a:lstStyle/>
        <a:p>
          <a:r>
            <a:rPr lang="zh-CN" altLang="en-US"/>
            <a:t>课堂练习</a:t>
          </a:r>
        </a:p>
      </dgm:t>
    </dgm:pt>
    <dgm:pt modelId="{715DB15F-B18C-408D-AF4D-0B689BA0E58F}" cxnId="{908D39C9-6DCC-4818-9FB1-20ED66319CF6}" type="sibTrans">
      <dgm:prSet/>
      <dgm:spPr/>
      <dgm:t>
        <a:bodyPr/>
        <a:lstStyle/>
        <a:p>
          <a:endParaRPr lang="zh-CN" altLang="en-US"/>
        </a:p>
      </dgm:t>
    </dgm:pt>
    <dgm:pt modelId="{B4C59B78-86C3-4A2A-B0F6-61CC32DC173C}" cxnId="{7285CBF8-8DE5-457C-A526-A802CD35181A}" type="parTrans">
      <dgm:prSet/>
      <dgm:spPr/>
      <dgm:t>
        <a:bodyPr/>
        <a:lstStyle/>
        <a:p>
          <a:endParaRPr lang="zh-CN" altLang="en-US"/>
        </a:p>
      </dgm:t>
    </dgm:pt>
    <dgm:pt modelId="{A71BEDD8-220D-4CBD-929B-E387BF7E5B89}">
      <dgm:prSet phldrT="[文本]"/>
      <dgm:spPr/>
      <dgm:t>
        <a:bodyPr/>
        <a:lstStyle/>
        <a:p>
          <a:r>
            <a:rPr lang="zh-CN" altLang="en-US"/>
            <a:t>小节</a:t>
          </a:r>
        </a:p>
      </dgm:t>
    </dgm:pt>
    <dgm:pt modelId="{EF0640CF-9B5B-4A2A-8EA1-B1435C113D4F}" cxnId="{7285CBF8-8DE5-457C-A526-A802CD35181A}" type="sibTrans">
      <dgm:prSet/>
      <dgm:spPr/>
      <dgm:t>
        <a:bodyPr/>
        <a:lstStyle/>
        <a:p>
          <a:endParaRPr lang="zh-CN" altLang="en-US"/>
        </a:p>
      </dgm:t>
    </dgm:pt>
    <dgm:pt modelId="{946525A1-11BE-4473-BD1E-5A02F57FAFE1}" type="pres">
      <dgm:prSet presAssocID="{5E6590A4-9632-4481-B10E-4DC4F3CF4B7D}" presName="Name0">
        <dgm:presLayoutVars>
          <dgm:dir/>
          <dgm:resizeHandles val="exact"/>
        </dgm:presLayoutVars>
      </dgm:prSet>
      <dgm:spPr/>
      <dgm:t>
        <a:bodyPr/>
        <a:lstStyle/>
        <a:p/>
      </dgm:t>
    </dgm:pt>
    <dgm:pt modelId="{6BE8C442-C27B-4EE9-A58B-9E5BDD49A0C6}" type="pres">
      <dgm:prSet presAssocID="{7D8D6538-FFA5-4057-BF95-1F41051BDCCD}" presName="node" presStyleLbl="node1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5B0F1CA-E9C1-436F-A000-48C2317E1AEE}" type="pres">
      <dgm:prSet presAssocID="{A3CED38E-EB10-4769-9108-B2573FA8FBE4}" presName="sibTrans" presStyleLbl="sibTrans2D1" presStyleCnt="3"/>
      <dgm:spPr/>
      <dgm:t>
        <a:bodyPr/>
        <a:lstStyle/>
        <a:p>
          <a:endParaRPr lang="zh-CN" altLang="en-US"/>
        </a:p>
      </dgm:t>
    </dgm:pt>
    <dgm:pt modelId="{655E6FA8-D806-4120-92B4-695524B5F569}" type="pres">
      <dgm:prSet presAssocID="{A3CED38E-EB10-4769-9108-B2573FA8FBE4}" presName="connectorText" presStyleLbl="sibTrans2D1" presStyleCnt="3"/>
      <dgm:spPr/>
      <dgm:t>
        <a:bodyPr/>
        <a:lstStyle/>
        <a:p>
          <a:endParaRPr lang="zh-CN" altLang="en-US"/>
        </a:p>
      </dgm:t>
    </dgm:pt>
    <dgm:pt modelId="{FAE70EB4-13DE-4207-8EEE-64892F90D980}" type="pres">
      <dgm:prSet presAssocID="{5CBB7CE5-C92F-46EB-BF11-93A21D2FF561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1B76FD1-4D28-4EF4-BF3A-265F6D2C909C}" type="pres">
      <dgm:prSet presAssocID="{F01835B3-05F2-46DA-BD7C-EE7438DAD7CE}" presName="sibTrans" presStyleLbl="sibTrans2D1" presStyleIdx="1" presStyleCnt="3"/>
      <dgm:spPr/>
      <dgm:t>
        <a:bodyPr/>
        <a:lstStyle/>
        <a:p>
          <a:endParaRPr lang="zh-CN" altLang="en-US"/>
        </a:p>
      </dgm:t>
    </dgm:pt>
    <dgm:pt modelId="{D789DD17-C468-41E2-88AD-4B7F7990EB39}" type="pres">
      <dgm:prSet presAssocID="{F01835B3-05F2-46DA-BD7C-EE7438DAD7CE}" presName="connectorText" presStyleLbl="sibTrans2D1" presStyleIdx="1" presStyleCnt="3"/>
      <dgm:spPr/>
      <dgm:t>
        <a:bodyPr/>
        <a:lstStyle/>
        <a:p>
          <a:endParaRPr lang="zh-CN" altLang="en-US"/>
        </a:p>
      </dgm:t>
    </dgm:pt>
    <dgm:pt modelId="{2D20D324-F089-495B-A6AB-B3CA71D2E04A}" type="pres">
      <dgm:prSet presAssocID="{B8B470CB-DF17-4CB3-90CB-F1BF4FDB0D59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363207B-3AD6-472F-AB35-5DE074AB6BC2}" type="pres">
      <dgm:prSet presAssocID="{715DB15F-B18C-408D-AF4D-0B689BA0E58F}" presName="sibTrans" presStyleLbl="sibTrans2D1" presStyleIdx="2" presStyleCnt="3"/>
      <dgm:spPr/>
      <dgm:t>
        <a:bodyPr/>
        <a:lstStyle/>
        <a:p>
          <a:endParaRPr lang="zh-CN" altLang="en-US"/>
        </a:p>
      </dgm:t>
    </dgm:pt>
    <dgm:pt modelId="{9F1752A6-F0C6-4116-8969-5F3A3113DEB4}" type="pres">
      <dgm:prSet presAssocID="{715DB15F-B18C-408D-AF4D-0B689BA0E58F}" presName="connectorText" presStyleLbl="sibTrans2D1" presStyleIdx="2" presStyleCnt="3"/>
      <dgm:spPr/>
      <dgm:t>
        <a:bodyPr/>
        <a:lstStyle/>
        <a:p>
          <a:endParaRPr lang="zh-CN" altLang="en-US"/>
        </a:p>
      </dgm:t>
    </dgm:pt>
    <dgm:pt modelId="{C31FA319-1B76-4D24-8E64-6A83C1E0D876}" type="pres">
      <dgm:prSet presAssocID="{A71BEDD8-220D-4CBD-929B-E387BF7E5B89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C57FC9B8-9BE0-4378-AD0E-CC5B1B5DF835}" srcId="{5E6590A4-9632-4481-B10E-4DC4F3CF4B7D}" destId="{7D8D6538-FFA5-4057-BF95-1F41051BDCCD}" srcOrd="0" destOrd="0" parTransId="{D7C32C2E-85A1-4858-8DCE-D2C44EA44818}" sibTransId="{A3CED38E-EB10-4769-9108-B2573FA8FBE4}"/>
    <dgm:cxn modelId="{564CC879-121A-4675-9E4A-9BB7D2946E38}" srcId="{5E6590A4-9632-4481-B10E-4DC4F3CF4B7D}" destId="{5CBB7CE5-C92F-46EB-BF11-93A21D2FF561}" srcOrd="1" destOrd="0" parTransId="{BB6E305E-F4E3-4867-AAD6-977FB8C4455F}" sibTransId="{F01835B3-05F2-46DA-BD7C-EE7438DAD7CE}"/>
    <dgm:cxn modelId="{908D39C9-6DCC-4818-9FB1-20ED66319CF6}" srcId="{5E6590A4-9632-4481-B10E-4DC4F3CF4B7D}" destId="{B8B470CB-DF17-4CB3-90CB-F1BF4FDB0D59}" srcOrd="2" destOrd="0" parTransId="{6CCC2A86-F85B-44CC-98A3-C46FF64B3170}" sibTransId="{715DB15F-B18C-408D-AF4D-0B689BA0E58F}"/>
    <dgm:cxn modelId="{7285CBF8-8DE5-457C-A526-A802CD35181A}" srcId="{5E6590A4-9632-4481-B10E-4DC4F3CF4B7D}" destId="{A71BEDD8-220D-4CBD-929B-E387BF7E5B89}" srcOrd="3" destOrd="0" parTransId="{B4C59B78-86C3-4A2A-B0F6-61CC32DC173C}" sibTransId="{EF0640CF-9B5B-4A2A-8EA1-B1435C113D4F}"/>
    <dgm:cxn modelId="{12A13890-6298-42DD-8DEA-7ADAC7585272}" type="presOf" srcId="{5E6590A4-9632-4481-B10E-4DC4F3CF4B7D}" destId="{946525A1-11BE-4473-BD1E-5A02F57FAFE1}" srcOrd="0" destOrd="0" presId="urn:microsoft.com/office/officeart/2005/8/layout/process1"/>
    <dgm:cxn modelId="{0ECB5195-7B42-4EB6-B463-0F0D566C009C}" type="presParOf" srcId="{946525A1-11BE-4473-BD1E-5A02F57FAFE1}" destId="{6BE8C442-C27B-4EE9-A58B-9E5BDD49A0C6}" srcOrd="0" destOrd="0" presId="urn:microsoft.com/office/officeart/2005/8/layout/process1"/>
    <dgm:cxn modelId="{65E44D36-1AE0-425C-9973-68646261A869}" type="presOf" srcId="{7D8D6538-FFA5-4057-BF95-1F41051BDCCD}" destId="{6BE8C442-C27B-4EE9-A58B-9E5BDD49A0C6}" srcOrd="0" destOrd="0" presId="urn:microsoft.com/office/officeart/2005/8/layout/process1"/>
    <dgm:cxn modelId="{D5F956C7-FAC5-491F-8A08-3E16083EC57F}" type="presParOf" srcId="{946525A1-11BE-4473-BD1E-5A02F57FAFE1}" destId="{15B0F1CA-E9C1-436F-A000-48C2317E1AEE}" srcOrd="1" destOrd="0" presId="urn:microsoft.com/office/officeart/2005/8/layout/process1"/>
    <dgm:cxn modelId="{FF5738B8-7878-4217-AD5E-99F9F2CC8878}" type="presOf" srcId="{A3CED38E-EB10-4769-9108-B2573FA8FBE4}" destId="{15B0F1CA-E9C1-436F-A000-48C2317E1AEE}" srcOrd="0" destOrd="0" presId="urn:microsoft.com/office/officeart/2005/8/layout/process1"/>
    <dgm:cxn modelId="{A71A156A-F1A7-4724-A6DF-7DAEE347F650}" type="presParOf" srcId="{15B0F1CA-E9C1-436F-A000-48C2317E1AEE}" destId="{655E6FA8-D806-4120-92B4-695524B5F569}" srcOrd="0" destOrd="0" presId="urn:microsoft.com/office/officeart/2005/8/layout/process1"/>
    <dgm:cxn modelId="{B400554C-5527-4A11-8375-DB5A2669BDFC}" type="presOf" srcId="{A3CED38E-EB10-4769-9108-B2573FA8FBE4}" destId="{655E6FA8-D806-4120-92B4-695524B5F569}" srcOrd="1" destOrd="0" presId="urn:microsoft.com/office/officeart/2005/8/layout/process1"/>
    <dgm:cxn modelId="{3307D774-D839-4E85-A069-37625643A006}" type="presParOf" srcId="{946525A1-11BE-4473-BD1E-5A02F57FAFE1}" destId="{FAE70EB4-13DE-4207-8EEE-64892F90D980}" srcOrd="2" destOrd="0" presId="urn:microsoft.com/office/officeart/2005/8/layout/process1"/>
    <dgm:cxn modelId="{3BC12BC1-7DBB-43B9-9C89-4AD61871C6AF}" type="presOf" srcId="{5CBB7CE5-C92F-46EB-BF11-93A21D2FF561}" destId="{FAE70EB4-13DE-4207-8EEE-64892F90D980}" srcOrd="0" destOrd="0" presId="urn:microsoft.com/office/officeart/2005/8/layout/process1"/>
    <dgm:cxn modelId="{CA7EE2E9-DA6D-477E-AF9E-9521B78A83DB}" type="presParOf" srcId="{946525A1-11BE-4473-BD1E-5A02F57FAFE1}" destId="{41B76FD1-4D28-4EF4-BF3A-265F6D2C909C}" srcOrd="3" destOrd="0" presId="urn:microsoft.com/office/officeart/2005/8/layout/process1"/>
    <dgm:cxn modelId="{692B739E-8397-45B0-82FE-A0CAEA97B66F}" type="presOf" srcId="{F01835B3-05F2-46DA-BD7C-EE7438DAD7CE}" destId="{41B76FD1-4D28-4EF4-BF3A-265F6D2C909C}" srcOrd="0" destOrd="0" presId="urn:microsoft.com/office/officeart/2005/8/layout/process1"/>
    <dgm:cxn modelId="{A0BC4394-28CD-498B-9583-F3621D69ACD1}" type="presParOf" srcId="{41B76FD1-4D28-4EF4-BF3A-265F6D2C909C}" destId="{D789DD17-C468-41E2-88AD-4B7F7990EB39}" srcOrd="0" destOrd="0" presId="urn:microsoft.com/office/officeart/2005/8/layout/process1"/>
    <dgm:cxn modelId="{890261C5-2E5A-4A92-837B-8651D9A8E508}" type="presOf" srcId="{F01835B3-05F2-46DA-BD7C-EE7438DAD7CE}" destId="{D789DD17-C468-41E2-88AD-4B7F7990EB39}" srcOrd="1" destOrd="0" presId="urn:microsoft.com/office/officeart/2005/8/layout/process1"/>
    <dgm:cxn modelId="{09DED242-3A72-4D3B-B3BD-35A2F1CF7B4B}" type="presParOf" srcId="{946525A1-11BE-4473-BD1E-5A02F57FAFE1}" destId="{2D20D324-F089-495B-A6AB-B3CA71D2E04A}" srcOrd="4" destOrd="0" presId="urn:microsoft.com/office/officeart/2005/8/layout/process1"/>
    <dgm:cxn modelId="{5A5DED5E-605A-4453-BC22-A66A1366C59B}" type="presOf" srcId="{B8B470CB-DF17-4CB3-90CB-F1BF4FDB0D59}" destId="{2D20D324-F089-495B-A6AB-B3CA71D2E04A}" srcOrd="0" destOrd="0" presId="urn:microsoft.com/office/officeart/2005/8/layout/process1"/>
    <dgm:cxn modelId="{D7B74211-B321-4A39-A49A-871AC4CF4DB0}" type="presParOf" srcId="{946525A1-11BE-4473-BD1E-5A02F57FAFE1}" destId="{A363207B-3AD6-472F-AB35-5DE074AB6BC2}" srcOrd="5" destOrd="0" presId="urn:microsoft.com/office/officeart/2005/8/layout/process1"/>
    <dgm:cxn modelId="{F29BC547-86A8-4497-B0CF-605CC794B1D8}" type="presOf" srcId="{715DB15F-B18C-408D-AF4D-0B689BA0E58F}" destId="{A363207B-3AD6-472F-AB35-5DE074AB6BC2}" srcOrd="0" destOrd="0" presId="urn:microsoft.com/office/officeart/2005/8/layout/process1"/>
    <dgm:cxn modelId="{E20E02A4-11F0-4050-957B-24E22999B50B}" type="presParOf" srcId="{A363207B-3AD6-472F-AB35-5DE074AB6BC2}" destId="{9F1752A6-F0C6-4116-8969-5F3A3113DEB4}" srcOrd="0" destOrd="0" presId="urn:microsoft.com/office/officeart/2005/8/layout/process1"/>
    <dgm:cxn modelId="{EC73F527-DB97-477E-B126-2393FBC255C7}" type="presOf" srcId="{715DB15F-B18C-408D-AF4D-0B689BA0E58F}" destId="{9F1752A6-F0C6-4116-8969-5F3A3113DEB4}" srcOrd="1" destOrd="0" presId="urn:microsoft.com/office/officeart/2005/8/layout/process1"/>
    <dgm:cxn modelId="{E0742AF8-87C0-4662-8B32-B1317A5EB7D7}" type="presParOf" srcId="{946525A1-11BE-4473-BD1E-5A02F57FAFE1}" destId="{C31FA319-1B76-4D24-8E64-6A83C1E0D876}" srcOrd="6" destOrd="0" presId="urn:microsoft.com/office/officeart/2005/8/layout/process1"/>
    <dgm:cxn modelId="{23742CB8-7514-4105-8A57-58186A3D14F6}" type="presOf" srcId="{A71BEDD8-220D-4CBD-929B-E387BF7E5B89}" destId="{C31FA319-1B76-4D24-8E64-6A83C1E0D876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/>
          <dgm:rule type="h" fact="1.5"/>
          <dgm:rule type="primFontSz" val="5"/>
          <dgm:rule type="h" val="INF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35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80F910-D552-4B59-802A-A1F76127A17D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8DCC24-C619-45CE-A849-4E23843B561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9F2252-EC96-42F0-B436-20CA7AF8E71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9F2252-EC96-42F0-B436-20CA7AF8E71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9F2252-EC96-42F0-B436-20CA7AF8E71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/>
              <a:t>——</a:t>
            </a:r>
            <a:r>
              <a:rPr lang="zh-CN" altLang="en-US"/>
              <a:t>说课：完成教学后，设置了两道检测题检测教学效果，检测学生是否已经掌握手性异构体的要点和手性分子的结构。</a:t>
            </a:r>
            <a:endParaRPr lang="en-US" altLang="zh-CN"/>
          </a:p>
          <a:p>
            <a:r>
              <a:rPr lang="en-US" altLang="zh-CN"/>
              <a:t>——</a:t>
            </a:r>
            <a:r>
              <a:rPr lang="zh-CN" altLang="en-US"/>
              <a:t>上课：</a:t>
            </a:r>
            <a:r>
              <a:rPr lang="en-US" altLang="zh-CN"/>
              <a:t>1.</a:t>
            </a:r>
            <a:r>
              <a:rPr lang="zh-CN" altLang="en-US"/>
              <a:t>下来说法不正确的是（</a:t>
            </a:r>
            <a:r>
              <a:rPr lang="en-US" altLang="zh-CN"/>
              <a:t>C</a:t>
            </a:r>
            <a:r>
              <a:rPr lang="zh-CN" altLang="en-US"/>
              <a:t>）</a:t>
            </a:r>
            <a:endParaRPr lang="en-US" altLang="zh-CN"/>
          </a:p>
          <a:p>
            <a:r>
              <a:rPr lang="zh-CN" altLang="en-US"/>
              <a:t>解析：手性异构体互为镜像，不能重叠，组成和原子排列完全相同，所以</a:t>
            </a:r>
            <a:r>
              <a:rPr lang="en-US" altLang="zh-CN"/>
              <a:t>ABD</a:t>
            </a:r>
            <a:r>
              <a:rPr lang="zh-CN" altLang="en-US"/>
              <a:t>正确，</a:t>
            </a:r>
            <a:r>
              <a:rPr lang="en-US" altLang="zh-CN"/>
              <a:t>C</a:t>
            </a:r>
            <a:r>
              <a:rPr lang="zh-CN" altLang="en-US"/>
              <a:t>错误。答案选</a:t>
            </a:r>
            <a:r>
              <a:rPr lang="en-US" altLang="zh-CN"/>
              <a:t>C</a:t>
            </a:r>
            <a:r>
              <a:rPr lang="zh-CN" altLang="en-US"/>
              <a:t>。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9F2252-EC96-42F0-B436-20CA7AF8E71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9F2252-EC96-42F0-B436-20CA7AF8E71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 b="1" i="0" spc="3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1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单击此处编辑副标题</a:t>
            </a:r>
            <a:endParaRPr lang="zh-CN" altLang="en-US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>
            <a:lvl1pPr marL="228600" indent="-228600" eaLnBrk="1" fontAlgn="auto" latinLnBrk="0" hangingPunct="1">
              <a:lnSpc>
                <a:spcPct val="13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11430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600200" indent="-22860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20574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6000" b="1" i="0" u="none" strike="noStrike" kern="1200" cap="none" spc="3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kumimoji="0" lang="zh-CN" altLang="en-US" sz="18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</a:defRPr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lnSpc>
                <a:spcPct val="130000"/>
              </a:lnSpc>
              <a:buNone/>
              <a:defRPr kumimoji="0" lang="zh-CN" altLang="en-US" sz="18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>
            <a:lvl1pPr marL="228600" indent="-228600" eaLnBrk="1" fontAlgn="auto" latinLnBrk="0" hangingPunct="1">
              <a:lnSpc>
                <a:spcPct val="13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sz="14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lnSpc>
                <a:spcPct val="120000"/>
              </a:lnSpc>
              <a:defRPr sz="1400"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ct val="0"/>
              </a:spcAft>
              <a:buNone/>
              <a:defRPr sz="2000" b="1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kumimoji="0" lang="zh-CN" altLang="en-US" sz="2000" b="1" i="0" u="none" strike="noStrike" kern="1200" cap="none" spc="20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 defTabSz="914400" eaLnBrk="1" fontAlgn="auto" latinLnBrk="0" hangingPunct="1">
              <a:buNone/>
              <a:tabLst>
                <a:tab pos="1609725" algn="l"/>
              </a:tabLst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ct val="0"/>
              </a:spcAft>
              <a:buNone/>
              <a:defRPr kumimoji="0" lang="zh-CN" altLang="en-US" sz="2800" b="1" i="0" u="none" strike="noStrike" kern="1200" cap="none" spc="3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 eaLnBrk="1" fontAlgn="auto" latinLnBrk="0" hangingPunct="1">
              <a:lnSpc>
                <a:spcPct val="130000"/>
              </a:lnSpc>
              <a:spcAft>
                <a:spcPts val="10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1143000" indent="-2286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600200" indent="-228600" eaLnBrk="1" fontAlgn="auto" latinLnBrk="0" hangingPunct="1">
              <a:lnSpc>
                <a:spcPct val="120000"/>
              </a:lnSpc>
              <a:spcAft>
                <a:spcPts val="300"/>
              </a:spcAft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2057400" indent="-228600" eaLnBrk="1" fontAlgn="auto" latinLnBrk="0" hangingPunct="1">
              <a:lnSpc>
                <a:spcPct val="12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KSO_TEMPLATE" hidden="1"/>
          <p:cNvSpPr/>
          <p:nvPr>
            <p:custDataLst>
              <p:tags r:id="rId17"/>
            </p:custDataLst>
          </p:nvPr>
        </p:nvSpPr>
        <p:spPr>
          <a:xfrm flipH="1"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1" Type="http://schemas.openxmlformats.org/officeDocument/2006/relationships/tags" Target="../tags/tag74.xml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.xml"/><Relationship Id="rId6" Type="http://schemas.openxmlformats.org/officeDocument/2006/relationships/slideLayout" Target="../slideLayouts/slideLayout2.xml"/><Relationship Id="rId5" Type="http://schemas.microsoft.com/office/2007/relationships/diagramDrawing" Target="../diagrams/drawing1.xml"/><Relationship Id="rId4" Type="http://schemas.openxmlformats.org/officeDocument/2006/relationships/diagramColors" Target="../diagrams/colors1.xml"/><Relationship Id="rId3" Type="http://schemas.openxmlformats.org/officeDocument/2006/relationships/diagramQuickStyle" Target="../diagrams/quickStyle1.xml"/><Relationship Id="rId2" Type="http://schemas.openxmlformats.org/officeDocument/2006/relationships/diagramLayout" Target="../diagrams/layout1.xml"/><Relationship Id="rId1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64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.jpeg"/><Relationship Id="rId2" Type="http://schemas.openxmlformats.org/officeDocument/2006/relationships/tags" Target="../tags/tag66.xml"/><Relationship Id="rId1" Type="http://schemas.openxmlformats.org/officeDocument/2006/relationships/tags" Target="../tags/tag65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.jpeg"/><Relationship Id="rId2" Type="http://schemas.openxmlformats.org/officeDocument/2006/relationships/tags" Target="../tags/tag68.xml"/><Relationship Id="rId1" Type="http://schemas.openxmlformats.org/officeDocument/2006/relationships/tags" Target="../tags/tag6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jpeg"/><Relationship Id="rId1" Type="http://schemas.openxmlformats.org/officeDocument/2006/relationships/tags" Target="../tags/tag6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7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7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283970" y="1459865"/>
            <a:ext cx="9949180" cy="249174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4000" i="1">
                <a:solidFill>
                  <a:srgbClr val="29AAF8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《赵州桥》</a:t>
            </a:r>
            <a:endParaRPr lang="en-US" altLang="zh-CN" sz="4000" i="1">
              <a:solidFill>
                <a:srgbClr val="29AAF8"/>
              </a:solidFill>
              <a:latin typeface="Century Gothic" panose="020B0502020202020204" pitchFamily="34" charset="0"/>
              <a:ea typeface="冬青黑体简体中文 W3" panose="020B0300000000000000" pitchFamily="34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4000" i="1">
                <a:solidFill>
                  <a:srgbClr val="29AAF8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难点名称：理解第三自然段是通过列举桥栏上雕刻着的图案把“桥的美观”写清楚的。</a:t>
            </a:r>
            <a:endParaRPr lang="zh-CN" altLang="en-US" sz="4000" i="1">
              <a:solidFill>
                <a:srgbClr val="29AAF8"/>
              </a:solidFill>
              <a:latin typeface="Century Gothic" panose="020B0502020202020204" pitchFamily="34" charset="0"/>
              <a:ea typeface="冬青黑体简体中文 W3" panose="020B0300000000000000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3EF79-204E-44E9-9497-DC3F3763FC2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A_圆角矩形 9"/>
          <p:cNvSpPr/>
          <p:nvPr>
            <p:custDataLst>
              <p:tags r:id="rId1"/>
            </p:custDataLst>
          </p:nvPr>
        </p:nvSpPr>
        <p:spPr>
          <a:xfrm>
            <a:off x="0" y="303235"/>
            <a:ext cx="487837" cy="500380"/>
          </a:xfrm>
          <a:prstGeom prst="roundRect">
            <a:avLst>
              <a:gd name="adj" fmla="val 0"/>
            </a:avLst>
          </a:prstGeom>
          <a:solidFill>
            <a:srgbClr val="92D05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文本框 28"/>
          <p:cNvSpPr txBox="1"/>
          <p:nvPr/>
        </p:nvSpPr>
        <p:spPr>
          <a:xfrm>
            <a:off x="566737" y="291816"/>
            <a:ext cx="1854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262626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课堂练习</a:t>
            </a:r>
            <a:endParaRPr lang="en-US" altLang="zh-CN" sz="2800">
              <a:solidFill>
                <a:srgbClr val="262626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3EF79-204E-44E9-9497-DC3F3763FC2D}" type="slidenum">
              <a:rPr lang="zh-CN" altLang="en-US" smtClean="0"/>
            </a:fld>
            <a:endParaRPr lang="zh-CN" altLang="en-US"/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119764" y="907837"/>
            <a:ext cx="1676869" cy="5884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>
                <a:latin typeface="华文彩云" panose="02010800040101010101" pitchFamily="2" charset="-122"/>
                <a:ea typeface="华文彩云" panose="02010800040101010101" pitchFamily="2" charset="-122"/>
              </a:rPr>
              <a:t>难点巩固</a:t>
            </a:r>
            <a:endParaRPr lang="zh-CN" altLang="zh-CN" sz="2400"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595120" y="4290060"/>
            <a:ext cx="9490710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charset="0"/>
              <a:buChar char="l"/>
            </a:pPr>
            <a:r>
              <a:rPr lang="zh-CN" altLang="en-US" sz="32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请围绕“桥”这个词，用“有的……有的……还有的……所有的……”句式说一段话，你行吗？</a:t>
            </a:r>
            <a:endParaRPr lang="zh-CN" altLang="en-US" sz="320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647825" y="1614805"/>
            <a:ext cx="9239885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charset="0"/>
              <a:buChar char="l"/>
            </a:pP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具体写龙的这两句话是什么关系？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457200" indent="-457200">
              <a:buFont typeface="Wingdings" panose="05000000000000000000" charset="0"/>
              <a:buChar char="l"/>
            </a:pP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595120" y="3136900"/>
            <a:ext cx="900176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charset="0"/>
              <a:buChar char="l"/>
            </a:pP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你能换成总分的写法来说吗？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680970" y="2279015"/>
            <a:ext cx="420941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buFont typeface="Wingdings" panose="05000000000000000000" charset="0"/>
              <a:buNone/>
            </a:pPr>
            <a:r>
              <a:rPr lang="zh-CN" altLang="en-US" sz="3200">
                <a:solidFill>
                  <a:schemeClr val="accent2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（分--总）</a:t>
            </a:r>
            <a:endParaRPr lang="zh-CN" altLang="en-US" sz="3200">
              <a:solidFill>
                <a:schemeClr val="accent2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3" grpId="0"/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A_圆角矩形 9"/>
          <p:cNvSpPr/>
          <p:nvPr>
            <p:custDataLst>
              <p:tags r:id="rId1"/>
            </p:custDataLst>
          </p:nvPr>
        </p:nvSpPr>
        <p:spPr>
          <a:xfrm>
            <a:off x="0" y="303235"/>
            <a:ext cx="487837" cy="500380"/>
          </a:xfrm>
          <a:prstGeom prst="roundRect">
            <a:avLst>
              <a:gd name="adj" fmla="val 0"/>
            </a:avLst>
          </a:prstGeom>
          <a:solidFill>
            <a:srgbClr val="92D05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文本框 28"/>
          <p:cNvSpPr txBox="1"/>
          <p:nvPr/>
        </p:nvSpPr>
        <p:spPr>
          <a:xfrm>
            <a:off x="566737" y="291816"/>
            <a:ext cx="1854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262626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课堂练习</a:t>
            </a:r>
            <a:endParaRPr lang="en-US" altLang="zh-CN" sz="2800">
              <a:solidFill>
                <a:srgbClr val="262626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3EF79-204E-44E9-9497-DC3F3763FC2D}" type="slidenum">
              <a:rPr lang="zh-CN" altLang="en-US" smtClean="0"/>
            </a:fld>
            <a:endParaRPr lang="zh-CN" altLang="en-US"/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119764" y="907837"/>
            <a:ext cx="1676869" cy="5884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>
                <a:latin typeface="华文彩云" panose="02010800040101010101" pitchFamily="2" charset="-122"/>
                <a:ea typeface="华文彩云" panose="02010800040101010101" pitchFamily="2" charset="-122"/>
              </a:rPr>
              <a:t>难点巩固</a:t>
            </a:r>
            <a:endParaRPr lang="zh-CN" altLang="zh-CN" sz="2400"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647825" y="1894205"/>
            <a:ext cx="9239885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charset="0"/>
              <a:buChar char="l"/>
            </a:pPr>
            <a:r>
              <a:rPr sz="3200">
                <a:latin typeface="楷体" panose="02010609060101010101" pitchFamily="49" charset="-122"/>
                <a:ea typeface="楷体" panose="02010609060101010101" pitchFamily="49" charset="-122"/>
              </a:rPr>
              <a:t>请找出把“坚固”和“美观”两个内容连接起来的句子</a:t>
            </a:r>
            <a:r>
              <a:rPr lang="zh-CN" sz="320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117725" y="3601085"/>
            <a:ext cx="847280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>
                <a:solidFill>
                  <a:schemeClr val="accent2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这座桥不但坚固，而且美观。</a:t>
            </a:r>
            <a:endParaRPr lang="zh-CN" altLang="en-US" sz="3600" b="1">
              <a:solidFill>
                <a:schemeClr val="accent2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874645" y="4732020"/>
            <a:ext cx="523303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algn="ctr">
              <a:buFont typeface="Wingdings" panose="05000000000000000000" charset="0"/>
              <a:buNone/>
            </a:pPr>
            <a:r>
              <a:rPr lang="zh-CN" sz="4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过渡句：</a:t>
            </a:r>
            <a:r>
              <a:rPr sz="4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承上启下</a:t>
            </a:r>
            <a:endParaRPr lang="zh-CN" altLang="en-US" sz="40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6" name="Text Box 16"/>
          <p:cNvSpPr txBox="1">
            <a:spLocks noChangeArrowheads="1"/>
          </p:cNvSpPr>
          <p:nvPr/>
        </p:nvSpPr>
        <p:spPr bwMode="auto">
          <a:xfrm>
            <a:off x="1343025" y="-77788"/>
            <a:ext cx="4318000" cy="914401"/>
          </a:xfrm>
          <a:prstGeom prst="rect">
            <a:avLst/>
          </a:prstGeom>
          <a:noFill/>
          <a:ln w="9525">
            <a:noFill/>
            <a:miter lim="800000"/>
          </a:ln>
          <a:effectLst>
            <a:prstShdw prst="shdw13" dist="53882" dir="13500000">
              <a:schemeClr val="accent1">
                <a:gamma/>
                <a:shade val="60000"/>
                <a:invGamma/>
                <a:alpha val="50000"/>
              </a:schemeClr>
            </a:prstShdw>
          </a:effec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zh-CN" altLang="en-US" sz="54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charset="-122"/>
              </a:rPr>
              <a:t>【课堂小结】</a:t>
            </a:r>
            <a:endParaRPr lang="zh-CN" altLang="en-US" sz="5400" b="1">
              <a:solidFill>
                <a:schemeClr val="bg1"/>
              </a:solidFill>
              <a:latin typeface="Arial" panose="020B0604020202020204" pitchFamily="34" charset="0"/>
              <a:ea typeface="黑体" panose="02010609060101010101" charset="-122"/>
            </a:endParaRPr>
          </a:p>
        </p:txBody>
      </p:sp>
      <p:sp>
        <p:nvSpPr>
          <p:cNvPr id="18" name="PA_圆角矩形 9"/>
          <p:cNvSpPr/>
          <p:nvPr>
            <p:custDataLst>
              <p:tags r:id="rId1"/>
            </p:custDataLst>
          </p:nvPr>
        </p:nvSpPr>
        <p:spPr>
          <a:xfrm>
            <a:off x="0" y="303235"/>
            <a:ext cx="487837" cy="500380"/>
          </a:xfrm>
          <a:prstGeom prst="roundRect">
            <a:avLst>
              <a:gd name="adj" fmla="val 0"/>
            </a:avLst>
          </a:prstGeom>
          <a:solidFill>
            <a:srgbClr val="2AAE3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566737" y="291816"/>
            <a:ext cx="1854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262626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小结</a:t>
            </a:r>
            <a:endParaRPr lang="en-US" altLang="zh-CN" sz="2800">
              <a:solidFill>
                <a:srgbClr val="262626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734185" y="2067560"/>
            <a:ext cx="9297035" cy="25533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本段先总说，再具体描述，这样的构段方式就叫总—分结构。用“有的……有的……还有的……所有的……”句式描绘出图案的精美。我们在今后的学习中可以运用这种写法，围绕一个意思把一段话写清楚。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pic>
        <p:nvPicPr>
          <p:cNvPr id="20497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10299700" y="10744200"/>
            <a:ext cx="317500" cy="228600"/>
          </a:xfrm>
          <a:prstGeom prst="cub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5238352" y="1239811"/>
            <a:ext cx="1715296" cy="814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4000" b="1">
                <a:solidFill>
                  <a:srgbClr val="29AAF8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目录</a:t>
            </a:r>
            <a:endParaRPr lang="en-US" altLang="zh-CN" sz="4000" b="1">
              <a:solidFill>
                <a:srgbClr val="29AAF8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4621380" y="1795877"/>
            <a:ext cx="2949243" cy="6634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3200">
                <a:solidFill>
                  <a:srgbClr val="29AAF8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CONTENTS</a:t>
            </a:r>
            <a:endParaRPr lang="en-US" altLang="zh-CN" sz="3200">
              <a:solidFill>
                <a:srgbClr val="29AAF8"/>
              </a:solidFill>
              <a:latin typeface="Century Gothic" panose="020B0502020202020204" pitchFamily="34" charset="0"/>
              <a:ea typeface="冬青黑体简体中文 W3" panose="020B0300000000000000" pitchFamily="34" charset="-122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3EF79-204E-44E9-9497-DC3F3763FC2D}" type="slidenum">
              <a:rPr lang="zh-CN" altLang="en-US" smtClean="0"/>
            </a:fld>
            <a:endParaRPr lang="zh-CN" altLang="en-US"/>
          </a:p>
        </p:txBody>
      </p:sp>
      <p:graphicFrame>
        <p:nvGraphicFramePr>
          <p:cNvPr id="3" name="图示 2"/>
          <p:cNvGraphicFramePr/>
          <p:nvPr/>
        </p:nvGraphicFramePr>
        <p:xfrm>
          <a:off x="2032000" y="2747386"/>
          <a:ext cx="8128000" cy="19881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4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A_圆角矩形 9"/>
          <p:cNvSpPr/>
          <p:nvPr>
            <p:custDataLst>
              <p:tags r:id="rId1"/>
            </p:custDataLst>
          </p:nvPr>
        </p:nvSpPr>
        <p:spPr>
          <a:xfrm>
            <a:off x="0" y="303235"/>
            <a:ext cx="487837" cy="500380"/>
          </a:xfrm>
          <a:prstGeom prst="roundRect">
            <a:avLst>
              <a:gd name="adj" fmla="val 0"/>
            </a:avLst>
          </a:pr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文本框 28"/>
          <p:cNvSpPr txBox="1"/>
          <p:nvPr/>
        </p:nvSpPr>
        <p:spPr>
          <a:xfrm>
            <a:off x="566737" y="291816"/>
            <a:ext cx="1854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262626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导入</a:t>
            </a:r>
            <a:endParaRPr lang="en-US" altLang="zh-CN" sz="2800">
              <a:solidFill>
                <a:srgbClr val="262626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>
          <a:xfrm>
            <a:off x="7916896" y="6176685"/>
            <a:ext cx="2743200" cy="365125"/>
          </a:xfrm>
        </p:spPr>
        <p:txBody>
          <a:bodyPr/>
          <a:lstStyle/>
          <a:p>
            <a:fld id="{7733EF79-204E-44E9-9497-DC3F3763FC2D}" type="slidenum">
              <a:rPr lang="zh-CN" altLang="en-US" smtClean="0"/>
            </a:fld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3253363" y="1212594"/>
            <a:ext cx="4966138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i="1">
                <a:solidFill>
                  <a:srgbClr val="29AAF8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赵州桥</a:t>
            </a:r>
            <a:endParaRPr lang="zh-CN" altLang="en-US" sz="3600" i="1">
              <a:solidFill>
                <a:srgbClr val="29AAF8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934845" y="2125345"/>
            <a:ext cx="7612380" cy="681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3200" b="1" noProof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1</a:t>
            </a:r>
            <a:r>
              <a:rPr lang="zh-CN" altLang="en-US" sz="3200" b="1" noProof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、复习已经学了的赵州桥的两大特点：        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050415" y="3710305"/>
            <a:ext cx="7372350" cy="1272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3200" b="1" noProof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2</a:t>
            </a:r>
            <a:r>
              <a:rPr lang="zh-CN" altLang="en-US" sz="3200" b="1" noProof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、请同学们默读第</a:t>
            </a:r>
            <a:r>
              <a:rPr lang="en-US" altLang="zh-CN" sz="3200" b="1" noProof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3</a:t>
            </a:r>
            <a:r>
              <a:rPr lang="zh-CN" altLang="en-US" sz="3200" b="1" noProof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自然段，画出描写赵州桥的美观的语句。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034155" y="2954655"/>
            <a:ext cx="3539490" cy="755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3600" b="1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雄伟、坚固</a:t>
            </a:r>
            <a:endParaRPr lang="zh-CN" altLang="en-US" sz="3600" b="1" noProof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/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26" name="TextBox 109"/>
          <p:cNvSpPr txBox="1">
            <a:spLocks noChangeArrowheads="1"/>
          </p:cNvSpPr>
          <p:nvPr/>
        </p:nvSpPr>
        <p:spPr bwMode="auto">
          <a:xfrm>
            <a:off x="1603376" y="1"/>
            <a:ext cx="7707313" cy="144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3200">
                <a:solidFill>
                  <a:schemeClr val="tx2"/>
                </a:solidFill>
                <a:latin typeface="黑体" panose="02010609060101010101" charset="-122"/>
                <a:ea typeface="黑体" panose="02010609060101010101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32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32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4800" b="1">
                <a:solidFill>
                  <a:schemeClr val="bg1"/>
                </a:solidFill>
              </a:rPr>
              <a:t>活动与探究</a:t>
            </a:r>
            <a:r>
              <a:rPr lang="zh-CN" altLang="en-US" sz="2400" b="1">
                <a:solidFill>
                  <a:schemeClr val="bg1"/>
                </a:solidFill>
              </a:rPr>
              <a:t>（</a:t>
            </a:r>
            <a:r>
              <a:rPr lang="zh-CN" altLang="en-US" sz="2000" b="1">
                <a:solidFill>
                  <a:schemeClr val="bg1"/>
                </a:solidFill>
              </a:rPr>
              <a:t>温馨提示：规范操作、注意安全</a:t>
            </a:r>
            <a:r>
              <a:rPr lang="zh-CN" altLang="en-US" sz="2400" b="1">
                <a:solidFill>
                  <a:schemeClr val="bg1"/>
                </a:solidFill>
              </a:rPr>
              <a:t>）</a:t>
            </a:r>
            <a:endParaRPr lang="zh-CN" altLang="en-US" sz="4000" b="1">
              <a:solidFill>
                <a:schemeClr val="bg1"/>
              </a:solidFill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zh-CN" altLang="en-US" sz="4000" b="1">
              <a:solidFill>
                <a:schemeClr val="bg1"/>
              </a:solidFill>
            </a:endParaRPr>
          </a:p>
        </p:txBody>
      </p:sp>
      <p:sp>
        <p:nvSpPr>
          <p:cNvPr id="68" name="PA_圆角矩形 9"/>
          <p:cNvSpPr/>
          <p:nvPr>
            <p:custDataLst>
              <p:tags r:id="rId1"/>
            </p:custDataLst>
          </p:nvPr>
        </p:nvSpPr>
        <p:spPr>
          <a:xfrm>
            <a:off x="0" y="303235"/>
            <a:ext cx="487837" cy="500380"/>
          </a:xfrm>
          <a:prstGeom prst="roundRect">
            <a:avLst>
              <a:gd name="adj" fmla="val 0"/>
            </a:avLst>
          </a:prstGeom>
          <a:solidFill>
            <a:srgbClr val="36E0F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文本框 68"/>
          <p:cNvSpPr txBox="1"/>
          <p:nvPr/>
        </p:nvSpPr>
        <p:spPr>
          <a:xfrm>
            <a:off x="566737" y="291816"/>
            <a:ext cx="1854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262626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知识讲解</a:t>
            </a:r>
            <a:endParaRPr lang="en-US" altLang="zh-CN" sz="2800">
              <a:solidFill>
                <a:srgbClr val="262626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119764" y="907837"/>
            <a:ext cx="1676869" cy="5884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>
                <a:latin typeface="华文彩云" panose="02010800040101010101" pitchFamily="2" charset="-122"/>
                <a:ea typeface="华文彩云" panose="02010800040101010101" pitchFamily="2" charset="-122"/>
              </a:rPr>
              <a:t>难点突破</a:t>
            </a:r>
            <a:endParaRPr lang="zh-CN" altLang="zh-CN" sz="2400"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436370" y="2451100"/>
            <a:ext cx="875792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noProof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作者写了龙的几种姿态？用“有的</a:t>
            </a:r>
            <a:r>
              <a:rPr lang="en-US" altLang="zh-CN" sz="3600" b="1" noProof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……</a:t>
            </a:r>
            <a:r>
              <a:rPr lang="zh-CN" altLang="en-US" sz="3600" b="1" noProof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有的</a:t>
            </a:r>
            <a:r>
              <a:rPr lang="en-US" altLang="zh-CN" sz="3600" b="1" noProof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……</a:t>
            </a:r>
            <a:r>
              <a:rPr lang="zh-CN" altLang="en-US" sz="3600" b="1" noProof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还有的</a:t>
            </a:r>
            <a:r>
              <a:rPr lang="en-US" altLang="zh-CN" sz="3600" b="1" noProof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……</a:t>
            </a:r>
            <a:r>
              <a:rPr lang="zh-CN" altLang="en-US" sz="3600" b="1" noProof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”说一说。</a:t>
            </a:r>
            <a:endParaRPr lang="zh-CN" altLang="en-US" sz="360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A_圆角矩形 9"/>
          <p:cNvSpPr/>
          <p:nvPr>
            <p:custDataLst>
              <p:tags r:id="rId1"/>
            </p:custDataLst>
          </p:nvPr>
        </p:nvSpPr>
        <p:spPr>
          <a:xfrm>
            <a:off x="0" y="303235"/>
            <a:ext cx="487837" cy="500380"/>
          </a:xfrm>
          <a:prstGeom prst="roundRect">
            <a:avLst>
              <a:gd name="adj" fmla="val 0"/>
            </a:avLst>
          </a:prstGeom>
          <a:solidFill>
            <a:srgbClr val="36E0F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文本框 68"/>
          <p:cNvSpPr txBox="1"/>
          <p:nvPr/>
        </p:nvSpPr>
        <p:spPr>
          <a:xfrm>
            <a:off x="566737" y="291816"/>
            <a:ext cx="1854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262626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知识讲解</a:t>
            </a:r>
            <a:endParaRPr lang="en-US" altLang="zh-CN" sz="2800">
              <a:solidFill>
                <a:srgbClr val="262626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119764" y="907837"/>
            <a:ext cx="1676869" cy="5884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>
                <a:latin typeface="华文彩云" panose="02010800040101010101" pitchFamily="2" charset="-122"/>
                <a:ea typeface="华文彩云" panose="02010800040101010101" pitchFamily="2" charset="-122"/>
              </a:rPr>
              <a:t>难点突破</a:t>
            </a:r>
            <a:endParaRPr lang="zh-CN" altLang="zh-CN" sz="2400"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  <p:pic>
        <p:nvPicPr>
          <p:cNvPr id="2" name="Picture 2" descr="143215~1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3"/>
          <a:srcRect l="1660" b="16246"/>
          <a:stretch>
            <a:fillRect/>
          </a:stretch>
        </p:blipFill>
        <p:spPr bwMode="auto">
          <a:xfrm>
            <a:off x="-635" y="1496695"/>
            <a:ext cx="12193270" cy="4368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文本框 3"/>
          <p:cNvSpPr txBox="1"/>
          <p:nvPr/>
        </p:nvSpPr>
        <p:spPr>
          <a:xfrm>
            <a:off x="301625" y="6064250"/>
            <a:ext cx="1179893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有的刻着两条相互缠绕的龙，嘴里吐出美丽的水花。</a:t>
            </a:r>
            <a:endParaRPr lang="zh-CN" altLang="en-US" sz="3200"/>
          </a:p>
        </p:txBody>
      </p:sp>
      <p:sp>
        <p:nvSpPr>
          <p:cNvPr id="5" name="文本框 4"/>
          <p:cNvSpPr txBox="1"/>
          <p:nvPr/>
        </p:nvSpPr>
        <p:spPr>
          <a:xfrm>
            <a:off x="3483610" y="676275"/>
            <a:ext cx="508952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>
                <a:solidFill>
                  <a:schemeClr val="accent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精美图案</a:t>
            </a:r>
            <a:endParaRPr lang="zh-CN" altLang="en-US" sz="3600">
              <a:solidFill>
                <a:schemeClr val="accent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A_圆角矩形 9"/>
          <p:cNvSpPr/>
          <p:nvPr>
            <p:custDataLst>
              <p:tags r:id="rId1"/>
            </p:custDataLst>
          </p:nvPr>
        </p:nvSpPr>
        <p:spPr>
          <a:xfrm>
            <a:off x="0" y="303235"/>
            <a:ext cx="487837" cy="500380"/>
          </a:xfrm>
          <a:prstGeom prst="roundRect">
            <a:avLst>
              <a:gd name="adj" fmla="val 0"/>
            </a:avLst>
          </a:prstGeom>
          <a:solidFill>
            <a:srgbClr val="36E0F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文本框 68"/>
          <p:cNvSpPr txBox="1"/>
          <p:nvPr/>
        </p:nvSpPr>
        <p:spPr>
          <a:xfrm>
            <a:off x="566737" y="291816"/>
            <a:ext cx="1854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262626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知识讲解</a:t>
            </a:r>
            <a:endParaRPr lang="en-US" altLang="zh-CN" sz="2800">
              <a:solidFill>
                <a:srgbClr val="262626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119764" y="907837"/>
            <a:ext cx="1676869" cy="5884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>
                <a:latin typeface="华文彩云" panose="02010800040101010101" pitchFamily="2" charset="-122"/>
                <a:ea typeface="华文彩云" panose="02010800040101010101" pitchFamily="2" charset="-122"/>
              </a:rPr>
              <a:t>难点突破</a:t>
            </a:r>
            <a:endParaRPr lang="zh-CN" altLang="zh-CN" sz="2400"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  <p:pic>
        <p:nvPicPr>
          <p:cNvPr id="2" name="Picture 2" descr="120505~1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3"/>
          <a:srcRect l="8318" t="1" r="8017" b="2571"/>
          <a:stretch>
            <a:fillRect/>
          </a:stretch>
        </p:blipFill>
        <p:spPr bwMode="auto">
          <a:xfrm>
            <a:off x="-635" y="1577340"/>
            <a:ext cx="12192635" cy="42373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文本框 3"/>
          <p:cNvSpPr txBox="1"/>
          <p:nvPr/>
        </p:nvSpPr>
        <p:spPr>
          <a:xfrm>
            <a:off x="4212590" y="676910"/>
            <a:ext cx="393890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>
                <a:solidFill>
                  <a:schemeClr val="accent4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精美图案</a:t>
            </a:r>
            <a:endParaRPr lang="zh-CN" altLang="en-US" sz="3600">
              <a:solidFill>
                <a:schemeClr val="accent4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28675" y="6111875"/>
            <a:ext cx="1040955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有的刻着两条飞龙，前爪相互抵着，各自回首遥望。</a:t>
            </a:r>
            <a:endParaRPr lang="zh-CN" altLang="en-US" sz="32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A_圆角矩形 9"/>
          <p:cNvSpPr/>
          <p:nvPr>
            <p:custDataLst>
              <p:tags r:id="rId1"/>
            </p:custDataLst>
          </p:nvPr>
        </p:nvSpPr>
        <p:spPr>
          <a:xfrm>
            <a:off x="0" y="303235"/>
            <a:ext cx="487837" cy="500380"/>
          </a:xfrm>
          <a:prstGeom prst="roundRect">
            <a:avLst>
              <a:gd name="adj" fmla="val 0"/>
            </a:avLst>
          </a:prstGeom>
          <a:solidFill>
            <a:srgbClr val="36E0F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文本框 68"/>
          <p:cNvSpPr txBox="1"/>
          <p:nvPr/>
        </p:nvSpPr>
        <p:spPr>
          <a:xfrm>
            <a:off x="566737" y="291816"/>
            <a:ext cx="1854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262626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知识讲解</a:t>
            </a:r>
            <a:endParaRPr lang="en-US" altLang="zh-CN" sz="2800">
              <a:solidFill>
                <a:srgbClr val="262626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119764" y="907837"/>
            <a:ext cx="1676869" cy="5884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>
                <a:latin typeface="华文彩云" panose="02010800040101010101" pitchFamily="2" charset="-122"/>
                <a:ea typeface="华文彩云" panose="02010800040101010101" pitchFamily="2" charset="-122"/>
              </a:rPr>
              <a:t>难点突破</a:t>
            </a:r>
            <a:endParaRPr lang="zh-CN" altLang="zh-CN" sz="2400"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  <p:pic>
        <p:nvPicPr>
          <p:cNvPr id="3076" name="Picture 4" descr="http://img548.ph.126.net/W72kLEbUjbxSQuKA_yZBZw==/1361775937326739273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635" y="1496695"/>
            <a:ext cx="12191365" cy="43294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文本框 5"/>
          <p:cNvSpPr txBox="1"/>
          <p:nvPr/>
        </p:nvSpPr>
        <p:spPr>
          <a:xfrm>
            <a:off x="4318635" y="591185"/>
            <a:ext cx="415988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精美图案</a:t>
            </a:r>
            <a:endParaRPr lang="zh-CN" altLang="en-US" sz="360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16535" y="6102350"/>
            <a:ext cx="1076388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还有的刻着双龙戏珠。</a:t>
            </a:r>
            <a:endParaRPr lang="zh-CN" altLang="en-US" sz="32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26" name="TextBox 109"/>
          <p:cNvSpPr txBox="1">
            <a:spLocks noChangeArrowheads="1"/>
          </p:cNvSpPr>
          <p:nvPr/>
        </p:nvSpPr>
        <p:spPr bwMode="auto">
          <a:xfrm>
            <a:off x="1603376" y="1"/>
            <a:ext cx="7707313" cy="144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3200">
                <a:solidFill>
                  <a:schemeClr val="tx2"/>
                </a:solidFill>
                <a:latin typeface="黑体" panose="02010609060101010101" charset="-122"/>
                <a:ea typeface="黑体" panose="02010609060101010101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32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32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4800" b="1">
                <a:solidFill>
                  <a:schemeClr val="bg1"/>
                </a:solidFill>
              </a:rPr>
              <a:t>活动与探究</a:t>
            </a:r>
            <a:r>
              <a:rPr lang="zh-CN" altLang="en-US" sz="2400" b="1">
                <a:solidFill>
                  <a:schemeClr val="bg1"/>
                </a:solidFill>
              </a:rPr>
              <a:t>（</a:t>
            </a:r>
            <a:r>
              <a:rPr lang="zh-CN" altLang="en-US" sz="2000" b="1">
                <a:solidFill>
                  <a:schemeClr val="bg1"/>
                </a:solidFill>
              </a:rPr>
              <a:t>温馨提示：规范操作、注意安全</a:t>
            </a:r>
            <a:r>
              <a:rPr lang="zh-CN" altLang="en-US" sz="2400" b="1">
                <a:solidFill>
                  <a:schemeClr val="bg1"/>
                </a:solidFill>
              </a:rPr>
              <a:t>）</a:t>
            </a:r>
            <a:endParaRPr lang="zh-CN" altLang="en-US" sz="4000" b="1">
              <a:solidFill>
                <a:schemeClr val="bg1"/>
              </a:solidFill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zh-CN" altLang="en-US" sz="4000" b="1">
              <a:solidFill>
                <a:schemeClr val="bg1"/>
              </a:solidFill>
            </a:endParaRPr>
          </a:p>
        </p:txBody>
      </p:sp>
      <p:sp>
        <p:nvSpPr>
          <p:cNvPr id="68" name="PA_圆角矩形 9"/>
          <p:cNvSpPr/>
          <p:nvPr>
            <p:custDataLst>
              <p:tags r:id="rId1"/>
            </p:custDataLst>
          </p:nvPr>
        </p:nvSpPr>
        <p:spPr>
          <a:xfrm>
            <a:off x="0" y="303235"/>
            <a:ext cx="487837" cy="500380"/>
          </a:xfrm>
          <a:prstGeom prst="roundRect">
            <a:avLst>
              <a:gd name="adj" fmla="val 0"/>
            </a:avLst>
          </a:prstGeom>
          <a:solidFill>
            <a:srgbClr val="36E0F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文本框 68"/>
          <p:cNvSpPr txBox="1"/>
          <p:nvPr/>
        </p:nvSpPr>
        <p:spPr>
          <a:xfrm>
            <a:off x="566737" y="291816"/>
            <a:ext cx="1854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262626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知识讲解</a:t>
            </a:r>
            <a:endParaRPr lang="en-US" altLang="zh-CN" sz="2800">
              <a:solidFill>
                <a:srgbClr val="262626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119764" y="907837"/>
            <a:ext cx="1676869" cy="5884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>
                <a:latin typeface="华文彩云" panose="02010800040101010101" pitchFamily="2" charset="-122"/>
                <a:ea typeface="华文彩云" panose="02010800040101010101" pitchFamily="2" charset="-122"/>
              </a:rPr>
              <a:t>难点突破</a:t>
            </a:r>
            <a:endParaRPr lang="zh-CN" altLang="zh-CN" sz="2400"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695450" y="974725"/>
            <a:ext cx="9398000" cy="2760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457200" marR="0" lvl="0" indent="-457200" algn="l" defTabSz="914400" rtl="0" eaLnBrk="1" fontAlgn="base" latinLnBrk="0" hangingPunct="1">
              <a:lnSpc>
                <a:spcPct val="12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l"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这么美的图案，你们能读出来吗？自由读课文第</a:t>
            </a: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3</a:t>
            </a: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自然段中的第二句话。</a:t>
            </a:r>
            <a:endParaRPr kumimoji="0" lang="en-US" altLang="zh-CN" sz="32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2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l"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谁愿意读给大家听？</a:t>
            </a:r>
            <a:endParaRPr kumimoji="0" lang="en-US" altLang="zh-CN" sz="32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2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l"/>
              <a:defRPr/>
            </a:pPr>
            <a:endParaRPr kumimoji="0" lang="zh-CN" altLang="en-US" sz="32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174875" y="4790440"/>
            <a:ext cx="350837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hangingPunct="1">
              <a:lnSpc>
                <a:spcPct val="120000"/>
              </a:lnSpc>
            </a:pPr>
            <a:r>
              <a:rPr lang="zh-CN" altLang="en-US" sz="4000" b="1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栩栩如生</a:t>
            </a:r>
            <a:endParaRPr lang="zh-CN" altLang="en-US" sz="4000"/>
          </a:p>
        </p:txBody>
      </p:sp>
      <p:sp>
        <p:nvSpPr>
          <p:cNvPr id="5" name="文本框 4"/>
          <p:cNvSpPr txBox="1"/>
          <p:nvPr/>
        </p:nvSpPr>
        <p:spPr>
          <a:xfrm>
            <a:off x="6080760" y="4790440"/>
            <a:ext cx="323024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hangingPunct="1">
              <a:lnSpc>
                <a:spcPct val="120000"/>
              </a:lnSpc>
            </a:pPr>
            <a:r>
              <a:rPr lang="zh-CN" altLang="en-US" sz="4000" b="1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活灵活现</a:t>
            </a:r>
            <a:endParaRPr lang="zh-CN" altLang="en-US" sz="4000"/>
          </a:p>
        </p:txBody>
      </p:sp>
      <p:sp>
        <p:nvSpPr>
          <p:cNvPr id="3" name="文本框 2"/>
          <p:cNvSpPr txBox="1"/>
          <p:nvPr/>
        </p:nvSpPr>
        <p:spPr>
          <a:xfrm>
            <a:off x="1695450" y="3229610"/>
            <a:ext cx="9719310" cy="1272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marR="0" lvl="0" indent="-457200" algn="l" defTabSz="914400" rtl="0" eaLnBrk="1" fontAlgn="base" latinLnBrk="0" hangingPunct="1">
              <a:lnSpc>
                <a:spcPct val="12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l"/>
              <a:defRPr/>
            </a:pPr>
            <a:r>
              <a:rPr lang="zh-CN" altLang="en-US" sz="3200" b="1" noProof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从句子“所有的龙似乎都在游动，真像活了一样”中的“真像活了一样”，你想到了哪些词语？</a:t>
            </a:r>
            <a:endParaRPr lang="zh-CN" altLang="en-US" sz="3200" b="1" noProof="0">
              <a:ln>
                <a:noFill/>
              </a:ln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4" grpId="0"/>
      <p:bldP spid="5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26" name="TextBox 109"/>
          <p:cNvSpPr txBox="1">
            <a:spLocks noChangeArrowheads="1"/>
          </p:cNvSpPr>
          <p:nvPr/>
        </p:nvSpPr>
        <p:spPr bwMode="auto">
          <a:xfrm>
            <a:off x="1603376" y="1"/>
            <a:ext cx="7707313" cy="144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3200">
                <a:solidFill>
                  <a:schemeClr val="tx2"/>
                </a:solidFill>
                <a:latin typeface="黑体" panose="02010609060101010101" charset="-122"/>
                <a:ea typeface="黑体" panose="02010609060101010101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32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32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4800" b="1">
                <a:solidFill>
                  <a:schemeClr val="bg1"/>
                </a:solidFill>
              </a:rPr>
              <a:t>活动与探究</a:t>
            </a:r>
            <a:r>
              <a:rPr lang="zh-CN" altLang="en-US" sz="2400" b="1">
                <a:solidFill>
                  <a:schemeClr val="bg1"/>
                </a:solidFill>
              </a:rPr>
              <a:t>（</a:t>
            </a:r>
            <a:r>
              <a:rPr lang="zh-CN" altLang="en-US" sz="2000" b="1">
                <a:solidFill>
                  <a:schemeClr val="bg1"/>
                </a:solidFill>
              </a:rPr>
              <a:t>温馨提示：规范操作、注意安全</a:t>
            </a:r>
            <a:r>
              <a:rPr lang="zh-CN" altLang="en-US" sz="2400" b="1">
                <a:solidFill>
                  <a:schemeClr val="bg1"/>
                </a:solidFill>
              </a:rPr>
              <a:t>）</a:t>
            </a:r>
            <a:endParaRPr lang="zh-CN" altLang="en-US" sz="4000" b="1">
              <a:solidFill>
                <a:schemeClr val="bg1"/>
              </a:solidFill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zh-CN" altLang="en-US" sz="4000" b="1">
              <a:solidFill>
                <a:schemeClr val="bg1"/>
              </a:solidFill>
            </a:endParaRPr>
          </a:p>
        </p:txBody>
      </p:sp>
      <p:sp>
        <p:nvSpPr>
          <p:cNvPr id="68" name="PA_圆角矩形 9"/>
          <p:cNvSpPr/>
          <p:nvPr>
            <p:custDataLst>
              <p:tags r:id="rId1"/>
            </p:custDataLst>
          </p:nvPr>
        </p:nvSpPr>
        <p:spPr>
          <a:xfrm>
            <a:off x="0" y="303235"/>
            <a:ext cx="487837" cy="500380"/>
          </a:xfrm>
          <a:prstGeom prst="roundRect">
            <a:avLst>
              <a:gd name="adj" fmla="val 0"/>
            </a:avLst>
          </a:prstGeom>
          <a:solidFill>
            <a:srgbClr val="36E0F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文本框 68"/>
          <p:cNvSpPr txBox="1"/>
          <p:nvPr/>
        </p:nvSpPr>
        <p:spPr>
          <a:xfrm>
            <a:off x="566737" y="291816"/>
            <a:ext cx="1854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262626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知识讲解</a:t>
            </a:r>
            <a:endParaRPr lang="en-US" altLang="zh-CN" sz="2800">
              <a:solidFill>
                <a:srgbClr val="262626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119764" y="907837"/>
            <a:ext cx="1676869" cy="5884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>
                <a:latin typeface="华文彩云" panose="02010800040101010101" pitchFamily="2" charset="-122"/>
                <a:ea typeface="华文彩云" panose="02010800040101010101" pitchFamily="2" charset="-122"/>
              </a:rPr>
              <a:t>难点突破</a:t>
            </a:r>
            <a:endParaRPr lang="zh-CN" altLang="zh-CN" sz="2400"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603375" y="3128010"/>
            <a:ext cx="8757920" cy="1272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3200" b="1" noProof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你能用“有的</a:t>
            </a:r>
            <a:r>
              <a:rPr lang="en-US" altLang="zh-CN" sz="3200" b="1" noProof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……</a:t>
            </a:r>
            <a:r>
              <a:rPr lang="zh-CN" altLang="en-US" sz="3200" b="1" noProof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有的</a:t>
            </a:r>
            <a:r>
              <a:rPr lang="en-US" altLang="zh-CN" sz="3200" b="1" noProof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……</a:t>
            </a:r>
            <a:r>
              <a:rPr lang="zh-CN" altLang="en-US" sz="3200" b="1" noProof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还有的</a:t>
            </a:r>
            <a:r>
              <a:rPr lang="en-US" altLang="zh-CN" sz="3200" b="1" noProof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……</a:t>
            </a:r>
            <a:r>
              <a:rPr lang="zh-CN" altLang="en-US" sz="3200" b="1" noProof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”写一段话吗？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20015" y="2108200"/>
            <a:ext cx="248285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3200" b="1" noProof="0">
                <a:ln>
                  <a:noFill/>
                </a:ln>
                <a:effectLst/>
                <a:uLnTx/>
                <a:uFillTx/>
                <a:latin typeface="+mj-ea"/>
                <a:ea typeface="+mj-ea"/>
                <a:sym typeface="+mn-ea"/>
              </a:rPr>
              <a:t>语言训练</a:t>
            </a:r>
            <a:endParaRPr lang="zh-CN" altLang="en-US" sz="32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ags/tag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2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3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4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4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5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7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176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8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176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6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2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COLOR_TYPE" val="1"/>
  <p:tag name="KSO_WM_TEMPLATE_INDEX" val="20205176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63.xml><?xml version="1.0" encoding="utf-8"?>
<p:tagLst xmlns:p="http://schemas.openxmlformats.org/presentationml/2006/main">
  <p:tag name="PA" val="v3.0.1"/>
</p:tagLst>
</file>

<file path=ppt/tags/tag64.xml><?xml version="1.0" encoding="utf-8"?>
<p:tagLst xmlns:p="http://schemas.openxmlformats.org/presentationml/2006/main">
  <p:tag name="PA" val="v3.0.1"/>
</p:tagLst>
</file>

<file path=ppt/tags/tag65.xml><?xml version="1.0" encoding="utf-8"?>
<p:tagLst xmlns:p="http://schemas.openxmlformats.org/presentationml/2006/main">
  <p:tag name="PA" val="v3.0.1"/>
</p:tagLst>
</file>

<file path=ppt/tags/tag66.xml><?xml version="1.0" encoding="utf-8"?>
<p:tagLst xmlns:p="http://schemas.openxmlformats.org/presentationml/2006/main">
  <p:tag name="KSO_WM_UNIT_PLACING_PICTURE_USER_VIEWPORT" val="{&quot;height&quot;:8152.5007874015746,&quot;width&quot;:14400}"/>
</p:tagLst>
</file>

<file path=ppt/tags/tag67.xml><?xml version="1.0" encoding="utf-8"?>
<p:tagLst xmlns:p="http://schemas.openxmlformats.org/presentationml/2006/main">
  <p:tag name="PA" val="v3.0.1"/>
</p:tagLst>
</file>

<file path=ppt/tags/tag68.xml><?xml version="1.0" encoding="utf-8"?>
<p:tagLst xmlns:p="http://schemas.openxmlformats.org/presentationml/2006/main">
  <p:tag name="KSO_WM_UNIT_PLACING_PICTURE_USER_VIEWPORT" val="{&quot;height&quot;:8100,&quot;width&quot;:14422.500787401576}"/>
</p:tagLst>
</file>

<file path=ppt/tags/tag69.xml><?xml version="1.0" encoding="utf-8"?>
<p:tagLst xmlns:p="http://schemas.openxmlformats.org/presentationml/2006/main">
  <p:tag name="PA" val="v3.0.1"/>
</p:tagLst>
</file>

<file path=ppt/tags/tag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70.xml><?xml version="1.0" encoding="utf-8"?>
<p:tagLst xmlns:p="http://schemas.openxmlformats.org/presentationml/2006/main">
  <p:tag name="PA" val="v3.0.1"/>
</p:tagLst>
</file>

<file path=ppt/tags/tag71.xml><?xml version="1.0" encoding="utf-8"?>
<p:tagLst xmlns:p="http://schemas.openxmlformats.org/presentationml/2006/main">
  <p:tag name="PA" val="v3.0.1"/>
</p:tagLst>
</file>

<file path=ppt/tags/tag72.xml><?xml version="1.0" encoding="utf-8"?>
<p:tagLst xmlns:p="http://schemas.openxmlformats.org/presentationml/2006/main">
  <p:tag name="PA" val="v3.0.1"/>
</p:tagLst>
</file>

<file path=ppt/tags/tag73.xml><?xml version="1.0" encoding="utf-8"?>
<p:tagLst xmlns:p="http://schemas.openxmlformats.org/presentationml/2006/main">
  <p:tag name="PA" val="v3.0.1"/>
</p:tagLst>
</file>

<file path=ppt/tags/tag74.xml><?xml version="1.0" encoding="utf-8"?>
<p:tagLst xmlns:p="http://schemas.openxmlformats.org/presentationml/2006/main">
  <p:tag name="PA" val="v3.0.1"/>
</p:tagLst>
</file>

<file path=ppt/tags/tag75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ags/tag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688</Words>
  <Application>WPS 演示</Application>
  <PresentationFormat/>
  <Paragraphs>117</Paragraphs>
  <Slides>12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5" baseType="lpstr">
      <vt:lpstr>Arial</vt:lpstr>
      <vt:lpstr>宋体</vt:lpstr>
      <vt:lpstr>Wingdings</vt:lpstr>
      <vt:lpstr>微软雅黑</vt:lpstr>
      <vt:lpstr>Wingdings</vt:lpstr>
      <vt:lpstr>Century Gothic</vt:lpstr>
      <vt:lpstr>冬青黑体简体中文 W3</vt:lpstr>
      <vt:lpstr>黑体</vt:lpstr>
      <vt:lpstr>楷体</vt:lpstr>
      <vt:lpstr>华文彩云</vt:lpstr>
      <vt:lpstr>Arial Unicode MS</vt:lpstr>
      <vt:lpstr>Calibri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2021-04-19T19:43:00Z</cp:lastPrinted>
  <dcterms:created xsi:type="dcterms:W3CDTF">2021-04-19T19:43:00Z</dcterms:created>
  <dcterms:modified xsi:type="dcterms:W3CDTF">2021-09-06T13:56:54Z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KSOProductBuildVer">
    <vt:lpwstr>2052-11.1.0.10314</vt:lpwstr>
  </property>
</Properties>
</file>