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27" r:id="rId3"/>
    <p:sldId id="313" r:id="rId4"/>
    <p:sldId id="316" r:id="rId6"/>
    <p:sldId id="315" r:id="rId7"/>
    <p:sldId id="314" r:id="rId8"/>
    <p:sldId id="318" r:id="rId9"/>
    <p:sldId id="317" r:id="rId10"/>
    <p:sldId id="326" r:id="rId11"/>
    <p:sldId id="319" r:id="rId12"/>
    <p:sldId id="322" r:id="rId13"/>
    <p:sldId id="321" r:id="rId14"/>
    <p:sldId id="320" r:id="rId15"/>
    <p:sldId id="324" r:id="rId16"/>
    <p:sldId id="323" r:id="rId17"/>
    <p:sldId id="328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784" autoAdjust="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4D6A386-8C8B-4E47-ABE7-0A8F0197278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A6FC69F-91F9-4E3F-BDE1-E354223FAC7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E9F4DC9-9856-414D-9467-CAF721124A51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9BEB4-4122-4917-98AB-C2CEC87223A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综合性学习：中华传统节日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1268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1269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1270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1272" name="Picture 2" descr="C:\Users\Administrator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928688"/>
            <a:ext cx="6815138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矩形 12"/>
          <p:cNvSpPr>
            <a:spLocks noChangeArrowheads="1"/>
          </p:cNvSpPr>
          <p:nvPr/>
        </p:nvSpPr>
        <p:spPr bwMode="auto">
          <a:xfrm>
            <a:off x="7072313" y="1214438"/>
            <a:ext cx="18573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</a:rPr>
              <a:t>       </a:t>
            </a:r>
            <a:r>
              <a:rPr lang="zh-CN" altLang="zh-CN" sz="2400">
                <a:latin typeface="Times New Roman" panose="02020603050405020304" pitchFamily="34" charset="-122"/>
                <a:ea typeface="楷体" panose="02010609060101010101" pitchFamily="49" charset="-122"/>
              </a:rPr>
              <a:t>泼水节是傣族的新年，傣族人民用相互泼水的方式迎接新年的到来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</a:rPr>
              <a:t>。</a:t>
            </a:r>
            <a:endParaRPr lang="zh-CN" altLang="en-US" sz="2400"/>
          </a:p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2292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2293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2294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2296" name="Picture 1" descr="C:\Users\Administrator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57250"/>
            <a:ext cx="6810375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矩形 9"/>
          <p:cNvSpPr>
            <a:spLocks noChangeArrowheads="1"/>
          </p:cNvSpPr>
          <p:nvPr/>
        </p:nvSpPr>
        <p:spPr bwMode="auto">
          <a:xfrm>
            <a:off x="7000875" y="1214438"/>
            <a:ext cx="21431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Times New Roman" panose="02020603050405020304"/>
                <a:ea typeface="楷体" panose="02010609060101010101" pitchFamily="49" charset="-122"/>
              </a:rPr>
              <a:t>      在每年端午节后的农历五月二十五日，</a:t>
            </a:r>
            <a:r>
              <a:rPr lang="zh-CN" altLang="zh-CN" sz="2400">
                <a:latin typeface="Times New Roman" panose="02020603050405020304" pitchFamily="34" charset="-122"/>
                <a:ea typeface="楷体" panose="02010609060101010101" pitchFamily="49" charset="-122"/>
              </a:rPr>
              <a:t>苗族人民为了迎接龙舟节的到来，每个村寨都要专门制作一至两艘龙舟，等到龙舟节来临，他们就会举行激烈的划龙舟比赛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</a:rPr>
              <a:t>。</a:t>
            </a:r>
            <a:endParaRPr lang="zh-CN" altLang="en-US" sz="2400"/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3316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3317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3318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3320" name="矩形 8"/>
          <p:cNvSpPr>
            <a:spLocks noChangeArrowheads="1"/>
          </p:cNvSpPr>
          <p:nvPr/>
        </p:nvSpPr>
        <p:spPr bwMode="auto">
          <a:xfrm>
            <a:off x="214313" y="857250"/>
            <a:ext cx="8715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400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中国传统节日可真是丰富多彩、引人入胜呀！想不想更详细、深入地去了解、研究它们？</a:t>
            </a:r>
            <a:endParaRPr lang="zh-CN" altLang="en-US" sz="2400"/>
          </a:p>
        </p:txBody>
      </p:sp>
      <p:sp>
        <p:nvSpPr>
          <p:cNvPr id="13321" name="矩形 9"/>
          <p:cNvSpPr>
            <a:spLocks noChangeArrowheads="1"/>
          </p:cNvSpPr>
          <p:nvPr/>
        </p:nvSpPr>
        <p:spPr bwMode="auto">
          <a:xfrm>
            <a:off x="1357313" y="2967038"/>
            <a:ext cx="6786562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小组讨论：</a:t>
            </a:r>
            <a:endParaRPr lang="en-US" altLang="zh-CN" sz="2800" b="1"/>
          </a:p>
          <a:p>
            <a:pPr algn="l" eaLnBrk="1" hangingPunct="1"/>
            <a:r>
              <a:rPr lang="en-US" altLang="zh-CN" sz="2400"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围绕选定的传统节日，你们想</a:t>
            </a:r>
            <a:r>
              <a:rPr lang="zh-CN" altLang="en-US" sz="2400">
                <a:latin typeface="Times New Roman" panose="02020603050405020304"/>
                <a:ea typeface="楷体" panose="02010609060101010101" pitchFamily="49" charset="-122"/>
              </a:rPr>
              <a:t>探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究它的哪些方面内容？</a:t>
            </a:r>
            <a:endParaRPr lang="en-US" altLang="zh-CN" sz="2400"/>
          </a:p>
          <a:p>
            <a:pPr algn="l" eaLnBrk="1" hangingPunct="1"/>
            <a:r>
              <a:rPr lang="en-US" altLang="zh-CN" sz="2400"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打算用什么方式记录成果？</a:t>
            </a:r>
            <a:endParaRPr lang="en-US" altLang="zh-CN" sz="2400"/>
          </a:p>
          <a:p>
            <a:pPr algn="l" eaLnBrk="1" hangingPunct="1"/>
            <a:r>
              <a:rPr lang="en-US" altLang="zh-CN" sz="2400">
                <a:latin typeface="Times New Roman" panose="02020603050405020304"/>
                <a:ea typeface="楷体" panose="02010609060101010101" pitchFamily="49" charset="-122"/>
              </a:rPr>
              <a:t>3.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研究时要注意什么？</a:t>
            </a:r>
            <a:endParaRPr lang="zh-CN" altLang="en-US" sz="2400"/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4340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4341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4342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4344" name="椭圆形标注 9"/>
          <p:cNvSpPr>
            <a:spLocks noChangeArrowheads="1"/>
          </p:cNvSpPr>
          <p:nvPr/>
        </p:nvSpPr>
        <p:spPr bwMode="auto">
          <a:xfrm>
            <a:off x="7358063" y="785813"/>
            <a:ext cx="1571625" cy="1214437"/>
          </a:xfrm>
          <a:prstGeom prst="wedgeEllipseCallout">
            <a:avLst>
              <a:gd name="adj1" fmla="val -53157"/>
              <a:gd name="adj2" fmla="val 59713"/>
            </a:avLst>
          </a:prstGeom>
          <a:solidFill>
            <a:schemeClr val="accent1"/>
          </a:solidFill>
          <a:ln w="28575" algn="ctr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示</a:t>
            </a:r>
            <a:endParaRPr lang="en-US" altLang="zh-CN" sz="2800" b="1"/>
          </a:p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例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4345" name="矩形 10"/>
          <p:cNvSpPr>
            <a:spLocks noChangeArrowheads="1"/>
          </p:cNvSpPr>
          <p:nvPr/>
        </p:nvSpPr>
        <p:spPr bwMode="auto">
          <a:xfrm>
            <a:off x="500063" y="857250"/>
            <a:ext cx="6858000" cy="538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zh-CN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探究小组活动方案名称：</a:t>
            </a:r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2000" b="1" u="sng">
                <a:latin typeface="Times New Roman" panose="02020603050405020304" pitchFamily="34" charset="-122"/>
                <a:cs typeface="Times New Roman" panose="02020603050405020304" pitchFamily="18" charset="0"/>
              </a:rPr>
              <a:t>清明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节综合性学习活动方案</a:t>
            </a:r>
            <a:endParaRPr lang="en-US" altLang="zh-CN" sz="20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zh-CN" altLang="en-US" sz="2000"/>
          </a:p>
          <a:p>
            <a:pPr algn="l"/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小组成员：</a:t>
            </a:r>
            <a:endParaRPr lang="en-US" altLang="zh-CN" sz="20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活动时间：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u="sng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要探究的内容是：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清明节的由来；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各地清明节举行的庆典活动；      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清明节的习俗；       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      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>
                <a:latin typeface="Times New Roman" panose="02020603050405020304" pitchFamily="34" charset="-122"/>
                <a:cs typeface="Times New Roman" panose="02020603050405020304" pitchFamily="18" charset="0"/>
              </a:rPr>
              <a:t>记录成果的方式：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在本子上记录下清明节的来历，汇报时讲给同学们听。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搜集有关清明节的古诗，汇报时朗读给同学们听。      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</a:t>
            </a:r>
            <a:r>
              <a:rPr lang="en-US" altLang="zh-CN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2000" u="sng">
                <a:latin typeface="Times New Roman" panose="02020603050405020304" pitchFamily="34" charset="-122"/>
                <a:cs typeface="Times New Roman" panose="02020603050405020304" pitchFamily="18" charset="0"/>
              </a:rPr>
              <a:t>开展体验活动，和家人一起去扫墓、踏青，并拍下照片和同学分享。                                                                       </a:t>
            </a:r>
            <a:endParaRPr lang="zh-CN" altLang="en-US" sz="2000"/>
          </a:p>
          <a:p>
            <a:pPr algn="l"/>
            <a:r>
              <a:rPr lang="zh-CN" altLang="en-US" u="sng">
                <a:latin typeface="Times New Roman" panose="02020603050405020304" pitchFamily="34" charset="-122"/>
                <a:cs typeface="Times New Roman" panose="02020603050405020304" pitchFamily="18" charset="0"/>
              </a:rPr>
              <a:t>                                                           </a:t>
            </a:r>
            <a:endParaRPr lang="zh-CN" altLang="en-US" sz="2400"/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5364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5365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5366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5368" name="矩形 8"/>
          <p:cNvSpPr>
            <a:spLocks noChangeArrowheads="1"/>
          </p:cNvSpPr>
          <p:nvPr/>
        </p:nvSpPr>
        <p:spPr bwMode="auto">
          <a:xfrm>
            <a:off x="928688" y="1000125"/>
            <a:ext cx="7215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友情小提示：</a:t>
            </a:r>
            <a:endParaRPr lang="zh-CN" altLang="zh-CN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当遇到困难时，可不要退缩，要想办法解决，可以求助老师、同学、家长或其他人帮助，但不要让他们替你们包办哦！</a:t>
            </a:r>
            <a:endParaRPr lang="zh-CN" altLang="en-US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．向别人询问、采访时应有礼貌，声音要响亮，要把问题讲清楚。</a:t>
            </a:r>
            <a:endParaRPr lang="zh-CN" altLang="en-US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3.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活动中要学会与他人合作，互相帮助，争取最快最好地完成任务，相信你是最棒的！</a:t>
            </a:r>
            <a:endParaRPr lang="zh-CN" altLang="en-US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4.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如果你们要到学校以外的地方进行调查、研究，一定要注意安全。</a:t>
            </a:r>
            <a:endParaRPr lang="zh-CN" altLang="en-US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5.</a:t>
            </a:r>
            <a:r>
              <a:rPr lang="zh-CN" altLang="en-US" sz="2400">
                <a:latin typeface="Times New Roman" panose="02020603050405020304" pitchFamily="34" charset="-122"/>
                <a:ea typeface="楷体" panose="02010609060101010101" pitchFamily="49" charset="-122"/>
                <a:cs typeface="宋体" panose="02010600030101010101" pitchFamily="2" charset="-122"/>
              </a:rPr>
              <a:t>活动中有什么感受感想，有什么收获可得及时记下来，带来和大家一起分享哦！</a:t>
            </a:r>
            <a:endParaRPr lang="zh-CN" altLang="en-US" sz="2400">
              <a:latin typeface="Times New Roman" panose="02020603050405020304" pitchFamily="34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88700" y="11417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076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3077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3078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3080" name="Picture 8" descr="C:\Users\Administrator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714375"/>
            <a:ext cx="8572500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4100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4101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4102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4104" name="Picture 8" descr="C:\Users\Administrator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938" y="642938"/>
            <a:ext cx="7786687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124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5125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5126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5128" name="Picture 8" descr="C:\Users\Administrator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714375"/>
            <a:ext cx="8048625" cy="54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6148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6149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6150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6152" name="Picture 8" descr="C:\Users\Administrato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25" y="714375"/>
            <a:ext cx="7643813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7172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7173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7174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989013" y="1357313"/>
            <a:ext cx="664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一年当中除了春节，你还知道哪些节日？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00125" y="3028950"/>
            <a:ext cx="70723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  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中秋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节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、端午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节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、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清明节、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儿童节、妇女节、重阳节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、元宵节、国庆节</a:t>
            </a:r>
            <a:r>
              <a:rPr lang="zh-CN" altLang="zh-CN" sz="2800">
                <a:latin typeface="Times New Roman" panose="02020603050405020304"/>
                <a:ea typeface="楷体" panose="02010609060101010101" pitchFamily="49" charset="-122"/>
              </a:rPr>
              <a:t>……</a:t>
            </a:r>
            <a:endParaRPr lang="zh-CN" altLang="zh-CN" sz="28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8196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8197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8198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8200" name="Picture 1" descr="C:\Users\Administrato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25" y="714375"/>
            <a:ext cx="79819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9220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9221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9222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14313" y="1143000"/>
            <a:ext cx="87153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春节                         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中秋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节</a:t>
            </a:r>
            <a:r>
              <a:rPr lang="en-US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                       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端午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节</a:t>
            </a:r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儿童节</a:t>
            </a:r>
            <a:r>
              <a:rPr lang="en-US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                      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清明节                     国庆节</a:t>
            </a:r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妇女节</a:t>
            </a:r>
            <a:r>
              <a:rPr lang="en-US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                     </a:t>
            </a:r>
            <a:r>
              <a:rPr lang="zh-CN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重阳节</a:t>
            </a:r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                       元宵节</a:t>
            </a:r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endParaRPr lang="en-US" altLang="zh-CN" sz="2800">
              <a:latin typeface="Calibri" panose="020F0502020204030204" pitchFamily="34" charset="0"/>
            </a:endParaRPr>
          </a:p>
          <a:p>
            <a:pPr algn="l"/>
            <a:r>
              <a:rPr lang="zh-CN" altLang="en-US" sz="2800">
                <a:latin typeface="Times New Roman" panose="02020603050405020304" pitchFamily="34" charset="-122"/>
                <a:ea typeface="楷体" panose="02010609060101010101" pitchFamily="49" charset="-122"/>
              </a:rPr>
              <a:t> 建军节</a:t>
            </a:r>
            <a:r>
              <a:rPr lang="en-US" altLang="zh-CN" sz="2800">
                <a:latin typeface="Times New Roman" panose="02020603050405020304" pitchFamily="34" charset="-122"/>
                <a:ea typeface="楷体" panose="02010609060101010101" pitchFamily="49" charset="-122"/>
              </a:rPr>
              <a:t>……</a:t>
            </a:r>
            <a:endParaRPr lang="en-US" altLang="zh-CN" sz="2800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1643063"/>
            <a:ext cx="800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（农历正月初一）                （农历八月十五）                 （农历五月初五）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endParaRPr lang="zh-CN" altLang="en-US"/>
          </a:p>
          <a:p>
            <a:pPr eaLnBrk="1" hangingPunct="1"/>
            <a:endParaRPr lang="zh-CN" alt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2933700"/>
            <a:ext cx="800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（六月一日）                    （四月四、五、六日）           （十月一日）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endParaRPr lang="zh-CN" altLang="en-US"/>
          </a:p>
          <a:p>
            <a:pPr eaLnBrk="1" hangingPunct="1"/>
            <a:endParaRPr lang="zh-CN" alt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1438" y="4143375"/>
            <a:ext cx="800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（三月八日）                   （农历九月初九）                 （农历正月十五）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endParaRPr lang="zh-CN" altLang="en-US"/>
          </a:p>
          <a:p>
            <a:pPr eaLnBrk="1" hangingPunct="1"/>
            <a:endParaRPr lang="zh-CN" alt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-2786063" y="5429250"/>
            <a:ext cx="8001001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（八月一日）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294438"/>
            <a:ext cx="9144000" cy="563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0244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《</a:t>
            </a:r>
            <a:r>
              <a:rPr lang="zh-CN" altLang="en-US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中华传统节日</a:t>
            </a:r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34" charset="-122"/>
                <a:ea typeface="楷体" panose="02010609060101010101" pitchFamily="49" charset="-122"/>
                <a:cs typeface="BrowalliaUPC" panose="020B0604020202020204" pitchFamily="34" charset="-34"/>
              </a:rPr>
              <a:t>》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10245" name="文本框 5"/>
          <p:cNvSpPr txBox="1">
            <a:spLocks noChangeArrowheads="1"/>
          </p:cNvSpPr>
          <p:nvPr/>
        </p:nvSpPr>
        <p:spPr bwMode="auto">
          <a:xfrm>
            <a:off x="5214938" y="142875"/>
            <a:ext cx="392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latin typeface="Times New Roman" panose="02020603050405020304" pitchFamily="34" charset="-122"/>
                <a:ea typeface="楷体" panose="02010609060101010101" pitchFamily="49" charset="-122"/>
              </a:rPr>
              <a:t>部编人教版三年级语文下册综合性学习</a:t>
            </a:r>
            <a:endParaRPr lang="zh-CN" altLang="en-US" sz="1400" b="1">
              <a:latin typeface="Times New Roman" panose="02020603050405020304" pitchFamily="34" charset="-122"/>
              <a:ea typeface="楷体" panose="02010609060101010101" pitchFamily="49" charset="-122"/>
            </a:endParaRPr>
          </a:p>
        </p:txBody>
      </p:sp>
      <p:pic>
        <p:nvPicPr>
          <p:cNvPr id="10246" name="Picture 21" descr="C:\Users\lx\Desktop\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0248" name="Picture 2" descr="C:\Users\Administrator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857250"/>
            <a:ext cx="6072188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矩形 8"/>
          <p:cNvSpPr>
            <a:spLocks noChangeArrowheads="1"/>
          </p:cNvSpPr>
          <p:nvPr/>
        </p:nvSpPr>
        <p:spPr bwMode="auto">
          <a:xfrm>
            <a:off x="6357938" y="1285875"/>
            <a:ext cx="2786062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zh-CN" sz="2400">
                <a:latin typeface="Times New Roman" panose="02020603050405020304"/>
                <a:ea typeface="楷体" panose="02010609060101010101" pitchFamily="49" charset="-122"/>
              </a:rPr>
              <a:t>火把节是彝族最盛大的传统节日，每年农历六月二十四，彝族人民就会穿上节日的盛装，载歌载舞，并在夜晚点燃火把到旷野中游行。</a:t>
            </a:r>
            <a:endParaRPr lang="zh-CN" altLang="en-US" sz="2400"/>
          </a:p>
        </p:txBody>
      </p:sp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2070</Words>
  <Application>WPS 演示</Application>
  <PresentationFormat>On-screen Show (4:3)</PresentationFormat>
  <Paragraphs>126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楷体</vt:lpstr>
      <vt:lpstr>Calibri Light</vt:lpstr>
      <vt:lpstr>Arial</vt:lpstr>
      <vt:lpstr>Times New Roman</vt:lpstr>
      <vt:lpstr>BrowalliaUPC</vt:lpstr>
      <vt:lpstr>Microsoft Sans Serif</vt:lpstr>
      <vt:lpstr>微软雅黑</vt:lpstr>
      <vt:lpstr>黑体</vt:lpstr>
      <vt:lpstr>Times New Roman</vt:lpstr>
      <vt:lpstr>Calibri</vt:lpstr>
      <vt:lpstr>Times New Roman</vt:lpstr>
      <vt:lpstr>Arial Unicode MS</vt:lpstr>
      <vt:lpstr>语文</vt:lpstr>
      <vt:lpstr>综合性学习：中华传统节日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2021-05-08T15:22:00Z</cp:lastPrinted>
  <dcterms:created xsi:type="dcterms:W3CDTF">2021-05-08T15:22:00Z</dcterms:created>
  <dcterms:modified xsi:type="dcterms:W3CDTF">2021-09-06T14:02:05Z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