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7" r:id="rId3"/>
    <p:sldId id="488" r:id="rId5"/>
    <p:sldId id="487" r:id="rId6"/>
    <p:sldId id="420" r:id="rId7"/>
    <p:sldId id="428" r:id="rId8"/>
    <p:sldId id="426" r:id="rId9"/>
    <p:sldId id="425" r:id="rId10"/>
    <p:sldId id="423" r:id="rId11"/>
    <p:sldId id="430" r:id="rId12"/>
    <p:sldId id="431" r:id="rId13"/>
    <p:sldId id="435" r:id="rId14"/>
    <p:sldId id="433" r:id="rId15"/>
    <p:sldId id="483" r:id="rId16"/>
    <p:sldId id="442" r:id="rId17"/>
    <p:sldId id="434" r:id="rId18"/>
    <p:sldId id="445" r:id="rId19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DD56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 varScale="1">
        <p:scale>
          <a:sx n="92" d="100"/>
          <a:sy n="92" d="100"/>
        </p:scale>
        <p:origin x="114" y="210"/>
      </p:cViewPr>
      <p:guideLst>
        <p:guide orient="horz" pos="2160"/>
        <p:guide pos="385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2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2" qsCatId="simple" csTypeId="urn:microsoft.com/office/officeart/2005/8/colors/colorful5#2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本课小结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本课小结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2A48B96-639E-45A3-A0BA-2464DFDB1FA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A6837353-30EB-4A48-80EB-173D804AEFBD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fontAlgn="base"/>
            <a:fld id="{96391FB6-13C5-4311-97B7-3EE0B01F81DA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6995" y="12700"/>
            <a:ext cx="12094210" cy="75901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80995" y="947261"/>
            <a:ext cx="5184775" cy="14116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66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《</a:t>
            </a:r>
            <a:r>
              <a:rPr lang="zh-CN" altLang="en-US" sz="66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小虾</a:t>
            </a:r>
            <a:r>
              <a:rPr lang="en-US" altLang="zh-CN" sz="66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》</a:t>
            </a:r>
            <a:endParaRPr lang="en-US" altLang="zh-CN" sz="6600" b="1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3415" y="4051935"/>
            <a:ext cx="10923905" cy="8115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3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 </a:t>
            </a:r>
            <a:r>
              <a:rPr lang="zh-CN" altLang="en-US" sz="3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难点名称：运用已学的方法说出第三自然段的大意</a:t>
            </a:r>
            <a:r>
              <a:rPr lang="zh-CN" altLang="zh-CN" sz="3600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。</a:t>
            </a:r>
            <a:endParaRPr lang="zh-CN" altLang="en-US" sz="3600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6705" y="162560"/>
            <a:ext cx="3628390" cy="4914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三年级</a:t>
            </a:r>
            <a:r>
              <a:rPr lang="en-US" altLang="zh-CN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第四单元 </a:t>
            </a:r>
            <a:r>
              <a:rPr lang="en-US" altLang="zh-CN" sz="2000" b="1" strike="noStrike" noProof="1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15</a:t>
            </a:r>
            <a:endParaRPr lang="en-US" altLang="zh-CN" sz="2000" b="1" strike="noStrike" noProof="1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430" y="11430"/>
            <a:ext cx="12168505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815" y="372745"/>
            <a:ext cx="2601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8700" y="830580"/>
            <a:ext cx="10112375" cy="329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要是你用小竹枝去动动那些正在休息的小虾，它们会立即向别的安静的角落蹦去，一路上像生了气似的，不停地舞动着前面那双细长的腿，腿末端那副钳子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一张一张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的，胡须也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一翘一翘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地摆动着，连眼珠子也</a:t>
            </a:r>
            <a:r>
              <a:rPr lang="zh-CN" altLang="en-US" sz="32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一突一突</a:t>
            </a:r>
            <a:r>
              <a:rPr lang="zh-CN" altLang="en-US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的。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75510" y="4274820"/>
            <a:ext cx="83381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 </a:t>
            </a:r>
            <a:r>
              <a:rPr lang="zh-CN" altLang="en-US" sz="3200"/>
              <a:t>观察小虾的动作，这三个叠词构成句内排比，把小虾受干扰时的神态写的生动有趣。</a:t>
            </a:r>
            <a:endParaRPr lang="zh-CN" altLang="en-US" sz="3200"/>
          </a:p>
        </p:txBody>
      </p:sp>
      <p:sp>
        <p:nvSpPr>
          <p:cNvPr id="6" name="圆角矩形标注 5"/>
          <p:cNvSpPr/>
          <p:nvPr/>
        </p:nvSpPr>
        <p:spPr>
          <a:xfrm>
            <a:off x="4532630" y="2238375"/>
            <a:ext cx="1905000" cy="586740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373880" y="2238375"/>
            <a:ext cx="2223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受干扰时生气</a:t>
            </a:r>
            <a:endParaRPr lang="zh-CN" altLang="en-US" sz="240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bldLvl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7310" y="11430"/>
            <a:ext cx="12168505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815" y="372745"/>
            <a:ext cx="2601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88440" y="1563370"/>
            <a:ext cx="8696325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如果这时碰到正在闲游的同伴，说不定就要打起来。小虾的</a:t>
            </a:r>
            <a:r>
              <a:rPr lang="zh-CN" altLang="en-US" sz="3200" b="1" u="wavyDbl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搏斗很激烈，蹦出水面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是常有的事，有时还会</a:t>
            </a:r>
            <a:r>
              <a:rPr lang="zh-CN" altLang="en-US" sz="3200" b="1" u="wavyDbl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蹦到缸外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的地面上。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1670" y="3882390"/>
            <a:ext cx="68935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</a:t>
            </a:r>
            <a:r>
              <a:rPr lang="zh-CN" altLang="en-US" sz="3200"/>
              <a:t>运用活泼生动的语言将虾的</a:t>
            </a:r>
            <a:r>
              <a:rPr lang="en-US" altLang="zh-CN" sz="3200"/>
              <a:t>“</a:t>
            </a:r>
            <a:r>
              <a:rPr lang="zh-CN" altLang="en-US" sz="3200"/>
              <a:t>猛</a:t>
            </a:r>
            <a:r>
              <a:rPr lang="en-US" altLang="zh-CN" sz="3200"/>
              <a:t>”</a:t>
            </a:r>
            <a:r>
              <a:rPr lang="zh-CN" altLang="en-US" sz="3200"/>
              <a:t>和</a:t>
            </a:r>
            <a:r>
              <a:rPr lang="en-US" altLang="zh-CN" sz="3200"/>
              <a:t>“</a:t>
            </a:r>
            <a:r>
              <a:rPr lang="zh-CN" altLang="en-US" sz="3200"/>
              <a:t>脾气不好</a:t>
            </a:r>
            <a:r>
              <a:rPr lang="en-US" altLang="zh-CN" sz="3200"/>
              <a:t>”</a:t>
            </a:r>
            <a:r>
              <a:rPr lang="zh-CN" altLang="en-US" sz="3200"/>
              <a:t>描写的活灵活现。</a:t>
            </a:r>
            <a:endParaRPr lang="zh-CN" altLang="en-US" sz="3200"/>
          </a:p>
        </p:txBody>
      </p:sp>
      <p:sp>
        <p:nvSpPr>
          <p:cNvPr id="6" name="云形标注 5"/>
          <p:cNvSpPr/>
          <p:nvPr/>
        </p:nvSpPr>
        <p:spPr>
          <a:xfrm>
            <a:off x="8127365" y="11430"/>
            <a:ext cx="3588385" cy="239776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667115" y="619125"/>
            <a:ext cx="30492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搏斗时：激烈</a:t>
            </a:r>
            <a:endParaRPr lang="zh-CN" altLang="en-US" sz="360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27305" y="201295"/>
            <a:ext cx="12246610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815" y="372745"/>
            <a:ext cx="2601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学法回顾：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0575" y="1328420"/>
            <a:ext cx="1000061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600" b="1" dirty="0">
                <a:solidFill>
                  <a:schemeClr val="accent1"/>
                </a:solidFill>
                <a:latin typeface="宋体" panose="02010600030101010101" pitchFamily="2" charset="-122"/>
                <a:sym typeface="+mn-ea"/>
              </a:rPr>
              <a:t>刚才我们是用什么方法来学习这一自然段的？</a:t>
            </a:r>
            <a:endParaRPr lang="zh-CN" altLang="en-US" sz="3600" b="1" dirty="0">
              <a:solidFill>
                <a:schemeClr val="accent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6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36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4435" y="5131435"/>
            <a:ext cx="93325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</a:t>
            </a:r>
            <a:r>
              <a:rPr lang="en-US" altLang="zh-CN" sz="4800">
                <a:solidFill>
                  <a:srgbClr val="FF0000"/>
                </a:solidFill>
                <a:latin typeface="Arial Black" panose="020B0A04020102020204" charset="0"/>
                <a:cs typeface="Arial Black" panose="020B0A04020102020204" charset="0"/>
              </a:rPr>
              <a:t> 缸里的小虾可真有趣</a:t>
            </a:r>
            <a:endParaRPr lang="en-US" altLang="zh-CN" sz="4800">
              <a:solidFill>
                <a:srgbClr val="FF0000"/>
              </a:soli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44040" y="2591435"/>
            <a:ext cx="8032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抓住关键语句概括主要内容。</a:t>
            </a:r>
            <a:endParaRPr lang="zh-CN" altLang="en-US" sz="4800" b="1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6301740" y="2712720"/>
            <a:ext cx="4359275" cy="2418080"/>
          </a:xfrm>
          <a:prstGeom prst="wedgeRoundRectCallou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630035" y="3275965"/>
            <a:ext cx="403034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悠闲自得的样子、搏斗时激烈的情形、受干扰时生气的样子</a:t>
            </a:r>
            <a:endParaRPr lang="zh-CN" altLang="en-US" sz="320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6" grpId="1"/>
      <p:bldP spid="10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0795" y="11430"/>
            <a:ext cx="12246610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1830" y="1215390"/>
            <a:ext cx="1131316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ym typeface="+mn-ea"/>
              </a:rPr>
              <a:t>            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缸里的小虾十分有趣。</a:t>
            </a:r>
            <a:r>
              <a:rPr lang="zh-CN" altLang="en-US" sz="3600" b="1"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它们有的（             ），有的（                 ），有的（                ）。</a:t>
            </a:r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要是你用小竹枝去动动那些正在休息的小虾，它们会立即向别的安静的角落蹦去，一路上像生气了的似的，不停的舞动着</a:t>
            </a:r>
            <a:endParaRPr lang="zh-CN" altLang="en-US" sz="3600" b="1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r>
              <a:rPr lang="zh-CN" altLang="en-US" sz="36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（                        ），腿末端的那副钳子（               ）的，胡须也（              ）地摆动着，连眼珠子也（             ）的。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如果这时碰到正在闲游的同伴，说不定就要打起来。小虾的</a:t>
            </a: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搏斗（                  ），蹦出水面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是常有的事，有时还会</a:t>
            </a: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蹦到</a:t>
            </a:r>
            <a:r>
              <a:rPr lang="en-US" altLang="zh-CN" sz="36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(                           )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。</a:t>
            </a:r>
            <a:endParaRPr lang="zh-CN" altLang="en-US" sz="36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endParaRPr lang="zh-CN" altLang="en-US" sz="3600" b="1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10795" y="6542405"/>
            <a:ext cx="382206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endParaRPr lang="zh-CN" altLang="en-US" sz="3600" b="1" dirty="0">
              <a:solidFill>
                <a:schemeClr val="accent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6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36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51685" y="6263005"/>
            <a:ext cx="561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</a:t>
            </a:r>
            <a:endParaRPr lang="zh-CN" altLang="en-US" sz="3200"/>
          </a:p>
        </p:txBody>
      </p:sp>
      <p:sp>
        <p:nvSpPr>
          <p:cNvPr id="11" name="文本框 10"/>
          <p:cNvSpPr txBox="1"/>
          <p:nvPr/>
        </p:nvSpPr>
        <p:spPr>
          <a:xfrm>
            <a:off x="8385175" y="1215390"/>
            <a:ext cx="20453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荡来荡去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60170" y="1842770"/>
            <a:ext cx="1873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互相追逐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82075" y="3455035"/>
            <a:ext cx="24726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一张一张</a:t>
            </a:r>
            <a:endParaRPr lang="zh-CN" altLang="en-US" sz="32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33420" y="5671820"/>
            <a:ext cx="37109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蹦到缸外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的地面上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85540" y="5088255"/>
            <a:ext cx="17862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很激烈</a:t>
            </a:r>
            <a:endParaRPr lang="zh-CN" altLang="en-US" sz="3200" b="1" dirty="0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401175" y="4038600"/>
            <a:ext cx="20535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一突一突</a:t>
            </a:r>
            <a:endParaRPr lang="zh-CN" altLang="en-US" sz="32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87930" y="3921125"/>
            <a:ext cx="2652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一翘一翘</a:t>
            </a:r>
            <a:endParaRPr lang="zh-CN" altLang="en-US" sz="32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71795" y="1851660"/>
            <a:ext cx="21907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紧贴住缸壁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92530" y="3516630"/>
            <a:ext cx="3363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前面那双细长的腿</a:t>
            </a:r>
            <a:endParaRPr lang="zh-CN" altLang="en-US" sz="2800" b="1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7145" y="-80645"/>
            <a:ext cx="12194540" cy="728853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815" y="372745"/>
            <a:ext cx="2601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71525" y="1235710"/>
            <a:ext cx="10246995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44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小组探讨：作者是用什么方法把小虾写的如此生动具体呢？</a:t>
            </a:r>
            <a:endParaRPr lang="zh-CN" altLang="en-US" sz="44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06500" y="5324475"/>
            <a:ext cx="561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   </a:t>
            </a:r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1670685" y="3540125"/>
            <a:ext cx="2399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06500" y="3086100"/>
            <a:ext cx="106502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2"/>
                </a:solidFill>
              </a:rPr>
              <a:t>1</a:t>
            </a:r>
            <a:r>
              <a:rPr lang="zh-CN" altLang="en-US" sz="3200" b="1">
                <a:solidFill>
                  <a:schemeClr val="tx2"/>
                </a:solidFill>
              </a:rPr>
              <a:t>、观察细致，通过小虾的动作、神态来突出小虾的特点。</a:t>
            </a:r>
            <a:endParaRPr lang="zh-CN" altLang="en-US" sz="3200" b="1">
              <a:solidFill>
                <a:schemeClr val="tx2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06500" y="4064000"/>
            <a:ext cx="8876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2</a:t>
            </a:r>
            <a:r>
              <a:rPr lang="zh-CN" altLang="en-US" sz="3200" b="1"/>
              <a:t>、语言生动，运用恰当的好词佳句。</a:t>
            </a:r>
            <a:endParaRPr lang="zh-CN" altLang="en-US" sz="3200" b="1"/>
          </a:p>
        </p:txBody>
      </p:sp>
      <p:sp>
        <p:nvSpPr>
          <p:cNvPr id="13" name="文本框 12"/>
          <p:cNvSpPr txBox="1"/>
          <p:nvPr/>
        </p:nvSpPr>
        <p:spPr>
          <a:xfrm>
            <a:off x="1320165" y="4999990"/>
            <a:ext cx="65970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/>
              <a:t>3</a:t>
            </a:r>
            <a:r>
              <a:rPr lang="zh-CN" altLang="en-US" sz="3200" b="1"/>
              <a:t>、融入自己的真情实感。</a:t>
            </a:r>
            <a:endParaRPr lang="zh-CN" altLang="en-US" sz="3200" b="1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0480" y="11430"/>
            <a:ext cx="12251690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8485" y="565150"/>
            <a:ext cx="383921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sym typeface="+mn-ea"/>
              </a:rPr>
              <a:t>课堂练习</a:t>
            </a:r>
            <a:endParaRPr lang="zh-CN" altLang="en-US" sz="5400">
              <a:solidFill>
                <a:srgbClr val="FF0000"/>
              </a:solidFill>
            </a:endParaRPr>
          </a:p>
          <a:p>
            <a:endParaRPr lang="zh-CN" altLang="en-US" sz="54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8195" y="1563370"/>
            <a:ext cx="11125200" cy="3529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chemeClr val="accent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花鹿可真讨人喜欢。圆圆的脑袋上，一对粉色的小耳朵向上竖着，仿佛在听周围的动静。脸上嵌着两只透亮的眼睛，透蓝的眼眶里，那圆溜溜的眼珠还真有神彩呢！一张小嘴微微撅着，像是要跟我说话，小花鹿的身体是桔黄色的，上面还有大红色的梅花斑纹。它那又小又短的尾巴向上翘着，显示出一副调皮的样子。</a:t>
            </a: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</a:pPr>
            <a:endParaRPr lang="zh-CN" altLang="en-US" sz="3200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06500" y="5324475"/>
            <a:ext cx="561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1677035" y="3569335"/>
            <a:ext cx="8507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200" b="1" dirty="0">
              <a:solidFill>
                <a:schemeClr val="accent1"/>
              </a:solidFill>
              <a:latin typeface="华文隶书" panose="02010800040101010101" charset="-122"/>
              <a:ea typeface="华文隶书" panose="02010800040101010101" charset="-122"/>
              <a:cs typeface="华文隶书" panose="020108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4900" y="4901565"/>
            <a:ext cx="99815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找出中心句并且用自己的话概括本段大意。</a:t>
            </a:r>
            <a:endParaRPr lang="zh-CN" altLang="en-US" sz="2400" b="1"/>
          </a:p>
          <a:p>
            <a:endParaRPr lang="zh-CN" altLang="en-US" sz="2400" b="1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3970" y="11430"/>
            <a:ext cx="12312650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06500" y="5324475"/>
            <a:ext cx="561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   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582295" y="542290"/>
            <a:ext cx="32308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课堂小结</a:t>
            </a: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75460" y="2348865"/>
            <a:ext cx="929068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tx2"/>
                </a:solidFill>
              </a:rPr>
              <a:t>   </a:t>
            </a:r>
            <a:r>
              <a:rPr lang="en-US" altLang="zh-CN" sz="2800">
                <a:solidFill>
                  <a:schemeClr val="tx2"/>
                </a:solidFill>
              </a:rPr>
              <a:t>   </a:t>
            </a:r>
            <a:r>
              <a:rPr lang="en-US" altLang="zh-CN" sz="4400">
                <a:solidFill>
                  <a:schemeClr val="tx2"/>
                </a:solidFill>
              </a:rPr>
              <a:t> </a:t>
            </a:r>
            <a:r>
              <a:rPr lang="zh-CN" altLang="en-US" sz="4400" b="1">
                <a:solidFill>
                  <a:schemeClr val="tx2"/>
                </a:solidFill>
              </a:rPr>
              <a:t>这篇略读课文作者通过描写虾的外貌、动作，把虾的生活习性和脾气特征写得活灵活现，表达了作者对小虾的喜爱之情。</a:t>
            </a:r>
            <a:endParaRPr lang="zh-CN" altLang="en-US" sz="4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5960014563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-149225"/>
            <a:ext cx="12463145" cy="7543165"/>
          </a:xfrm>
          <a:prstGeom prst="rect">
            <a:avLst/>
          </a:prstGeom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238750" y="1239838"/>
            <a:ext cx="1714500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4000" b="1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4621213" y="1795463"/>
            <a:ext cx="29495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3F879-BE3F-40D6-B76C-3F126353B168}" type="slidenum">
              <a:rPr lang="zh-CN" altLang="en-US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"/>
                            </p:stCondLst>
                            <p:childTnLst>
                              <p:par>
                                <p:cTn id="1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5960014563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51155" y="-342265"/>
            <a:ext cx="12463145" cy="7543165"/>
          </a:xfrm>
          <a:prstGeom prst="rect">
            <a:avLst/>
          </a:prstGeom>
        </p:spPr>
      </p:pic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8434" name="文本框 28"/>
          <p:cNvSpPr txBox="1"/>
          <p:nvPr/>
        </p:nvSpPr>
        <p:spPr>
          <a:xfrm>
            <a:off x="566738" y="292100"/>
            <a:ext cx="18542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5400" dirty="0">
                <a:solidFill>
                  <a:srgbClr val="FF0000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zh-CN" altLang="en-US" sz="5400" dirty="0">
              <a:solidFill>
                <a:srgbClr val="FF0000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36" name="文本框 11"/>
          <p:cNvSpPr txBox="1"/>
          <p:nvPr/>
        </p:nvSpPr>
        <p:spPr>
          <a:xfrm>
            <a:off x="1388110" y="1661795"/>
            <a:ext cx="6954520" cy="4067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4000" b="1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endParaRPr lang="zh-CN" altLang="en-US" sz="40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猜谜语：</a:t>
            </a:r>
            <a:endParaRPr lang="zh-CN" altLang="en-US" sz="3300" b="1" dirty="0">
              <a:latin typeface="宋体" panose="02010600030101010101" pitchFamily="2" charset="-122"/>
              <a:sym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300" b="1" dirty="0">
                <a:latin typeface="宋体" panose="02010600030101010101" pitchFamily="2" charset="-122"/>
                <a:sym typeface="+mn-ea"/>
              </a:rPr>
              <a:t>驼背老公公，胡须翘松松，</a:t>
            </a:r>
            <a:endParaRPr lang="en-US" altLang="zh-CN" sz="33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300" b="1" dirty="0">
                <a:latin typeface="宋体" panose="02010600030101010101" pitchFamily="2" charset="-122"/>
                <a:sym typeface="+mn-ea"/>
              </a:rPr>
              <a:t>爬到锅台中，全身红彤彤。</a:t>
            </a:r>
            <a:endParaRPr lang="en-US" altLang="zh-CN" sz="33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猜一动物的名字</a:t>
            </a:r>
            <a:r>
              <a:rPr lang="en-US" altLang="zh-CN" sz="33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300"/>
          </a:p>
          <a:p>
            <a:pPr>
              <a:spcBef>
                <a:spcPts val="1200"/>
              </a:spcBef>
            </a:pPr>
            <a:endParaRPr lang="zh-CN" altLang="en-US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 b="2670"/>
          <a:stretch>
            <a:fillRect/>
          </a:stretch>
        </p:blipFill>
        <p:spPr>
          <a:xfrm>
            <a:off x="7524750" y="3738880"/>
            <a:ext cx="3527425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54610" y="-106045"/>
            <a:ext cx="12512675" cy="707009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635" y="934720"/>
            <a:ext cx="1092200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/>
              <a:t>请用一个词说一说你见过的小虾有怎样的特点？</a:t>
            </a:r>
            <a:endParaRPr lang="zh-CN" altLang="en-US" sz="4400" b="1"/>
          </a:p>
        </p:txBody>
      </p:sp>
      <p:sp>
        <p:nvSpPr>
          <p:cNvPr id="10" name="矩形 9"/>
          <p:cNvSpPr/>
          <p:nvPr/>
        </p:nvSpPr>
        <p:spPr>
          <a:xfrm>
            <a:off x="1661795" y="4140835"/>
            <a:ext cx="3077845" cy="11988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调皮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46520" y="4140835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活泼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94560" y="2479040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可爱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46520" y="2479040"/>
            <a:ext cx="20116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好斗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160" y="-233680"/>
            <a:ext cx="12171680" cy="762508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0870" y="544830"/>
            <a:ext cx="32981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/>
              <a:t>初读课文：</a:t>
            </a:r>
            <a:endParaRPr lang="zh-CN" altLang="en-US" sz="4800" b="1"/>
          </a:p>
        </p:txBody>
      </p:sp>
      <p:sp>
        <p:nvSpPr>
          <p:cNvPr id="5" name="文本框 4"/>
          <p:cNvSpPr txBox="1"/>
          <p:nvPr/>
        </p:nvSpPr>
        <p:spPr>
          <a:xfrm>
            <a:off x="1359535" y="1681480"/>
            <a:ext cx="930084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/>
              <a:t> </a:t>
            </a:r>
            <a:r>
              <a:rPr lang="en-US" altLang="zh-CN" sz="3600" b="1">
                <a:sym typeface="+mn-ea"/>
              </a:rPr>
              <a:t>1.</a:t>
            </a:r>
            <a:r>
              <a:rPr lang="zh-CN" altLang="en-US" sz="3600" b="1">
                <a:sym typeface="+mn-ea"/>
              </a:rPr>
              <a:t>用自己喜欢的方式读课文，读准字音，读通句子。</a:t>
            </a:r>
            <a:endParaRPr lang="zh-CN" altLang="en-US" sz="3600" b="1"/>
          </a:p>
          <a:p>
            <a:r>
              <a:rPr lang="en-US" altLang="zh-CN" sz="3600" b="1">
                <a:sym typeface="+mn-ea"/>
              </a:rPr>
              <a:t>  2.</a:t>
            </a:r>
            <a:r>
              <a:rPr lang="zh-CN" altLang="en-US" sz="3600" b="1">
                <a:sym typeface="+mn-ea"/>
              </a:rPr>
              <a:t>找一找，课文是从哪几个方面写小虾的？</a:t>
            </a:r>
            <a:endParaRPr lang="zh-CN" altLang="en-US" sz="3200" b="1"/>
          </a:p>
          <a:p>
            <a:endParaRPr lang="zh-CN" altLang="en-US" sz="3200" b="1"/>
          </a:p>
          <a:p>
            <a:endParaRPr lang="zh-CN" altLang="en-US" sz="3200" b="1"/>
          </a:p>
        </p:txBody>
      </p:sp>
      <p:sp>
        <p:nvSpPr>
          <p:cNvPr id="9" name="文本框 8"/>
          <p:cNvSpPr txBox="1"/>
          <p:nvPr/>
        </p:nvSpPr>
        <p:spPr>
          <a:xfrm>
            <a:off x="1835150" y="4193540"/>
            <a:ext cx="5469890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sym typeface="+mn-ea"/>
              </a:rPr>
              <a:t>样子  脾气  照料  繁殖</a:t>
            </a:r>
            <a:endParaRPr lang="zh-CN" altLang="en-US" sz="4000" b="1"/>
          </a:p>
          <a:p>
            <a:endParaRPr lang="zh-CN" altLang="en-US" b="1"/>
          </a:p>
          <a:p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41910" y="11430"/>
            <a:ext cx="12276455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57450" y="4766945"/>
            <a:ext cx="53162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3600" dirty="0">
              <a:solidFill>
                <a:srgbClr val="69DD5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dirty="0">
              <a:solidFill>
                <a:srgbClr val="69DD5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Screenshot_2020-07-30-11-55-22-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475" y="144780"/>
            <a:ext cx="8812530" cy="639762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6701790" y="3324860"/>
            <a:ext cx="3466465" cy="37084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云形标注 9"/>
          <p:cNvSpPr/>
          <p:nvPr/>
        </p:nvSpPr>
        <p:spPr>
          <a:xfrm>
            <a:off x="5572125" y="904875"/>
            <a:ext cx="5088255" cy="2237105"/>
          </a:xfrm>
          <a:prstGeom prst="cloudCallou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701790" y="1063625"/>
            <a:ext cx="34664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旨在引导学生立足一段话的学习，准确判断一段话中的关键语句，并掌握借助关键语句概括一段话大意的方法，提高学生的提取关键信息的能力</a:t>
            </a:r>
            <a:endParaRPr lang="zh-CN" altLang="en-US" sz="2000" b="1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61290" y="11430"/>
            <a:ext cx="12028170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3055" y="685800"/>
            <a:ext cx="264795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难点突破</a:t>
            </a:r>
            <a:endParaRPr lang="zh-CN" altLang="en-US" b="1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44270" y="1767840"/>
            <a:ext cx="83673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sym typeface="+mn-ea"/>
              </a:rPr>
              <a:t>议一议：第</a:t>
            </a:r>
            <a:r>
              <a:rPr lang="en-US" altLang="zh-CN" sz="3200" b="1" dirty="0">
                <a:latin typeface="宋体" panose="02010600030101010101" pitchFamily="2" charset="-122"/>
                <a:sym typeface="+mn-ea"/>
              </a:rPr>
              <a:t>3</a:t>
            </a:r>
            <a:r>
              <a:rPr lang="zh-CN" altLang="en-US" sz="3200" b="1" dirty="0">
                <a:latin typeface="宋体" panose="02010600030101010101" pitchFamily="2" charset="-122"/>
                <a:sym typeface="+mn-ea"/>
              </a:rPr>
              <a:t>自然段围绕哪句话写的？这句话在整段中起着怎样的作用？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710815" y="3647440"/>
            <a:ext cx="52882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缸里的小虾十分有趣</a:t>
            </a:r>
            <a:r>
              <a:rPr lang="zh-CN" altLang="en-US" sz="4000" b="1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4000" b="1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0065" y="4942840"/>
            <a:ext cx="80689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总起句，概括了整个自然段的主要内容。</a:t>
            </a:r>
            <a:endParaRPr lang="zh-CN" altLang="en-US" sz="360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159385" y="11430"/>
            <a:ext cx="12511405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835" y="1328420"/>
            <a:ext cx="11313160" cy="458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ym typeface="+mn-ea"/>
              </a:rPr>
              <a:t>       </a:t>
            </a:r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缸里的小虾十分有趣。</a:t>
            </a:r>
            <a:r>
              <a:rPr lang="zh-CN" altLang="en-US" sz="3200" b="1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它们有的独自荡来荡去，有的互相追逐，有的紧贴住缸壁。</a:t>
            </a:r>
            <a:r>
              <a:rPr lang="zh-CN" altLang="en-US" sz="32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要是你用小竹枝去动动那些正在休息的小虾，它们会立即向别的安静的角落蹦去，一路上像生气了的似的，不停的舞动着前面那双细长的腿，腿末端的那副钳子一张一</a:t>
            </a:r>
            <a:r>
              <a:rPr lang="zh-CN" altLang="en-US" sz="3200" b="1">
                <a:latin typeface="华文楷体" panose="02010600040101010101" charset="-122"/>
                <a:ea typeface="华文楷体" panose="02010600040101010101" charset="-122"/>
                <a:sym typeface="+mn-ea"/>
              </a:rPr>
              <a:t>张的，胡须也一翘一翘地摆动着，连眼珠子也一突一突的。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如果这时碰到正在闲游的同伴，说不定就要打起来。小虾的</a:t>
            </a:r>
            <a:r>
              <a:rPr lang="zh-CN" altLang="en-US" sz="32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搏斗很激烈，蹦出水面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是常有的事，有时还会</a:t>
            </a:r>
            <a:r>
              <a:rPr lang="zh-CN" altLang="en-US" sz="3200" b="1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蹦到缸外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的地面上。</a:t>
            </a:r>
            <a:endParaRPr lang="zh-CN" altLang="en-US" sz="3200" b="1">
              <a:latin typeface="华文楷体" panose="02010600040101010101" charset="-122"/>
              <a:ea typeface="华文楷体" panose="02010600040101010101" charset="-122"/>
            </a:endParaRPr>
          </a:p>
          <a:p>
            <a:endParaRPr lang="zh-CN" altLang="en-US" sz="320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88440" y="5340985"/>
            <a:ext cx="7052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找一找你认为小虾有趣在哪里</a:t>
            </a:r>
            <a:r>
              <a:rPr lang="zh-CN" altLang="en-US" sz="4000">
                <a:solidFill>
                  <a:srgbClr val="FF0000"/>
                </a:solidFill>
              </a:rPr>
              <a:t>？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Administrator\Desktop\1596001456383.jpg159600145638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175" y="11430"/>
            <a:ext cx="12185015" cy="683514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100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815" y="372745"/>
            <a:ext cx="2601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/>
          </a:p>
        </p:txBody>
      </p:sp>
      <p:sp>
        <p:nvSpPr>
          <p:cNvPr id="4" name="文本框 3"/>
          <p:cNvSpPr txBox="1"/>
          <p:nvPr/>
        </p:nvSpPr>
        <p:spPr>
          <a:xfrm>
            <a:off x="106680" y="2519045"/>
            <a:ext cx="11313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它们有的独自</a:t>
            </a:r>
            <a:r>
              <a:rPr lang="zh-CN" altLang="en-US" sz="3600" b="1" u="sng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荡来荡去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，有的</a:t>
            </a:r>
            <a:r>
              <a:rPr lang="zh-CN" altLang="en-US" sz="3600" b="1" u="sng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互相追逐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，有的</a:t>
            </a:r>
            <a:r>
              <a:rPr lang="zh-CN" altLang="en-US" sz="3600" b="1" u="sng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紧贴住缸壁。</a:t>
            </a:r>
            <a:endParaRPr lang="zh-CN" altLang="en-US" sz="3600" b="1" u="sng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9900" y="3241040"/>
            <a:ext cx="82111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876935" y="4462780"/>
            <a:ext cx="9497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先说后写：</a:t>
            </a:r>
            <a:r>
              <a:rPr lang="zh-CN" altLang="en-US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用“有的</a:t>
            </a:r>
            <a:r>
              <a:rPr lang="en-US" altLang="zh-CN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……</a:t>
            </a:r>
            <a:r>
              <a:rPr lang="zh-CN" altLang="en-US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有的</a:t>
            </a:r>
            <a:r>
              <a:rPr lang="en-US" altLang="zh-CN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……</a:t>
            </a:r>
            <a:r>
              <a:rPr lang="zh-CN" altLang="en-US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有的</a:t>
            </a:r>
            <a:r>
              <a:rPr lang="en-US" altLang="zh-CN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……</a:t>
            </a:r>
            <a:r>
              <a:rPr lang="zh-CN" altLang="en-US" sz="2800" b="1" dirty="0">
                <a:solidFill>
                  <a:schemeClr val="accent1"/>
                </a:solidFill>
                <a:latin typeface="华文隶书" panose="02010800040101010101" charset="-122"/>
                <a:ea typeface="华文隶书" panose="02010800040101010101" charset="-122"/>
                <a:cs typeface="华文隶书" panose="02010800040101010101" charset="-122"/>
                <a:sym typeface="+mn-ea"/>
              </a:rPr>
              <a:t>”说一句话并且写下来。</a:t>
            </a:r>
            <a:endParaRPr lang="zh-CN" altLang="en-US" sz="2800"/>
          </a:p>
        </p:txBody>
      </p:sp>
      <p:sp>
        <p:nvSpPr>
          <p:cNvPr id="6" name="云形标注 5"/>
          <p:cNvSpPr/>
          <p:nvPr/>
        </p:nvSpPr>
        <p:spPr>
          <a:xfrm>
            <a:off x="6649720" y="588645"/>
            <a:ext cx="3429000" cy="1931035"/>
          </a:xfrm>
          <a:prstGeom prst="cloudCallou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073900" y="1057910"/>
            <a:ext cx="2586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用“有的</a:t>
            </a:r>
            <a:r>
              <a:rPr lang="en-US" altLang="zh-CN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</a:t>
            </a:r>
            <a:r>
              <a:rPr lang="en-US" altLang="zh-CN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有的</a:t>
            </a:r>
            <a:r>
              <a:rPr lang="en-US" altLang="zh-CN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”的排比句式写出了小虾悠然自得的样子。</a:t>
            </a:r>
            <a:endParaRPr lang="zh-CN" altLang="en-US"/>
          </a:p>
        </p:txBody>
      </p:sp>
      <p:pic>
        <p:nvPicPr>
          <p:cNvPr id="10" name="背景音乐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41255" y="5726430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repeatCount="indefinite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27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00">
                <p:cTn id="23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/>
      <p:bldP spid="6" grpId="0" animBg="1"/>
      <p:bldP spid="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1742</Words>
  <Application>WPS 演示</Application>
  <PresentationFormat>宽屏</PresentationFormat>
  <Paragraphs>186</Paragraphs>
  <Slides>16</Slides>
  <Notes>16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华文楷体</vt:lpstr>
      <vt:lpstr>华文隶书</vt:lpstr>
      <vt:lpstr>Arial Black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222</cp:revision>
  <dcterms:created xsi:type="dcterms:W3CDTF">2019-06-19T02:08:00Z</dcterms:created>
  <dcterms:modified xsi:type="dcterms:W3CDTF">2021-09-06T14:24:17Z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