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58" r:id="rId3"/>
    <p:sldId id="371" r:id="rId4"/>
    <p:sldId id="328" r:id="rId5"/>
    <p:sldId id="375" r:id="rId6"/>
    <p:sldId id="373" r:id="rId7"/>
    <p:sldId id="366" r:id="rId8"/>
    <p:sldId id="376" r:id="rId9"/>
    <p:sldId id="368" r:id="rId10"/>
    <p:sldId id="370" r:id="rId11"/>
    <p:sldId id="372" r:id="rId12"/>
  </p:sldIdLst>
  <p:sldSz cx="12192000" cy="6858000"/>
  <p:notesSz cx="6858000" cy="9144000"/>
  <p:custDataLst>
    <p:tags r:id="rId1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DE6421"/>
    <a:srgbClr val="3333FF"/>
    <a:srgbClr val="FFFFCC"/>
    <a:srgbClr val="A9E0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4"/>
    <p:restoredTop sz="92393"/>
  </p:normalViewPr>
  <p:slideViewPr>
    <p:cSldViewPr snapToGrid="0" showGuides="1">
      <p:cViewPr varScale="1">
        <p:scale>
          <a:sx n="90" d="100"/>
          <a:sy n="90" d="100"/>
        </p:scale>
        <p:origin x="108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84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67FB3-6957-41CF-AA11-E6E16241798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55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3888" y="1125538"/>
            <a:ext cx="10944225" cy="5183187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3380" y="190500"/>
            <a:ext cx="2736320" cy="61182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7" y="190500"/>
            <a:ext cx="8050335" cy="61182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888" y="1125538"/>
            <a:ext cx="10944225" cy="5183187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7" y="1125538"/>
            <a:ext cx="5362152" cy="5183187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432" y="1125538"/>
            <a:ext cx="5362152" cy="5183187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90500"/>
            <a:ext cx="10942637" cy="8636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/>
          </p:cNvPicPr>
          <p:nvPr userDrawn="1"/>
        </p:nvPicPr>
        <p:blipFill>
          <a:blip r:embed="rId3"/>
          <a:srcRect t="445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4500563"/>
            <a:ext cx="12192000" cy="2357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1" Type="http://schemas.openxmlformats.org/officeDocument/2006/relationships/theme" Target="../theme/theme1.xml"/><Relationship Id="rId30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kern="1200">
          <a:solidFill>
            <a:schemeClr val="tx1"/>
          </a:solidFill>
          <a:latin typeface="+mn-lt"/>
          <a:ea typeface="华文细黑" panose="0201060004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华文细黑" panose="0201060004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华文细黑" panose="0201060004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华文细黑" panose="0201060004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华文细黑" panose="02010600040101010101" pitchFamily="2" charset="-122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1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1" i="1" u="none" kern="1200" baseline="0">
          <a:solidFill>
            <a:schemeClr val="tx1"/>
          </a:solidFill>
          <a:latin typeface="Arial" panose="020B0604020202020204" pitchFamily="34" charset="0"/>
          <a:ea typeface="华文细黑" panose="0201060004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TextBox 48"/>
          <p:cNvSpPr txBox="1"/>
          <p:nvPr/>
        </p:nvSpPr>
        <p:spPr>
          <a:xfrm>
            <a:off x="717220" y="2829320"/>
            <a:ext cx="7596951" cy="1200329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Tx/>
              <a:defRPr/>
            </a:pPr>
            <a:r>
              <a:rPr kumimoji="0" lang="zh-CN" altLang="en-US" sz="7200" b="1" kern="1200" cap="none" spc="0" normalizeH="0" baseline="0" noProof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我做了一项小实验</a:t>
            </a:r>
            <a:endParaRPr kumimoji="0" lang="zh-CN" altLang="en-US" sz="7200" b="1" kern="1200" cap="none" spc="0" normalizeH="0" baseline="0" noProof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5"/>
          <p:cNvGrpSpPr/>
          <p:nvPr/>
        </p:nvGrpSpPr>
        <p:grpSpPr>
          <a:xfrm>
            <a:off x="238125" y="276225"/>
            <a:ext cx="11953875" cy="6265863"/>
            <a:chOff x="333781" y="442428"/>
            <a:chExt cx="8425691" cy="3236555"/>
          </a:xfrm>
        </p:grpSpPr>
        <p:pic>
          <p:nvPicPr>
            <p:cNvPr id="30724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333781" y="1049716"/>
              <a:ext cx="1752920" cy="26292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云形标注 7"/>
            <p:cNvSpPr/>
            <p:nvPr/>
          </p:nvSpPr>
          <p:spPr>
            <a:xfrm>
              <a:off x="2252780" y="442428"/>
              <a:ext cx="6506692" cy="3217695"/>
            </a:xfrm>
            <a:prstGeom prst="cloudCallout">
              <a:avLst>
                <a:gd name="adj1" fmla="val -72160"/>
                <a:gd name="adj2" fmla="val 28541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   </a:t>
              </a:r>
              <a:r>
                <a:rPr kumimoji="0" lang="zh-CN" altLang="en-US" sz="44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我的实验成功啦！我高兴得一蹦三尺高。想不到一张薄薄的纸竟然能把满满的一杯水稳稳地托住，多么神奇啊！</a:t>
              </a:r>
              <a:endPara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162050" y="180975"/>
            <a:ext cx="1952625" cy="1338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结尾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2530" name="图片 1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4554538"/>
            <a:ext cx="12180888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544763" y="503238"/>
            <a:ext cx="8929688" cy="5078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要求：</a:t>
            </a:r>
            <a:endParaRPr kumimoji="0" lang="en-US" altLang="zh-CN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认真观察，看看老师是怎么做实验的。  </a:t>
            </a:r>
            <a:endParaRPr kumimoji="0" lang="en-US" altLang="zh-CN" sz="6000" b="1" kern="1200" cap="none" spc="0" normalizeH="0" baseline="0" noProof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endParaRPr kumimoji="0" lang="zh-CN" altLang="en-US" sz="36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l="5202" t="12669" r="4149" b="2695"/>
          <a:stretch>
            <a:fillRect/>
          </a:stretch>
        </p:blipFill>
        <p:spPr>
          <a:xfrm>
            <a:off x="0" y="2117725"/>
            <a:ext cx="2166938" cy="361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2650" y="265113"/>
          <a:ext cx="10487025" cy="6342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7025"/>
              </a:tblGrid>
              <a:tr h="636639">
                <a:tc>
                  <a:txBody>
                    <a:bodyPr/>
                    <a:lstStyle/>
                    <a:p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实验名称：不会</a:t>
                      </a:r>
                      <a:r>
                        <a:rPr lang="zh-CN" altLang="en-US" sz="3200" b="1" baseline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湿的纸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6" marR="91436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6639">
                <a:tc>
                  <a:txBody>
                    <a:bodyPr/>
                    <a:lstStyle/>
                    <a:p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实验准备：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一杯水</a:t>
                      </a:r>
                      <a:r>
                        <a:rPr lang="zh-CN" altLang="en-US" sz="2800" b="1" baseline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 一个一次性杯子  纸巾  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6" marR="91436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8936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实验过程：</a:t>
                      </a:r>
                      <a:endParaRPr lang="en-US" altLang="zh-CN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ts val="5000"/>
                        </a:lnSpc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第一步，把纸巾揉成一团，放到杯子的底部，压一压。</a:t>
                      </a:r>
                      <a:endParaRPr lang="en-US" altLang="zh-CN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ts val="5000"/>
                        </a:lnSpc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第二步，把将有纸的杯子倒扣在有水的大杯子里，用力压着小杯子，不让它浮起来。</a:t>
                      </a:r>
                      <a:endParaRPr lang="en-US" altLang="zh-CN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ts val="5000"/>
                        </a:lnSpc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第三步，把小杯子从水里提起来。</a:t>
                      </a:r>
                      <a:endParaRPr lang="en-US" altLang="zh-CN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ts val="5000"/>
                        </a:lnSpc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第四步，把小杯子里的纸拿出来。</a:t>
                      </a:r>
                      <a:endParaRPr lang="en-US" altLang="zh-CN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6" marR="91436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9848">
                <a:tc>
                  <a:txBody>
                    <a:bodyPr/>
                    <a:lstStyle/>
                    <a:p>
                      <a:r>
                        <a:rPr lang="zh-CN" altLang="en-US" sz="32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实验结果：小杯子里的纸一点也没湿。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6" marR="91436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566" name="文本框 4"/>
          <p:cNvSpPr txBox="1"/>
          <p:nvPr/>
        </p:nvSpPr>
        <p:spPr>
          <a:xfrm>
            <a:off x="0" y="860425"/>
            <a:ext cx="914400" cy="3478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实验记录表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矩形 2"/>
          <p:cNvSpPr/>
          <p:nvPr/>
        </p:nvSpPr>
        <p:spPr>
          <a:xfrm>
            <a:off x="1157288" y="815975"/>
            <a:ext cx="97932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9" name="矩形 5"/>
          <p:cNvSpPr/>
          <p:nvPr/>
        </p:nvSpPr>
        <p:spPr>
          <a:xfrm>
            <a:off x="319088" y="231775"/>
            <a:ext cx="11153775" cy="6042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58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我先把纸巾揉成一团，放到一个小杯子的底部，压一压；接着把将有纸的小杯子快速地倒扣在有水的大杯子里，这时我感到水中有一股力量挺着小杯子，水中的这股力量从哪来呢？于是我用力地压着小杯子，不让它浮起来。当小杯子压到了大杯子的底部时，我发现水无法流进小杯子里；然后把小杯快速地提起来；最后从小杯子里拿出纸，我迫不及待地打开纸一看，哇！纸真的一点也没湿，太神奇啦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25613" y="374650"/>
            <a:ext cx="541338" cy="5524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47825" y="1025525"/>
            <a:ext cx="1071563" cy="67151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1638" y="4694238"/>
            <a:ext cx="969963" cy="75247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05500" y="3981450"/>
            <a:ext cx="952500" cy="8001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228850" y="1860550"/>
            <a:ext cx="8993188" cy="52863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23863" y="2663825"/>
            <a:ext cx="4929188" cy="4191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1239500" y="1836738"/>
            <a:ext cx="211138" cy="230188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11022013" y="844550"/>
            <a:ext cx="1036638" cy="96202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44250" y="1108075"/>
            <a:ext cx="904875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想法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23863" y="4116388"/>
            <a:ext cx="5243513" cy="51117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529013" y="3336925"/>
            <a:ext cx="7453313" cy="60483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0985500" y="3486150"/>
            <a:ext cx="158750" cy="220663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1147425" y="3000375"/>
            <a:ext cx="1044575" cy="8429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49000" y="3046413"/>
            <a:ext cx="114300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发现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23863" y="5446713"/>
            <a:ext cx="8958263" cy="62865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9394825" y="5613400"/>
            <a:ext cx="809625" cy="381000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10075863" y="5419725"/>
            <a:ext cx="1255713" cy="96202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112375" y="5640388"/>
            <a:ext cx="1143000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心情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/>
      <p:bldP spid="17" grpId="0" animBg="1"/>
      <p:bldP spid="18" grpId="0" animBg="1"/>
      <p:bldP spid="20" grpId="0" animBg="1"/>
      <p:bldP spid="22" grpId="0"/>
      <p:bldP spid="23" grpId="0" animBg="1"/>
      <p:bldP spid="25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5602" name="图片 1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4554538"/>
            <a:ext cx="12180888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743075" y="500063"/>
            <a:ext cx="10196513" cy="6924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习作要求：根据自己的实验记录单，把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实验过程</a:t>
            </a: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写清楚，可以用上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“先</a:t>
            </a:r>
            <a:r>
              <a:rPr kumimoji="0" lang="en-US" altLang="zh-CN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……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接着</a:t>
            </a:r>
            <a:r>
              <a:rPr kumimoji="0" lang="en-US" altLang="zh-CN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……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然后</a:t>
            </a:r>
            <a:r>
              <a:rPr kumimoji="0" lang="en-US" altLang="zh-CN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……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最后</a:t>
            </a:r>
            <a:r>
              <a:rPr kumimoji="0" lang="en-US" altLang="zh-CN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……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”</a:t>
            </a:r>
            <a:r>
              <a:rPr kumimoji="0" lang="zh-CN" altLang="en-US" sz="4400" b="1" kern="1200" cap="none" spc="0" normalizeH="0" baseline="0" noProof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；还可以写一写自己做实验时的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心情</a:t>
            </a:r>
            <a:r>
              <a:rPr kumimoji="0" lang="zh-CN" altLang="en-US" sz="4400" b="1" kern="1200" cap="none" spc="0" normalizeH="0" baseline="0" noProof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、实验中的</a:t>
            </a:r>
            <a:r>
              <a:rPr kumimoji="0" lang="zh-CN" altLang="en-US" sz="4400" b="1" kern="1200" cap="none" spc="0" normalizeH="0" baseline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有趣发现</a:t>
            </a:r>
            <a:r>
              <a:rPr kumimoji="0" lang="zh-CN" altLang="en-US" sz="4400" b="1" kern="1200" cap="none" spc="0" normalizeH="0" baseline="0" noProof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等。</a:t>
            </a:r>
            <a:endParaRPr kumimoji="0" lang="en-US" altLang="zh-CN" sz="44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endParaRPr kumimoji="0" lang="en-US" altLang="zh-CN" sz="4000" b="1" kern="1200" cap="none" spc="0" normalizeH="0" baseline="0" noProof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 eaLnBrk="1" fontAlgn="auto" hangingPunct="1">
              <a:lnSpc>
                <a:spcPct val="150000"/>
              </a:lnSpc>
              <a:buClrTx/>
              <a:buSzTx/>
              <a:buFontTx/>
              <a:defRPr/>
            </a:pPr>
            <a:endParaRPr kumimoji="0" lang="zh-CN" altLang="en-US" sz="36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l="5202" t="12669" r="4149" b="2695"/>
          <a:stretch>
            <a:fillRect/>
          </a:stretch>
        </p:blipFill>
        <p:spPr>
          <a:xfrm>
            <a:off x="0" y="2117725"/>
            <a:ext cx="2166938" cy="361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52400" y="196850"/>
            <a:ext cx="2657475" cy="1338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评一评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09875" y="0"/>
            <a:ext cx="9075738" cy="2962275"/>
            <a:chOff x="4686135" y="3678983"/>
            <a:chExt cx="8867921" cy="2797791"/>
          </a:xfrm>
        </p:grpSpPr>
        <p:pic>
          <p:nvPicPr>
            <p:cNvPr id="26631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44000" y="3864903"/>
              <a:ext cx="2010056" cy="21434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云形标注 4"/>
            <p:cNvSpPr/>
            <p:nvPr/>
          </p:nvSpPr>
          <p:spPr>
            <a:xfrm>
              <a:off x="4686135" y="3678983"/>
              <a:ext cx="5768725" cy="2797791"/>
            </a:xfrm>
            <a:prstGeom prst="cloudCallout">
              <a:avLst>
                <a:gd name="adj1" fmla="val 74155"/>
                <a:gd name="adj2" fmla="val 14574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实验过程是否写清楚了？</a:t>
              </a:r>
              <a:endPara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2400" y="2998788"/>
            <a:ext cx="11125200" cy="3235325"/>
            <a:chOff x="333781" y="442427"/>
            <a:chExt cx="8001955" cy="3236556"/>
          </a:xfrm>
        </p:grpSpPr>
        <p:pic>
          <p:nvPicPr>
            <p:cNvPr id="26629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33781" y="1049716"/>
              <a:ext cx="1752920" cy="26292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云形标注 7"/>
            <p:cNvSpPr/>
            <p:nvPr/>
          </p:nvSpPr>
          <p:spPr>
            <a:xfrm>
              <a:off x="2732769" y="442427"/>
              <a:ext cx="5602967" cy="3193677"/>
            </a:xfrm>
            <a:prstGeom prst="cloudCallout">
              <a:avLst>
                <a:gd name="adj1" fmla="val -72160"/>
                <a:gd name="adj2" fmla="val 28541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有没有用得不</a:t>
              </a:r>
              <a:endParaRPr kumimoji="0" lang="en-US" altLang="zh-CN" sz="4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合适的词语？</a:t>
              </a:r>
              <a:endPara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5" descr="timg"/>
          <p:cNvPicPr>
            <a:picLocks noChangeAspect="1"/>
          </p:cNvPicPr>
          <p:nvPr/>
        </p:nvPicPr>
        <p:blipFill>
          <a:blip r:embed="rId1"/>
          <a:srcRect b="5174"/>
          <a:stretch>
            <a:fillRect/>
          </a:stretch>
        </p:blipFill>
        <p:spPr>
          <a:xfrm>
            <a:off x="-657225" y="288925"/>
            <a:ext cx="12150725" cy="6796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247775" y="492125"/>
            <a:ext cx="4162425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方正粗黑宋简体" pitchFamily="2" charset="-122"/>
                <a:ea typeface="方正粗黑宋简体" pitchFamily="2" charset="-122"/>
                <a:cs typeface="+mn-cs"/>
              </a:rPr>
              <a:t>我会评我会改</a:t>
            </a:r>
            <a:endParaRPr kumimoji="0" lang="zh-CN" altLang="en-US" sz="4400" b="1" i="0" u="none" strike="noStrike" kern="1200" cap="none" spc="0" normalizeH="0" baseline="0" noProof="1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方正粗黑宋简体" pitchFamily="2" charset="-122"/>
              <a:ea typeface="方正粗黑宋简体" pitchFamily="2" charset="-122"/>
              <a:cs typeface="+mn-cs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65188" y="1746250"/>
            <a:ext cx="798353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 1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、实验过程写清楚。（         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）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5" name="五角星 34"/>
          <p:cNvSpPr/>
          <p:nvPr/>
        </p:nvSpPr>
        <p:spPr>
          <a:xfrm>
            <a:off x="6432550" y="1727200"/>
            <a:ext cx="558800" cy="5810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五角星 35"/>
          <p:cNvSpPr/>
          <p:nvPr/>
        </p:nvSpPr>
        <p:spPr>
          <a:xfrm>
            <a:off x="7156450" y="1736725"/>
            <a:ext cx="558800" cy="5810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五角星 36"/>
          <p:cNvSpPr/>
          <p:nvPr/>
        </p:nvSpPr>
        <p:spPr>
          <a:xfrm>
            <a:off x="7880350" y="1736725"/>
            <a:ext cx="558800" cy="5810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969963" y="3865563"/>
            <a:ext cx="8469313" cy="2401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4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、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用修改符号修改用得不合适的词语。</a:t>
            </a:r>
            <a:endParaRPr kumimoji="0" lang="en-US" altLang="zh-CN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1824038" y="4945063"/>
            <a:ext cx="1081087" cy="846137"/>
            <a:chOff x="831954" y="689546"/>
            <a:chExt cx="1986196" cy="846945"/>
          </a:xfrm>
        </p:grpSpPr>
        <p:sp>
          <p:nvSpPr>
            <p:cNvPr id="40" name="椭圆 39"/>
            <p:cNvSpPr/>
            <p:nvPr/>
          </p:nvSpPr>
          <p:spPr>
            <a:xfrm>
              <a:off x="831954" y="1116991"/>
              <a:ext cx="443321" cy="4195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7686" name="组合 40"/>
            <p:cNvGrpSpPr/>
            <p:nvPr/>
          </p:nvGrpSpPr>
          <p:grpSpPr>
            <a:xfrm>
              <a:off x="1071797" y="839448"/>
              <a:ext cx="1304145" cy="269823"/>
              <a:chOff x="2488367" y="1708878"/>
              <a:chExt cx="1304145" cy="269823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2487684" y="1708343"/>
                <a:ext cx="0" cy="2701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2487684" y="1716288"/>
                <a:ext cx="1303715" cy="6356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椭圆 41"/>
            <p:cNvSpPr/>
            <p:nvPr/>
          </p:nvSpPr>
          <p:spPr>
            <a:xfrm>
              <a:off x="2374829" y="689546"/>
              <a:ext cx="443321" cy="4195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2438400" y="5445125"/>
            <a:ext cx="906463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改正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2"/>
          <p:cNvGrpSpPr/>
          <p:nvPr/>
        </p:nvGrpSpPr>
        <p:grpSpPr>
          <a:xfrm>
            <a:off x="3463925" y="5095875"/>
            <a:ext cx="1017588" cy="741363"/>
            <a:chOff x="3194574" y="1491521"/>
            <a:chExt cx="1017663" cy="742013"/>
          </a:xfrm>
        </p:grpSpPr>
        <p:sp>
          <p:nvSpPr>
            <p:cNvPr id="47" name="任意多边形 46"/>
            <p:cNvSpPr/>
            <p:nvPr/>
          </p:nvSpPr>
          <p:spPr>
            <a:xfrm>
              <a:off x="3194574" y="1491521"/>
              <a:ext cx="515976" cy="278057"/>
            </a:xfrm>
            <a:custGeom>
              <a:avLst/>
              <a:gdLst>
                <a:gd name="connsiteX0" fmla="*/ 20817 w 515492"/>
                <a:gd name="connsiteY0" fmla="*/ 0 h 277462"/>
                <a:gd name="connsiteX1" fmla="*/ 58292 w 515492"/>
                <a:gd name="connsiteY1" fmla="*/ 232347 h 277462"/>
                <a:gd name="connsiteX2" fmla="*/ 515492 w 515492"/>
                <a:gd name="connsiteY2" fmla="*/ 277318 h 27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5492" h="277462">
                  <a:moveTo>
                    <a:pt x="20817" y="0"/>
                  </a:moveTo>
                  <a:cubicBezTo>
                    <a:pt x="-1669" y="93063"/>
                    <a:pt x="-24154" y="186127"/>
                    <a:pt x="58292" y="232347"/>
                  </a:cubicBezTo>
                  <a:cubicBezTo>
                    <a:pt x="140738" y="278567"/>
                    <a:pt x="328115" y="277942"/>
                    <a:pt x="515492" y="27731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 flipH="1">
              <a:off x="3696261" y="1491521"/>
              <a:ext cx="515976" cy="278057"/>
            </a:xfrm>
            <a:custGeom>
              <a:avLst/>
              <a:gdLst>
                <a:gd name="connsiteX0" fmla="*/ 20817 w 515492"/>
                <a:gd name="connsiteY0" fmla="*/ 0 h 277462"/>
                <a:gd name="connsiteX1" fmla="*/ 58292 w 515492"/>
                <a:gd name="connsiteY1" fmla="*/ 232347 h 277462"/>
                <a:gd name="connsiteX2" fmla="*/ 515492 w 515492"/>
                <a:gd name="connsiteY2" fmla="*/ 277318 h 27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5492" h="277462">
                  <a:moveTo>
                    <a:pt x="20817" y="0"/>
                  </a:moveTo>
                  <a:cubicBezTo>
                    <a:pt x="-1669" y="93063"/>
                    <a:pt x="-24154" y="186127"/>
                    <a:pt x="58292" y="232347"/>
                  </a:cubicBezTo>
                  <a:cubicBezTo>
                    <a:pt x="140738" y="278567"/>
                    <a:pt x="328115" y="277942"/>
                    <a:pt x="515492" y="27731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3769291" y="1783877"/>
              <a:ext cx="0" cy="28441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3634344" y="2038100"/>
              <a:ext cx="142886" cy="18748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785168" y="2053989"/>
              <a:ext cx="149236" cy="17954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1"/>
          <p:cNvSpPr/>
          <p:nvPr/>
        </p:nvSpPr>
        <p:spPr>
          <a:xfrm>
            <a:off x="4340225" y="5445125"/>
            <a:ext cx="10795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增补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81"/>
          <p:cNvGrpSpPr/>
          <p:nvPr/>
        </p:nvGrpSpPr>
        <p:grpSpPr>
          <a:xfrm>
            <a:off x="5126038" y="4765675"/>
            <a:ext cx="1350962" cy="725488"/>
            <a:chOff x="7045378" y="3120104"/>
            <a:chExt cx="1948721" cy="724873"/>
          </a:xfrm>
        </p:grpSpPr>
        <p:sp>
          <p:nvSpPr>
            <p:cNvPr id="54" name="椭圆 53"/>
            <p:cNvSpPr/>
            <p:nvPr/>
          </p:nvSpPr>
          <p:spPr>
            <a:xfrm>
              <a:off x="7045378" y="3342166"/>
              <a:ext cx="1266325" cy="50281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7679" name="图片 80"/>
            <p:cNvPicPr>
              <a:picLocks noChangeAspect="1"/>
            </p:cNvPicPr>
            <p:nvPr/>
          </p:nvPicPr>
          <p:blipFill>
            <a:blip r:embed="rId2"/>
            <a:srcRect l="34528" t="10818" b="54726"/>
            <a:stretch>
              <a:fillRect/>
            </a:stretch>
          </p:blipFill>
          <p:spPr>
            <a:xfrm>
              <a:off x="7496062" y="3120104"/>
              <a:ext cx="1498037" cy="28266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6" name="矩形 55"/>
          <p:cNvSpPr/>
          <p:nvPr/>
        </p:nvSpPr>
        <p:spPr>
          <a:xfrm>
            <a:off x="5805488" y="5510213"/>
            <a:ext cx="906462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删除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500063" y="3224213"/>
            <a:ext cx="75533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 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3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、能用上好词佳句。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（     ）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8" name="五角星 57"/>
          <p:cNvSpPr/>
          <p:nvPr/>
        </p:nvSpPr>
        <p:spPr>
          <a:xfrm>
            <a:off x="9655175" y="2519363"/>
            <a:ext cx="558800" cy="5810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五角星 58"/>
          <p:cNvSpPr/>
          <p:nvPr/>
        </p:nvSpPr>
        <p:spPr>
          <a:xfrm>
            <a:off x="6238875" y="3297238"/>
            <a:ext cx="558800" cy="5810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1" name="组合 19"/>
          <p:cNvGrpSpPr/>
          <p:nvPr/>
        </p:nvGrpSpPr>
        <p:grpSpPr>
          <a:xfrm>
            <a:off x="6686550" y="4705350"/>
            <a:ext cx="3535363" cy="1152525"/>
            <a:chOff x="826531" y="3198695"/>
            <a:chExt cx="7281080" cy="1414248"/>
          </a:xfrm>
        </p:grpSpPr>
        <p:sp>
          <p:nvSpPr>
            <p:cNvPr id="32" name="矩形: 圆角 18"/>
            <p:cNvSpPr/>
            <p:nvPr/>
          </p:nvSpPr>
          <p:spPr>
            <a:xfrm>
              <a:off x="826531" y="3198695"/>
              <a:ext cx="7281080" cy="14142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669" name="矩形 8"/>
            <p:cNvSpPr/>
            <p:nvPr/>
          </p:nvSpPr>
          <p:spPr>
            <a:xfrm>
              <a:off x="2263012" y="3908437"/>
              <a:ext cx="1054477" cy="5846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对调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670" name="矩形 9"/>
            <p:cNvSpPr/>
            <p:nvPr/>
          </p:nvSpPr>
          <p:spPr>
            <a:xfrm>
              <a:off x="5938785" y="3899156"/>
              <a:ext cx="1054477" cy="5846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移动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任意多边形: 形状 11"/>
            <p:cNvSpPr/>
            <p:nvPr/>
          </p:nvSpPr>
          <p:spPr>
            <a:xfrm>
              <a:off x="1019430" y="4042180"/>
              <a:ext cx="1170465" cy="317523"/>
            </a:xfrm>
            <a:custGeom>
              <a:avLst/>
              <a:gdLst>
                <a:gd name="connsiteX0" fmla="*/ 23079 w 1653402"/>
                <a:gd name="connsiteY0" fmla="*/ 14519 h 579325"/>
                <a:gd name="connsiteX1" fmla="*/ 29903 w 1653402"/>
                <a:gd name="connsiteY1" fmla="*/ 505838 h 579325"/>
                <a:gd name="connsiteX2" fmla="*/ 316506 w 1653402"/>
                <a:gd name="connsiteY2" fmla="*/ 553605 h 579325"/>
                <a:gd name="connsiteX3" fmla="*/ 780530 w 1653402"/>
                <a:gd name="connsiteY3" fmla="*/ 539958 h 579325"/>
                <a:gd name="connsiteX4" fmla="*/ 828297 w 1653402"/>
                <a:gd name="connsiteY4" fmla="*/ 96405 h 579325"/>
                <a:gd name="connsiteX5" fmla="*/ 1114900 w 1653402"/>
                <a:gd name="connsiteY5" fmla="*/ 21343 h 579325"/>
                <a:gd name="connsiteX6" fmla="*/ 1626691 w 1653402"/>
                <a:gd name="connsiteY6" fmla="*/ 48638 h 579325"/>
                <a:gd name="connsiteX7" fmla="*/ 1585748 w 1653402"/>
                <a:gd name="connsiteY7" fmla="*/ 526310 h 579325"/>
                <a:gd name="connsiteX8" fmla="*/ 1585748 w 1653402"/>
                <a:gd name="connsiteY8" fmla="*/ 539958 h 57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3402" h="579325">
                  <a:moveTo>
                    <a:pt x="23079" y="14519"/>
                  </a:moveTo>
                  <a:cubicBezTo>
                    <a:pt x="2039" y="215254"/>
                    <a:pt x="-19001" y="415990"/>
                    <a:pt x="29903" y="505838"/>
                  </a:cubicBezTo>
                  <a:cubicBezTo>
                    <a:pt x="78807" y="595686"/>
                    <a:pt x="191402" y="547918"/>
                    <a:pt x="316506" y="553605"/>
                  </a:cubicBezTo>
                  <a:cubicBezTo>
                    <a:pt x="441610" y="559292"/>
                    <a:pt x="695232" y="616158"/>
                    <a:pt x="780530" y="539958"/>
                  </a:cubicBezTo>
                  <a:cubicBezTo>
                    <a:pt x="865828" y="463758"/>
                    <a:pt x="772569" y="182841"/>
                    <a:pt x="828297" y="96405"/>
                  </a:cubicBezTo>
                  <a:cubicBezTo>
                    <a:pt x="884025" y="9969"/>
                    <a:pt x="981834" y="29304"/>
                    <a:pt x="1114900" y="21343"/>
                  </a:cubicBezTo>
                  <a:cubicBezTo>
                    <a:pt x="1247966" y="13382"/>
                    <a:pt x="1548216" y="-35523"/>
                    <a:pt x="1626691" y="48638"/>
                  </a:cubicBezTo>
                  <a:cubicBezTo>
                    <a:pt x="1705166" y="132799"/>
                    <a:pt x="1585748" y="526310"/>
                    <a:pt x="1585748" y="526310"/>
                  </a:cubicBezTo>
                  <a:cubicBezTo>
                    <a:pt x="1578924" y="608197"/>
                    <a:pt x="1582336" y="574077"/>
                    <a:pt x="1585748" y="53995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7672" name="组合 12"/>
            <p:cNvGrpSpPr/>
            <p:nvPr/>
          </p:nvGrpSpPr>
          <p:grpSpPr>
            <a:xfrm>
              <a:off x="4340166" y="3933251"/>
              <a:ext cx="1520162" cy="497551"/>
              <a:chOff x="4505325" y="2750617"/>
              <a:chExt cx="1520162" cy="497551"/>
            </a:xfrm>
          </p:grpSpPr>
          <p:sp>
            <p:nvSpPr>
              <p:cNvPr id="53" name="任意多边形 57"/>
              <p:cNvSpPr/>
              <p:nvPr/>
            </p:nvSpPr>
            <p:spPr bwMode="auto">
              <a:xfrm>
                <a:off x="4575014" y="2867338"/>
                <a:ext cx="604850" cy="188956"/>
              </a:xfrm>
              <a:custGeom>
                <a:avLst/>
                <a:gdLst>
                  <a:gd name="connsiteX0" fmla="*/ 20817 w 515492"/>
                  <a:gd name="connsiteY0" fmla="*/ 0 h 277462"/>
                  <a:gd name="connsiteX1" fmla="*/ 58292 w 515492"/>
                  <a:gd name="connsiteY1" fmla="*/ 232347 h 277462"/>
                  <a:gd name="connsiteX2" fmla="*/ 515492 w 515492"/>
                  <a:gd name="connsiteY2" fmla="*/ 277318 h 277462"/>
                  <a:gd name="connsiteX0-1" fmla="*/ 20738 w 515591"/>
                  <a:gd name="connsiteY0-2" fmla="*/ 0 h 270660"/>
                  <a:gd name="connsiteX1-3" fmla="*/ 58391 w 515591"/>
                  <a:gd name="connsiteY1-4" fmla="*/ 225545 h 270660"/>
                  <a:gd name="connsiteX2-5" fmla="*/ 515591 w 515591"/>
                  <a:gd name="connsiteY2-6" fmla="*/ 270516 h 270660"/>
                  <a:gd name="connsiteX0-7" fmla="*/ 12303 w 507156"/>
                  <a:gd name="connsiteY0-8" fmla="*/ 0 h 270660"/>
                  <a:gd name="connsiteX1-9" fmla="*/ 49956 w 507156"/>
                  <a:gd name="connsiteY1-10" fmla="*/ 225545 h 270660"/>
                  <a:gd name="connsiteX2-11" fmla="*/ 507156 w 507156"/>
                  <a:gd name="connsiteY2-12" fmla="*/ 270516 h 270660"/>
                  <a:gd name="connsiteX0-13" fmla="*/ 11422 w 506275"/>
                  <a:gd name="connsiteY0-14" fmla="*/ 0 h 270660"/>
                  <a:gd name="connsiteX1-15" fmla="*/ 49075 w 506275"/>
                  <a:gd name="connsiteY1-16" fmla="*/ 225545 h 270660"/>
                  <a:gd name="connsiteX2-17" fmla="*/ 506275 w 506275"/>
                  <a:gd name="connsiteY2-18" fmla="*/ 270516 h 27066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06275" h="270660">
                    <a:moveTo>
                      <a:pt x="11422" y="0"/>
                    </a:moveTo>
                    <a:cubicBezTo>
                      <a:pt x="13457" y="130937"/>
                      <a:pt x="-33371" y="179325"/>
                      <a:pt x="49075" y="225545"/>
                    </a:cubicBezTo>
                    <a:cubicBezTo>
                      <a:pt x="131521" y="271765"/>
                      <a:pt x="318898" y="271140"/>
                      <a:pt x="506275" y="270516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27674" name="组合 14"/>
              <p:cNvGrpSpPr/>
              <p:nvPr/>
            </p:nvGrpSpPr>
            <p:grpSpPr>
              <a:xfrm rot="10800000">
                <a:off x="4505325" y="2750617"/>
                <a:ext cx="156949" cy="126872"/>
                <a:chOff x="5424245" y="4211220"/>
                <a:chExt cx="156949" cy="126872"/>
              </a:xfrm>
            </p:grpSpPr>
            <p:cxnSp>
              <p:nvCxnSpPr>
                <p:cNvPr id="62" name="直接连接符 61"/>
                <p:cNvCxnSpPr/>
                <p:nvPr/>
              </p:nvCxnSpPr>
              <p:spPr bwMode="auto">
                <a:xfrm rot="10800000" flipV="1">
                  <a:off x="5433037" y="4211632"/>
                  <a:ext cx="71928" cy="126619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 bwMode="auto">
                <a:xfrm rot="10800000" flipH="1" flipV="1">
                  <a:off x="5511504" y="4225268"/>
                  <a:ext cx="81736" cy="9740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矩形: 圆角 15"/>
              <p:cNvSpPr/>
              <p:nvPr/>
            </p:nvSpPr>
            <p:spPr>
              <a:xfrm>
                <a:off x="5186404" y="2851754"/>
                <a:ext cx="840249" cy="39544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5" name="Text Box 3"/>
          <p:cNvSpPr txBox="1"/>
          <p:nvPr/>
        </p:nvSpPr>
        <p:spPr>
          <a:xfrm>
            <a:off x="1079500" y="2520950"/>
            <a:ext cx="91440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写出了实验时的心情、发现、想法。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38" grpId="0"/>
      <p:bldP spid="45" grpId="0"/>
      <p:bldP spid="52" grpId="0"/>
      <p:bldP spid="56" grpId="0"/>
      <p:bldP spid="57" grpId="0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3074988" y="1519238"/>
            <a:ext cx="5857875" cy="1060450"/>
          </a:xfrm>
          <a:prstGeom prst="roundRect">
            <a:avLst/>
          </a:prstGeom>
          <a:solidFill>
            <a:srgbClr val="FFFFCC"/>
          </a:solidFill>
          <a:ln w="38100" cmpd="dbl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有趣的小实验</a:t>
            </a:r>
            <a:endParaRPr kumimoji="0" lang="zh-CN" altLang="en-US" sz="4300" b="1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928688" y="2625725"/>
            <a:ext cx="10734675" cy="34925"/>
          </a:xfrm>
          <a:prstGeom prst="straightConnector1">
            <a:avLst/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2159000" y="2757488"/>
            <a:ext cx="0" cy="382588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311900" y="2698750"/>
            <a:ext cx="11113" cy="682625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9958388" y="2678113"/>
            <a:ext cx="42863" cy="631825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323850" y="3255963"/>
            <a:ext cx="3760788" cy="2849563"/>
          </a:xfrm>
          <a:prstGeom prst="roundRect">
            <a:avLst/>
          </a:prstGeom>
          <a:solidFill>
            <a:srgbClr val="FFFFCC"/>
          </a:solidFill>
          <a:ln w="38100" cmpd="dbl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开头：做实验的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时间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地点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、实验的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目的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、做实验的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材料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、实验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名称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476750" y="3394075"/>
            <a:ext cx="3802063" cy="2849563"/>
          </a:xfrm>
          <a:prstGeom prst="roundRect">
            <a:avLst/>
          </a:prstGeom>
          <a:solidFill>
            <a:srgbClr val="FFFFCC"/>
          </a:solidFill>
          <a:ln w="38100" cmpd="dbl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中间：实验过程用上“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先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接着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然后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最后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”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自己的想法、发现、心情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431213" y="3487738"/>
            <a:ext cx="3367088" cy="2514600"/>
          </a:xfrm>
          <a:prstGeom prst="roundRect">
            <a:avLst/>
          </a:prstGeom>
          <a:solidFill>
            <a:srgbClr val="FFFFCC"/>
          </a:solidFill>
          <a:ln w="38100" cmpd="dbl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结尾：实验的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结果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自己的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感受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0" y="0"/>
            <a:ext cx="11485563" cy="6858000"/>
            <a:chOff x="1377579" y="974804"/>
            <a:chExt cx="11486995" cy="6855665"/>
          </a:xfrm>
        </p:grpSpPr>
        <p:pic>
          <p:nvPicPr>
            <p:cNvPr id="29700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14681" y="974804"/>
              <a:ext cx="2549893" cy="3694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云形标注 4"/>
            <p:cNvSpPr/>
            <p:nvPr/>
          </p:nvSpPr>
          <p:spPr>
            <a:xfrm>
              <a:off x="1377579" y="1527066"/>
              <a:ext cx="9430926" cy="6303403"/>
            </a:xfrm>
            <a:prstGeom prst="cloudCallout">
              <a:avLst>
                <a:gd name="adj1" fmla="val 77214"/>
                <a:gd name="adj2" fmla="val 114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    </a:t>
              </a:r>
              <a:endParaRPr kumimoji="0" lang="en-US" altLang="zh-CN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   </a:t>
              </a:r>
              <a:r>
                <a:rPr kumimoji="0" lang="zh-CN" altLang="en-US" sz="4400" b="1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星期六，我在家做了一个让鸡蛋浮起来的小实验。做这个实验时需要一个玻璃杯、一根筷子、一个鸡蛋、盐和水。</a:t>
              </a:r>
              <a:endPara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0"/>
            <a:ext cx="1666875" cy="1338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开头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海阔天空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2B2B2"/>
      </a:accent1>
      <a:accent2>
        <a:srgbClr val="5F5F5F"/>
      </a:accent2>
      <a:accent3>
        <a:srgbClr val="FFFFFF"/>
      </a:accent3>
      <a:accent4>
        <a:srgbClr val="000000"/>
      </a:accent4>
      <a:accent5>
        <a:srgbClr val="D5D5D5"/>
      </a:accent5>
      <a:accent6>
        <a:srgbClr val="555555"/>
      </a:accent6>
      <a:hlink>
        <a:srgbClr val="1C1C1C"/>
      </a:hlink>
      <a:folHlink>
        <a:srgbClr val="DDDDDD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WPS 演示</Application>
  <PresentationFormat>宽屏</PresentationFormat>
  <Paragraphs>82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微软雅黑</vt:lpstr>
      <vt:lpstr>华文细黑</vt:lpstr>
      <vt:lpstr>黑体</vt:lpstr>
      <vt:lpstr>+mn-ea</vt:lpstr>
      <vt:lpstr>Segoe Print</vt:lpstr>
      <vt:lpstr>楷体</vt:lpstr>
      <vt:lpstr>方正粗黑宋简体</vt:lpstr>
      <vt:lpstr>Arial Unicode MS</vt:lpstr>
      <vt:lpstr>海阔天空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187</cp:revision>
  <dcterms:created xsi:type="dcterms:W3CDTF">2018-07-30T01:54:00Z</dcterms:created>
  <dcterms:modified xsi:type="dcterms:W3CDTF">2021-09-06T14:26:47Z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