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24" r:id="rId6"/>
    <p:sldId id="444" r:id="rId7"/>
    <p:sldId id="427" r:id="rId8"/>
    <p:sldId id="443" r:id="rId9"/>
    <p:sldId id="428" r:id="rId10"/>
    <p:sldId id="426" r:id="rId11"/>
    <p:sldId id="430" r:id="rId12"/>
    <p:sldId id="431" r:id="rId13"/>
    <p:sldId id="445" r:id="rId14"/>
    <p:sldId id="446" r:id="rId15"/>
    <p:sldId id="453" r:id="rId16"/>
    <p:sldId id="447" r:id="rId17"/>
    <p:sldId id="461" r:id="rId18"/>
    <p:sldId id="449" r:id="rId19"/>
    <p:sldId id="414" r:id="rId20"/>
    <p:sldId id="415" r:id="rId21"/>
    <p:sldId id="455" r:id="rId22"/>
    <p:sldId id="456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5372"/>
    <a:srgbClr val="F3541A"/>
    <a:srgbClr val="E739D5"/>
    <a:srgbClr val="F43308"/>
    <a:srgbClr val="F4F207"/>
    <a:srgbClr val="32EE32"/>
    <a:srgbClr val="FFFFFF"/>
    <a:srgbClr val="F32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0" y="132"/>
      </p:cViewPr>
      <p:guideLst>
        <p:guide orient="horz" pos="223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0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" qsCatId="simple" csTypeId="urn:microsoft.com/office/officeart/2005/8/colors/colorful5#1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6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2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2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87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6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2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2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87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6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2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2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87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6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2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3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4.jpe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4"/>
          <p:cNvSpPr>
            <a:spLocks noGrp="1"/>
          </p:cNvSpPr>
          <p:nvPr>
            <p:ph type="title"/>
          </p:nvPr>
        </p:nvSpPr>
        <p:spPr>
          <a:xfrm>
            <a:off x="2290763" y="1719263"/>
            <a:ext cx="7610475" cy="1508125"/>
          </a:xfrm>
          <a:ln/>
        </p:spPr>
        <p:txBody>
          <a:bodyPr vert="horz" wrap="square" lIns="91440" tIns="45720" rIns="91440" bIns="45720" anchor="b"/>
          <a:p>
            <a:pPr eaLnBrk="1" hangingPunct="1">
              <a:buClrTx/>
              <a:buSzTx/>
              <a:buFontTx/>
            </a:pPr>
            <a:r>
              <a:rPr lang="zh-CN" altLang="en-US" i="1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课题：宇宙的另一边</a:t>
            </a:r>
            <a:endParaRPr lang="zh-CN" altLang="en-US" dirty="0"/>
          </a:p>
        </p:txBody>
      </p:sp>
      <p:sp>
        <p:nvSpPr>
          <p:cNvPr id="3074" name="副标题 5"/>
          <p:cNvSpPr>
            <a:spLocks noGrp="1"/>
          </p:cNvSpPr>
          <p:nvPr>
            <p:ph type="subTitle" idx="4294967295"/>
          </p:nvPr>
        </p:nvSpPr>
        <p:spPr>
          <a:xfrm>
            <a:off x="2290763" y="3683000"/>
            <a:ext cx="7610475" cy="400050"/>
          </a:xfrm>
          <a:ln/>
        </p:spPr>
        <p:txBody>
          <a:bodyPr vert="horz" wrap="square" lIns="91440" tIns="45720" rIns="91440" bIns="45720" anchor="t"/>
          <a:lstStyle>
            <a:lvl1pPr marL="0" lvl="0" indent="0" algn="ctr">
              <a:buClrTx/>
              <a:buSzTx/>
              <a:buFont typeface="Arial" panose="020B0604020202020204" pitchFamily="34" charset="0"/>
              <a:defRPr/>
            </a:lvl1pPr>
            <a:lvl2pPr marL="457200" lvl="1" indent="0" algn="ctr">
              <a:buClrTx/>
              <a:buSzTx/>
              <a:buFont typeface="Arial" panose="020B0604020202020204" pitchFamily="34" charset="0"/>
              <a:defRPr/>
            </a:lvl2pPr>
            <a:lvl3pPr marL="914400" lvl="2" indent="0" algn="ctr">
              <a:buClrTx/>
              <a:buSzTx/>
              <a:buFont typeface="Arial" panose="020B0604020202020204" pitchFamily="34" charset="0"/>
              <a:defRPr/>
            </a:lvl3pPr>
            <a:lvl4pPr marL="1371600" lvl="3" indent="0" algn="ctr">
              <a:buClrTx/>
              <a:buSzTx/>
              <a:buFont typeface="Arial" panose="020B0604020202020204" pitchFamily="34" charset="0"/>
              <a:defRPr/>
            </a:lvl4pPr>
            <a:lvl5pPr marL="1828800" lvl="4" indent="0" algn="ctr">
              <a:buClrTx/>
              <a:buSzTx/>
              <a:buFont typeface="Arial" panose="020B0604020202020204" pitchFamily="34" charset="0"/>
              <a:defRPr/>
            </a:lvl5pPr>
          </a:lstStyle>
          <a:p>
            <a:pPr marL="228600" lvl="0" indent="-228600" algn="l" eaLnBrk="1" hangingPunct="1">
              <a:buClrTx/>
              <a:buSzTx/>
            </a:pPr>
            <a:r>
              <a:rPr lang="zh-CN" altLang="en-US" sz="3200" i="1" dirty="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itchFamily="34" charset="-122"/>
                <a:sym typeface="微软雅黑" panose="020B0503020204020204" pitchFamily="34" charset="-122"/>
              </a:rPr>
              <a:t>难点名称：联系课文内容展开想象，与同学交流宇宙的另一边还会有哪些秘密，体验大胆想象的乐趣</a:t>
            </a:r>
            <a:endParaRPr lang="zh-CN" altLang="en-US" sz="3200" i="1" dirty="0">
              <a:solidFill>
                <a:schemeClr val="bg1"/>
              </a:solidFill>
              <a:latin typeface="Century Gothic" panose="020B0502020202020204" pitchFamily="34" charset="0"/>
              <a:ea typeface="冬青黑体简体中文 W3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5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FFFFFF"/>
                </a:solidFill>
              </a:rPr>
            </a:fld>
            <a:endParaRPr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488" y="-80962"/>
            <a:ext cx="2057400" cy="811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三年级</a:t>
            </a: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下册</a:t>
            </a: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第五单元</a:t>
            </a: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-16</a:t>
            </a:r>
            <a:endParaRPr kumimoji="0" lang="en-US" altLang="zh-CN" sz="1800" b="0" i="0" u="none" strike="noStrike" kern="1200" cap="none" spc="0" normalizeH="0" baseline="0" noProof="1">
              <a:ln>
                <a:noFill/>
              </a:ln>
              <a:solidFill>
                <a:srgbClr val="2089F4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pic>
        <p:nvPicPr>
          <p:cNvPr id="3077" name="图片 2" descr="奇思妙想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8" descr="loading_nolog_icon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778000"/>
            <a:ext cx="3302000" cy="330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0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/>
          <a:p>
            <a:pPr eaLnBrk="1" hangingPunct="1"/>
            <a:endParaRPr lang="zh-CN" altLang="en-US" dirty="0"/>
          </a:p>
        </p:txBody>
      </p:sp>
      <p:sp>
        <p:nvSpPr>
          <p:cNvPr id="15362" name="内容占位符 3"/>
          <p:cNvSpPr>
            <a:spLocks noGrp="1"/>
          </p:cNvSpPr>
          <p:nvPr>
            <p:ph idx="4294967295"/>
          </p:nvPr>
        </p:nvSpPr>
        <p:spPr>
          <a:xfrm>
            <a:off x="5759450" y="1292225"/>
            <a:ext cx="5584825" cy="4873625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在宇宙的另一边，加法是这样的：大地万物加上一场大雪等于一片白茫茫，那时，无数的孩子会从家里冲出来，打雪仗、堆雪人、滑雪……这样，大地万物加上一场大雪又等于无数孩子的节日。</a:t>
            </a:r>
            <a:endParaRPr lang="zh-CN" altLang="en-US" dirty="0"/>
          </a:p>
          <a:p>
            <a:pPr eaLnBrk="1" hangingPunct="1"/>
            <a:endParaRPr lang="zh-CN" altLang="en-US" dirty="0"/>
          </a:p>
        </p:txBody>
      </p:sp>
      <p:sp>
        <p:nvSpPr>
          <p:cNvPr id="15363" name="文本占位符 4"/>
          <p:cNvSpPr>
            <a:spLocks noGrp="1"/>
          </p:cNvSpPr>
          <p:nvPr>
            <p:ph type="body" sz="half" idx="4294967295"/>
          </p:nvPr>
        </p:nvSpPr>
        <p:spPr>
          <a:ln/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lvl="0" eaLnBrk="1" hangingPunct="1">
              <a:buClrTx/>
              <a:buSzTx/>
            </a:pP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</a:t>
            </a:r>
            <a:endParaRPr lang="zh-CN" altLang="en-US" sz="2800" dirty="0"/>
          </a:p>
        </p:txBody>
      </p:sp>
      <p:pic>
        <p:nvPicPr>
          <p:cNvPr id="6" name="图片 5" descr="下雪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275" y="1455738"/>
            <a:ext cx="5145088" cy="3451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/>
          <a:p>
            <a:pPr eaLnBrk="1" hangingPunct="1"/>
            <a:endParaRPr lang="zh-CN" altLang="en-US" dirty="0"/>
          </a:p>
        </p:txBody>
      </p:sp>
      <p:pic>
        <p:nvPicPr>
          <p:cNvPr id="5" name="内容占位符 4" descr="放风筝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6521450" y="955675"/>
            <a:ext cx="4157663" cy="5446713"/>
          </a:xfrm>
          <a:ln/>
        </p:spPr>
      </p:pic>
      <p:sp>
        <p:nvSpPr>
          <p:cNvPr id="16387" name="文本占位符 3"/>
          <p:cNvSpPr>
            <a:spLocks noGrp="1"/>
          </p:cNvSpPr>
          <p:nvPr>
            <p:ph type="body" sz="half" idx="4294967295"/>
          </p:nvPr>
        </p:nvSpPr>
        <p:spPr>
          <a:xfrm>
            <a:off x="903288" y="1700213"/>
            <a:ext cx="4697412" cy="3811587"/>
          </a:xfrm>
          <a:ln/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lvl="0" eaLnBrk="1" hangingPunct="1">
              <a:buClrTx/>
              <a:buSzTx/>
            </a:pP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乘法是这样的：“早春二月”乘以“竹外桃花三两枝”，再乘以“春雨贵如油”，等于“春风又绿江南岸”，又等于“碧玉妆成一树高，万条垂下绿丝绦”，最后等于“儿童散学归来早，忙趁东风放纸鸢”。</a:t>
            </a:r>
            <a:endParaRPr lang="zh-CN" altLang="en-US" sz="2800" dirty="0"/>
          </a:p>
          <a:p>
            <a:pPr lvl="0" eaLnBrk="1" hangingPunct="1">
              <a:buClrTx/>
              <a:buSzTx/>
            </a:pPr>
            <a:endParaRPr lang="zh-CN" altLang="en-US" sz="2800" dirty="0"/>
          </a:p>
        </p:txBody>
      </p:sp>
      <p:sp>
        <p:nvSpPr>
          <p:cNvPr id="6" name="七角星 5"/>
          <p:cNvSpPr/>
          <p:nvPr/>
        </p:nvSpPr>
        <p:spPr>
          <a:xfrm>
            <a:off x="184150" y="5068888"/>
            <a:ext cx="6337300" cy="1333500"/>
          </a:xfrm>
          <a:prstGeom prst="star7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让我们带着充满好奇心的心情读一读</a:t>
            </a:r>
            <a:r>
              <a:rPr kumimoji="0" lang="en-US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3</a:t>
            </a:r>
            <a:r>
              <a:rPr kumimoji="0" lang="zh-CN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-</a:t>
            </a:r>
            <a:r>
              <a:rPr kumimoji="0" lang="en-US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9</a:t>
            </a:r>
            <a:r>
              <a:rPr kumimoji="0" lang="zh-CN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自然段</a:t>
            </a:r>
            <a:endParaRPr kumimoji="0" lang="zh-CN" altLang="zh-CN" sz="2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6"/>
          <p:cNvSpPr txBox="1"/>
          <p:nvPr/>
        </p:nvSpPr>
        <p:spPr>
          <a:xfrm>
            <a:off x="6515100" y="1370013"/>
            <a:ext cx="5540375" cy="5284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45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正当我的思绪在茫茫宇宙中穿梭时，突然，耳边响起了语文老师的声音：“你在想什么呢？”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有些尴尬。但在那一瞬间，我决定把我知道的告诉大家：在宇宙的另一边，如果想写一篇关于风的习作，就得闭上眼睛，想象风的样子，慢慢地让自己也变成风，在空中飞啊飞，飞得越高，习作的分数就越高……</a:t>
            </a:r>
            <a:endParaRPr lang="zh-CN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3146425" y="382588"/>
            <a:ext cx="4837113" cy="1165225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回到现实</a:t>
            </a: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5061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050" y="5453063"/>
            <a:ext cx="1281113" cy="938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流程图: 可选过程 8"/>
          <p:cNvSpPr/>
          <p:nvPr/>
        </p:nvSpPr>
        <p:spPr>
          <a:xfrm>
            <a:off x="1554163" y="4829175"/>
            <a:ext cx="4870450" cy="156210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“我”把关于风的习作的写作技巧告诉了同学们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，</a:t>
            </a: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极其贴切地告诉了同学们想象对于写好习作的重要性。</a:t>
            </a:r>
            <a:endParaRPr kumimoji="0" lang="zh-CN" altLang="zh-CN" sz="2400" b="1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减号 1"/>
          <p:cNvSpPr/>
          <p:nvPr/>
        </p:nvSpPr>
        <p:spPr>
          <a:xfrm>
            <a:off x="7983538" y="3579813"/>
            <a:ext cx="976313" cy="273050"/>
          </a:xfrm>
          <a:prstGeom prst="mathMin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右箭头标注 2"/>
          <p:cNvSpPr/>
          <p:nvPr/>
        </p:nvSpPr>
        <p:spPr>
          <a:xfrm>
            <a:off x="1971675" y="2878138"/>
            <a:ext cx="4616450" cy="1101725"/>
          </a:xfrm>
          <a:prstGeom prst="right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我为什么感到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尴尬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”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？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3" grpId="0" animBg="1"/>
      <p:bldP spid="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4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dirty="0"/>
              <a:t>充分发挥想象，在宇宙的另一边，他们的习作课还会写什么？会怎样写？</a:t>
            </a:r>
            <a:endParaRPr lang="zh-CN" altLang="en-US" sz="4000" dirty="0"/>
          </a:p>
        </p:txBody>
      </p:sp>
      <p:sp>
        <p:nvSpPr>
          <p:cNvPr id="18434" name="内容占位符 15"/>
          <p:cNvSpPr>
            <a:spLocks noGrp="1"/>
          </p:cNvSpPr>
          <p:nvPr>
            <p:ph idx="4294967295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grpSp>
        <p:nvGrpSpPr>
          <p:cNvPr id="17" name="组合 1"/>
          <p:cNvGrpSpPr/>
          <p:nvPr/>
        </p:nvGrpSpPr>
        <p:grpSpPr>
          <a:xfrm>
            <a:off x="647700" y="2705100"/>
            <a:ext cx="10323513" cy="2822575"/>
            <a:chOff x="344488" y="1571625"/>
            <a:chExt cx="8633791" cy="1446213"/>
          </a:xfrm>
        </p:grpSpPr>
        <p:pic>
          <p:nvPicPr>
            <p:cNvPr id="18436" name="图片 2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4488" y="1571625"/>
              <a:ext cx="1052512" cy="144621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8437" name="组合 22"/>
            <p:cNvGrpSpPr/>
            <p:nvPr/>
          </p:nvGrpSpPr>
          <p:grpSpPr>
            <a:xfrm>
              <a:off x="1669955" y="1703387"/>
              <a:ext cx="7308324" cy="1233487"/>
              <a:chOff x="1516283" y="2964180"/>
              <a:chExt cx="7307825" cy="1234440"/>
            </a:xfrm>
          </p:grpSpPr>
          <p:sp>
            <p:nvSpPr>
              <p:cNvPr id="18" name="对话气泡: 圆角矩形 17"/>
              <p:cNvSpPr/>
              <p:nvPr/>
            </p:nvSpPr>
            <p:spPr>
              <a:xfrm>
                <a:off x="1515823" y="2964188"/>
                <a:ext cx="7198096" cy="1234056"/>
              </a:xfrm>
              <a:prstGeom prst="wedgeRoundRectCallout">
                <a:avLst>
                  <a:gd name="adj1" fmla="val -53836"/>
                  <a:gd name="adj2" fmla="val -33179"/>
                  <a:gd name="adj3" fmla="val 16667"/>
                </a:avLst>
              </a:prstGeom>
              <a:solidFill>
                <a:srgbClr val="FFFBEF"/>
              </a:solidFill>
              <a:ln w="38100">
                <a:solidFill>
                  <a:srgbClr val="E47B1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0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39" name="文本框 15"/>
              <p:cNvSpPr txBox="1"/>
              <p:nvPr/>
            </p:nvSpPr>
            <p:spPr>
              <a:xfrm>
                <a:off x="1573759" y="2990228"/>
                <a:ext cx="7250349" cy="11832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lnSpc>
                    <a:spcPct val="120000"/>
                  </a:lnSpc>
                </a:pPr>
                <a:r>
                  <a:rPr lang="zh-CN" altLang="en-US" sz="3000" b="1" dirty="0">
                    <a:solidFill>
                      <a:srgbClr val="FF00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</a:rPr>
                  <a:t>在宇宙的另一边，在习作课上，如果要写花，就得闭上眼睛想象花的样子，然后慢慢的变成一粒花的种子，生根发芽，沐浴阳光和雨露，最后看谁的花开得最美。花开的越美，习作的分数就越高。</a:t>
                </a:r>
                <a:endPara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流程图: 过程 2"/>
          <p:cNvSpPr/>
          <p:nvPr/>
        </p:nvSpPr>
        <p:spPr>
          <a:xfrm>
            <a:off x="890588" y="1241425"/>
            <a:ext cx="9883775" cy="30099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下课了，大家都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围着我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，想知道宇宙的另一边还有什么有趣的事情。是啊，关于宇宙的另一边，我们都想知道更多。到了晚上，我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还要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趴在窗台上，看着浩瀚的星空，穿越茫茫宇宙，飞到那个很远很远的地方，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再</a:t>
            </a: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去拜访宇宙另一边的那个“我”。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0255" name="图片 8"/>
          <p:cNvPicPr>
            <a:picLocks noChangeAspect="1"/>
          </p:cNvPicPr>
          <p:nvPr/>
        </p:nvPicPr>
        <p:blipFill>
          <a:blip r:embed="rId1"/>
          <a:srcRect l="8098" t="-2" r="20776" b="2386"/>
          <a:stretch>
            <a:fillRect/>
          </a:stretch>
        </p:blipFill>
        <p:spPr>
          <a:xfrm>
            <a:off x="9772650" y="3790950"/>
            <a:ext cx="2019300" cy="2770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 4"/>
          <p:cNvSpPr/>
          <p:nvPr/>
        </p:nvSpPr>
        <p:spPr>
          <a:xfrm>
            <a:off x="1814513" y="4398963"/>
            <a:ext cx="7313613" cy="14065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大家为什么要围着我？</a:t>
            </a:r>
            <a:endParaRPr kumimoji="0" lang="zh-CN" altLang="zh-CN" sz="2400" b="1" i="0" u="none" strike="noStrike" kern="1200" cap="none" spc="0" normalizeH="0" baseline="0" noProof="1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我为什么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还要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”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、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再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”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去拜访宇宙的另一边？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/>
              <a:t>读完课文，你觉得</a:t>
            </a:r>
            <a:r>
              <a:rPr lang="en-US" altLang="zh-CN" dirty="0"/>
              <a:t>“</a:t>
            </a:r>
            <a:r>
              <a:rPr lang="zh-CN" altLang="en-US" dirty="0"/>
              <a:t>我</a:t>
            </a:r>
            <a:r>
              <a:rPr lang="en-US" altLang="zh-CN" dirty="0"/>
              <a:t>”</a:t>
            </a:r>
            <a:r>
              <a:rPr lang="zh-CN" altLang="en-US" dirty="0"/>
              <a:t>是个怎样的小孩？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sp>
        <p:nvSpPr>
          <p:cNvPr id="2" name="七角星 1"/>
          <p:cNvSpPr/>
          <p:nvPr/>
        </p:nvSpPr>
        <p:spPr>
          <a:xfrm>
            <a:off x="1025525" y="2232025"/>
            <a:ext cx="3530600" cy="1930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想象丰富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" name="六角星 3"/>
          <p:cNvSpPr/>
          <p:nvPr/>
        </p:nvSpPr>
        <p:spPr>
          <a:xfrm>
            <a:off x="7161213" y="1825625"/>
            <a:ext cx="3128963" cy="217328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爱动脑筋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5" name="六角星 4"/>
          <p:cNvSpPr/>
          <p:nvPr/>
        </p:nvSpPr>
        <p:spPr>
          <a:xfrm>
            <a:off x="1951038" y="4364038"/>
            <a:ext cx="3349625" cy="19304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善于思考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" name="七角星 5"/>
          <p:cNvSpPr/>
          <p:nvPr/>
        </p:nvSpPr>
        <p:spPr>
          <a:xfrm>
            <a:off x="6838950" y="4364038"/>
            <a:ext cx="3330575" cy="167005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充满童趣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4" grpId="0" bldLvl="0" animBg="1"/>
      <p:bldP spid="4" grpId="1" animBg="1"/>
      <p:bldP spid="5" grpId="0" bldLvl="0" animBg="1"/>
      <p:bldP spid="5" grpId="1" animBg="1"/>
      <p:bldP spid="6" grpId="0" bldLvl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21506" name="内容占位符 2"/>
          <p:cNvSpPr>
            <a:spLocks noGrp="1"/>
          </p:cNvSpPr>
          <p:nvPr>
            <p:ph idx="4294967295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pic>
        <p:nvPicPr>
          <p:cNvPr id="21507" name="andcef1" descr="[ANDCEF]D:/Program Files (x86)/101PPT/Package/nodejs/app/player/index.html?main=/D:/NdCloud/Questions/questions/65167b4f-56d5-4e9b-acf4-94a73170a91d.pkg/main.xml&amp;sys=pptshell&amp;hidePage=footer&amp;isEditable=true&amp;_lang_=zh_CN&amp;region=2052&amp;chapter_id=f0510f09-1d75-45d7-82f5-393a424abb84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6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37890" name="内容占位符 7"/>
          <p:cNvSpPr>
            <a:spLocks noGrp="1"/>
          </p:cNvSpPr>
          <p:nvPr>
            <p:ph sz="half" idx="4294967295"/>
          </p:nvPr>
        </p:nvSpPr>
        <p:spPr>
          <a:xfrm>
            <a:off x="838200" y="1825625"/>
            <a:ext cx="10196513" cy="4351338"/>
          </a:xfrm>
          <a:ln/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lvl="0" eaLnBrk="1" hangingPunct="1">
              <a:buClrTx/>
              <a:buSzTx/>
            </a:pPr>
            <a:r>
              <a:rPr lang="zh-CN" altLang="en-US" sz="2800" dirty="0">
                <a:solidFill>
                  <a:srgbClr val="FF00FF"/>
                </a:solidFill>
                <a:latin typeface="宋体" panose="02010600030101010101" pitchFamily="2" charset="-122"/>
              </a:rPr>
              <a:t>在宇宙的这一边，夏天很热；在宇宙的另一边，夏天很冷。</a:t>
            </a:r>
            <a:endParaRPr lang="zh-CN" altLang="en-US" sz="2800" b="1" dirty="0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pPr lvl="0" eaLnBrk="1" hangingPunct="1">
              <a:buClrTx/>
              <a:buSzTx/>
            </a:pPr>
            <a:r>
              <a:rPr lang="zh-CN" altLang="en-US" sz="2800" dirty="0"/>
              <a:t>在宇宙的这一边，我正准备起床；在宇宙的另一边，我正准备睡觉。</a:t>
            </a:r>
            <a:endParaRPr lang="zh-CN" altLang="en-US" sz="2800" dirty="0"/>
          </a:p>
          <a:p>
            <a:pPr lvl="0" eaLnBrk="1" hangingPunct="1">
              <a:buClrTx/>
              <a:buSzTx/>
            </a:pPr>
            <a:r>
              <a:rPr lang="zh-CN" altLang="en-US" sz="2800" dirty="0">
                <a:solidFill>
                  <a:srgbClr val="FFFF00"/>
                </a:solidFill>
              </a:rPr>
              <a:t>在宇宙的这一边，太阳刚下山；在宇宙的另一边，太阳刚刚升起。</a:t>
            </a:r>
            <a:endParaRPr lang="zh-CN" altLang="en-US" sz="2800" dirty="0">
              <a:solidFill>
                <a:srgbClr val="FFFF00"/>
              </a:solidFill>
            </a:endParaRPr>
          </a:p>
          <a:p>
            <a:pPr lvl="0" eaLnBrk="1" hangingPunct="1">
              <a:buClrTx/>
              <a:buSzTx/>
            </a:pPr>
            <a:r>
              <a:rPr lang="zh-CN" altLang="en-US" sz="2800" dirty="0">
                <a:solidFill>
                  <a:srgbClr val="92D050"/>
                </a:solidFill>
              </a:rPr>
              <a:t>在宇宙的这一边，水从高处往低流；在宇宙的另一边，水从低处往高处流。</a:t>
            </a:r>
            <a:endParaRPr lang="zh-CN" altLang="en-US" sz="2800" dirty="0">
              <a:solidFill>
                <a:srgbClr val="92D050"/>
              </a:solidFill>
            </a:endParaRPr>
          </a:p>
          <a:p>
            <a:pPr lvl="0" eaLnBrk="1" hangingPunct="1">
              <a:buClrTx/>
              <a:buSzTx/>
            </a:pPr>
            <a:r>
              <a:rPr lang="zh-CN" altLang="en-US" sz="2800" dirty="0"/>
              <a:t>在宇宙的这一边</a:t>
            </a:r>
            <a:r>
              <a:rPr lang="en-US" altLang="zh-CN" sz="2800" dirty="0"/>
              <a:t>······</a:t>
            </a:r>
            <a:endParaRPr lang="en-US" altLang="zh-CN" sz="2800" dirty="0"/>
          </a:p>
        </p:txBody>
      </p:sp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2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chemeClr val="bg1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zh-CN" altLang="en-US" sz="2800" dirty="0">
              <a:solidFill>
                <a:schemeClr val="bg1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2533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FFFFFF"/>
                </a:solidFill>
              </a:rPr>
            </a:fld>
            <a:endParaRPr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3" name="流程图: 过程 2"/>
          <p:cNvSpPr/>
          <p:nvPr/>
        </p:nvSpPr>
        <p:spPr>
          <a:xfrm>
            <a:off x="803275" y="714375"/>
            <a:ext cx="10450513" cy="838200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宇宙的另一边肯定还有许许多多有趣的秘密，想象一下，宇宙的另一边还会有哪些秘密呢？和同学交流，看谁想得更奇妙。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27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>
                                            <p:txEl>
                                              <p:charRg st="27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0">
                                            <p:txEl>
                                              <p:charRg st="27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0">
                                            <p:txEl>
                                              <p:charRg st="27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58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0">
                                            <p:txEl>
                                              <p:charRg st="58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0">
                                            <p:txEl>
                                              <p:charRg st="58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0">
                                            <p:txEl>
                                              <p:charRg st="58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88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0">
                                            <p:txEl>
                                              <p:charRg st="88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0">
                                            <p:txEl>
                                              <p:charRg st="88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890">
                                            <p:txEl>
                                              <p:charRg st="88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12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890">
                                            <p:txEl>
                                              <p:charRg st="12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0">
                                            <p:txEl>
                                              <p:charRg st="122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0">
                                            <p:txEl>
                                              <p:charRg st="122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Text Box 16"/>
          <p:cNvSpPr txBox="1"/>
          <p:nvPr/>
        </p:nvSpPr>
        <p:spPr>
          <a:xfrm>
            <a:off x="1343025" y="-77787"/>
            <a:ext cx="4318000" cy="91440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3A5A8A">
                <a:alpha val="50000"/>
              </a:srgbClr>
            </a:prstShdw>
          </a:effectLst>
        </p:spPr>
        <p:txBody>
          <a:bodyPr wrap="none" anchor="t">
            <a:spAutoFit/>
          </a:bodyPr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79" name="文本框 1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chemeClr val="bg1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zh-CN" altLang="en-US" sz="2800" dirty="0">
              <a:solidFill>
                <a:schemeClr val="bg1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流程图: 可选过程 1"/>
          <p:cNvSpPr/>
          <p:nvPr/>
        </p:nvSpPr>
        <p:spPr>
          <a:xfrm>
            <a:off x="828675" y="2055813"/>
            <a:ext cx="10534650" cy="3378200"/>
          </a:xfrm>
          <a:prstGeom prst="flowChartAlternate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kumimoji="0" lang="zh-CN" altLang="zh-CN" sz="2800" b="0" i="0" u="none" strike="noStrike" kern="1200" cap="none" spc="0" normalizeH="0" baseline="0" noProof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本文写了我对宇宙的无穷遐想，我想象宇宙的另一边是这边的倒影。在那个世界中，自然万物与我这边截然相反，课堂更是新奇有趣，想象妙趣横生，表现了“我”丰富而有趣的想象力，展现了一个美好的童趣世界。</a:t>
            </a:r>
            <a:endParaRPr kumimoji="0" lang="zh-CN" altLang="zh-CN" sz="2800" b="0" i="0" u="none" strike="noStrike" kern="1200" cap="none" spc="0" normalizeH="0" baseline="0" noProof="1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r>
              <a:rPr lang="en-US" altLang="zh-CN" dirty="0"/>
              <a:t>16</a:t>
            </a:r>
            <a:r>
              <a:rPr lang="zh-CN" altLang="en-US" dirty="0"/>
              <a:t>、宇宙的另一边</a:t>
            </a:r>
            <a:endParaRPr lang="zh-CN" altLang="en-US" dirty="0"/>
          </a:p>
        </p:txBody>
      </p:sp>
      <p:graphicFrame>
        <p:nvGraphicFramePr>
          <p:cNvPr id="3" name="表格 2"/>
          <p:cNvGraphicFramePr/>
          <p:nvPr/>
        </p:nvGraphicFramePr>
        <p:xfrm>
          <a:off x="1052513" y="1925638"/>
          <a:ext cx="8532813" cy="3306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271"/>
                <a:gridCol w="2844271"/>
                <a:gridCol w="2844271"/>
              </a:tblGrid>
              <a:tr h="38096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>
                        <a:solidFill>
                          <a:srgbClr val="FFFFFF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FFFFFF"/>
                          </a:solidFill>
                        </a:rPr>
                        <a:t>宇宙的这一边</a:t>
                      </a:r>
                      <a:endParaRPr lang="zh-CN" altLang="en-US" sz="1800">
                        <a:solidFill>
                          <a:srgbClr val="FFFFFF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D1D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FFFFFF"/>
                          </a:solidFill>
                        </a:rPr>
                        <a:t>宇宙的另一边</a:t>
                      </a:r>
                      <a:endParaRPr lang="zh-CN" altLang="en-US" sz="1800">
                        <a:solidFill>
                          <a:srgbClr val="FFFFFF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DCBC"/>
                    </a:solidFill>
                  </a:tcPr>
                </a:tc>
              </a:tr>
              <a:tr h="380963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</a:rPr>
                        <a:t>我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从书包拿出作业本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从书包放回作业本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0963">
                <a:tc vMerge="1"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上楼梯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下楼梯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80963">
                <a:tc vMerge="1"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背书包出门向左走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背书包出门向右走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09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</a:rPr>
                        <a:t>雪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冬天下雪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夏天下雪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809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</a:rPr>
                        <a:t>太阳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从东方升起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从西方升起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001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</a:rPr>
                        <a:t>石头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没有生命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有生命，像花一样开放，像人一样行走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809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</a:rPr>
                        <a:t>上课内容</a:t>
                      </a:r>
                      <a:endParaRPr lang="zh-CN" altLang="en-US" sz="1800">
                        <a:solidFill>
                          <a:srgbClr val="FF0000"/>
                        </a:solidFill>
                      </a:endParaRPr>
                    </a:p>
                  </a:txBody>
                  <a:tcPr marL="91443" marR="91443" marT="45716" marB="45716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上语文课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rgbClr val="404040"/>
                          </a:solidFill>
                        </a:rPr>
                        <a:t>上数学课</a:t>
                      </a:r>
                      <a:endParaRPr lang="zh-CN" altLang="en-US" sz="1800">
                        <a:solidFill>
                          <a:srgbClr val="404040"/>
                        </a:solidFill>
                      </a:endParaRPr>
                    </a:p>
                  </a:txBody>
                  <a:tcPr marL="91443" marR="91443" marT="45716" marB="45716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圆角矩形 4"/>
          <p:cNvSpPr/>
          <p:nvPr/>
        </p:nvSpPr>
        <p:spPr>
          <a:xfrm>
            <a:off x="10125075" y="1890713"/>
            <a:ext cx="796925" cy="3379788"/>
          </a:xfrm>
          <a:prstGeom prst="roundRect">
            <a:avLst/>
          </a:prstGeom>
          <a:solidFill>
            <a:srgbClr val="FFFFFF"/>
          </a:solidFill>
          <a:ln>
            <a:solidFill>
              <a:srgbClr val="E739D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微软雅黑" panose="020B0503020204020204" pitchFamily="34" charset="-122"/>
              </a:rPr>
              <a:t>宇宙的另一边，是这一边的倒影。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492125" y="5835650"/>
            <a:ext cx="2708275" cy="903288"/>
          </a:xfrm>
          <a:prstGeom prst="cloud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想象丰富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3357563" y="5751513"/>
            <a:ext cx="2528888" cy="903288"/>
          </a:xfrm>
          <a:prstGeom prst="cloud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爱动脑筋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6157913" y="5773738"/>
            <a:ext cx="2508250" cy="881063"/>
          </a:xfrm>
          <a:prstGeom prst="cloud">
            <a:avLst/>
          </a:prstGeom>
          <a:solidFill>
            <a:srgbClr val="F4F207"/>
          </a:solidFill>
          <a:ln>
            <a:solidFill>
              <a:srgbClr val="F433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善于思考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9066213" y="5678488"/>
            <a:ext cx="2465388" cy="99695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充满童趣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5238750" y="1239838"/>
            <a:ext cx="1714500" cy="814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213" y="1795463"/>
            <a:ext cx="2949575" cy="663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5123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FFFFFF"/>
                </a:solidFill>
              </a:rPr>
            </a:fld>
            <a:endParaRPr lang="zh-CN" altLang="en-US" sz="1000" dirty="0">
              <a:solidFill>
                <a:srgbClr val="FFFFFF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9" y="2747386"/>
          <a:ext cx="8128000" cy="198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减号 16"/>
          <p:cNvSpPr/>
          <p:nvPr/>
        </p:nvSpPr>
        <p:spPr>
          <a:xfrm>
            <a:off x="3441700" y="1881188"/>
            <a:ext cx="5791200" cy="514350"/>
          </a:xfrm>
          <a:prstGeom prst="mathMinus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减号 19"/>
          <p:cNvSpPr/>
          <p:nvPr/>
        </p:nvSpPr>
        <p:spPr>
          <a:xfrm>
            <a:off x="3400425" y="3549650"/>
            <a:ext cx="5832475" cy="482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7" name="文本框 20"/>
          <p:cNvSpPr txBox="1"/>
          <p:nvPr/>
        </p:nvSpPr>
        <p:spPr>
          <a:xfrm>
            <a:off x="4237038" y="2843213"/>
            <a:ext cx="3957637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4800"/>
              </a:lnSpc>
            </a:pPr>
            <a:r>
              <a:rPr lang="zh-CN" altLang="zh-CN" sz="72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谢谢观赏！</a:t>
            </a:r>
            <a:endParaRPr lang="zh-CN" altLang="zh-CN" sz="7200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l="658" r="658"/>
          <a:stretch>
            <a:fillRect/>
          </a:stretch>
        </p:blipFill>
        <p:spPr>
          <a:xfrm>
            <a:off x="762005" y="942956"/>
            <a:ext cx="6858050" cy="49720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800" h="7200">
                <a:moveTo>
                  <a:pt x="0" y="0"/>
                </a:moveTo>
                <a:lnTo>
                  <a:pt x="10800" y="0"/>
                </a:lnTo>
                <a:lnTo>
                  <a:pt x="10800" y="7200"/>
                </a:lnTo>
                <a:lnTo>
                  <a:pt x="0" y="72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8229600" y="2286000"/>
            <a:ext cx="3352800" cy="762000"/>
          </a:xfrm>
          <a:prstGeom prst="rect">
            <a:avLst/>
          </a:prstGeom>
          <a:noFill/>
        </p:spPr>
        <p:txBody>
          <a:bodyPr anchor="b"/>
          <a:lstStyle/>
          <a:p>
            <a:pPr marR="0" defTabSz="914400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4000" b="1" kern="1200" cap="none" spc="300" normalizeH="0" baseline="0" noProof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导入</a:t>
            </a:r>
            <a:endParaRPr kumimoji="0" lang="zh-CN" altLang="en-US" sz="4000" b="1" kern="1200" cap="none" spc="300" normalizeH="0" baseline="0" noProof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8229600" y="3198813"/>
            <a:ext cx="3352800" cy="15176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200" cap="none" spc="200" normalizeH="0" baseline="0" noProof="1" smtClean="0">
                <a:ln w="3175">
                  <a:noFill/>
                  <a:prstDash val="dash"/>
                </a:ln>
                <a:solidFill>
                  <a:srgbClr val="D9D9D9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微软雅黑" panose="020B0503020204020204" pitchFamily="34" charset="-122"/>
                <a:sym typeface="+mn-ea"/>
              </a:rPr>
              <a:t>宇宙浩瀚而神秘。那么，在宇宙的另一边，到底有哪些秘密呢？这节课，我们将围绕这个问题继续来学习课文。</a:t>
            </a:r>
            <a:endParaRPr kumimoji="0" lang="zh-CN" altLang="zh-CN" sz="1800" b="0" i="0" u="none" strike="noStrike" kern="1200" cap="none" spc="200" normalizeH="0" baseline="0" noProof="1" smtClean="0">
              <a:ln w="3175">
                <a:noFill/>
                <a:prstDash val="dash"/>
              </a:ln>
              <a:solidFill>
                <a:srgbClr val="D9D9D9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11442700" y="304800"/>
            <a:ext cx="762000" cy="152400"/>
          </a:xfrm>
          <a:prstGeom prst="rect">
            <a:avLst/>
          </a:prstGeom>
          <a:solidFill>
            <a:srgbClr val="266C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 advClick="0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8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chemeClr val="bg1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altLang="en-US" sz="2800" dirty="0">
              <a:solidFill>
                <a:schemeClr val="bg1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pic>
        <p:nvPicPr>
          <p:cNvPr id="9219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200" y="1643063"/>
            <a:ext cx="5105400" cy="35718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文本框 1"/>
          <p:cNvSpPr txBox="1"/>
          <p:nvPr/>
        </p:nvSpPr>
        <p:spPr>
          <a:xfrm>
            <a:off x="419100" y="1643063"/>
            <a:ext cx="5583238" cy="1117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4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我趴在窗台上，看着浩瀚的星空。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425" y="2760663"/>
            <a:ext cx="6205538" cy="18145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星光洒进我的眼睛，在我身体里汩汩流淌，告诉我一个秘密：很远很远的地方，宇宙的另一边，是这一边的倒影。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983163" y="3643313"/>
            <a:ext cx="1144588" cy="111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50850" y="4068763"/>
            <a:ext cx="5686425" cy="206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0850" y="4503738"/>
            <a:ext cx="12160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806450" y="4965700"/>
            <a:ext cx="3348038" cy="860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微软雅黑" panose="020B0503020204020204" pitchFamily="34" charset="-122"/>
              </a:rPr>
              <a:t>倒影：倒立的影子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4" name="图片 3" descr="倒影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366713"/>
            <a:ext cx="6230938" cy="6243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倒影2"/>
          <p:cNvPicPr>
            <a:picLocks noChangeAspect="1"/>
          </p:cNvPicPr>
          <p:nvPr/>
        </p:nvPicPr>
        <p:blipFill>
          <a:blip r:embed="rId4"/>
          <a:srcRect r="304" b="4485"/>
          <a:stretch>
            <a:fillRect/>
          </a:stretch>
        </p:blipFill>
        <p:spPr>
          <a:xfrm>
            <a:off x="1082675" y="368300"/>
            <a:ext cx="10425113" cy="6242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倒影3"/>
          <p:cNvPicPr>
            <a:picLocks noChangeAspect="1"/>
          </p:cNvPicPr>
          <p:nvPr/>
        </p:nvPicPr>
        <p:blipFill>
          <a:blip r:embed="rId5"/>
          <a:srcRect r="12" b="4254"/>
          <a:stretch>
            <a:fillRect/>
          </a:stretch>
        </p:blipFill>
        <p:spPr>
          <a:xfrm>
            <a:off x="0" y="15875"/>
            <a:ext cx="12192000" cy="6842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27113" y="1660525"/>
            <a:ext cx="10139362" cy="952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那里有座</a:t>
            </a:r>
            <a:r>
              <a:rPr lang="zh-CN" altLang="zh-CN" sz="28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一样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的城市，有条</a:t>
            </a:r>
            <a:r>
              <a:rPr lang="zh-CN" altLang="zh-CN" sz="28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一样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的街道，街角处有栋</a:t>
            </a:r>
            <a:r>
              <a:rPr lang="zh-CN" altLang="zh-CN" sz="28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一样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的房子，房子里有个</a:t>
            </a:r>
            <a:r>
              <a:rPr lang="zh-CN" altLang="zh-CN" sz="28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一样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的孩子。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5" name="流程图: 可选过程 4"/>
          <p:cNvSpPr/>
          <p:nvPr/>
        </p:nvSpPr>
        <p:spPr>
          <a:xfrm>
            <a:off x="4573588" y="3171825"/>
            <a:ext cx="5529263" cy="1939925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</a:t>
            </a:r>
            <a:r>
              <a:rPr kumimoji="1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连用四个“一样”展开具体</a:t>
            </a:r>
            <a:r>
              <a:rPr kumimoji="1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的</a:t>
            </a:r>
            <a:r>
              <a:rPr kumimoji="1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描写，写出了在宇宙的另一边，有一个和“我”所处的空间相同的世界，还有一个和“我”一样的孩子。</a:t>
            </a:r>
            <a:endParaRPr kumimoji="1" lang="zh-CN" altLang="zh-CN" sz="2400" b="1" i="0" u="none" strike="noStrike" kern="1200" cap="none" spc="0" normalizeH="0" baseline="0" noProof="1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爆炸形 1 5"/>
          <p:cNvSpPr/>
          <p:nvPr/>
        </p:nvSpPr>
        <p:spPr>
          <a:xfrm>
            <a:off x="1143000" y="4146550"/>
            <a:ext cx="3074988" cy="2057400"/>
          </a:xfrm>
          <a:prstGeom prst="irregularSeal1">
            <a:avLst/>
          </a:prstGeom>
          <a:solidFill>
            <a:srgbClr val="FFFF00"/>
          </a:solidFill>
          <a:ln>
            <a:solidFill>
              <a:srgbClr val="F4F2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截然相反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5" grpId="1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1"/>
          <p:cNvSpPr txBox="1"/>
          <p:nvPr/>
        </p:nvSpPr>
        <p:spPr>
          <a:xfrm>
            <a:off x="1166813" y="1584325"/>
            <a:ext cx="9856787" cy="2655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5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个孩子是另一个我吗？当我从书包里拿出作业本的时候，他是不是正把作业本放回书包？当我气喘吁吁爬楼梯的时候，他是不是正下楼去？当我趴在窗台看着星空的时候，他会不会也趴在窗台，看着星空，想着我呢？我们的目光会在哪里相遇？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0350" y="4238625"/>
            <a:ext cx="1781175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2133600" y="4995863"/>
            <a:ext cx="7923213" cy="93503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“我”和宇宙那一边的“我”可能存在的相同和不同之处。我是同一个我，但动作截然相反。</a:t>
            </a:r>
            <a:endParaRPr kumimoji="0" lang="zh-CN" altLang="zh-CN" sz="2400" b="1" i="0" u="none" strike="noStrike" kern="1200" cap="none" spc="0" normalizeH="0" baseline="0" noProof="1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文本框 1"/>
          <p:cNvSpPr txBox="1"/>
          <p:nvPr/>
        </p:nvSpPr>
        <p:spPr>
          <a:xfrm>
            <a:off x="798513" y="1531938"/>
            <a:ext cx="10594975" cy="20145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5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在宇宙的这一边，雪是在冬天下的；那么，在宇宙的另一边，雪是在夏天下的吗？在宇宙的这一边，太阳从东边升起；那么，在宇宙的另一边，太阳是从西边升起的吗？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3748088" y="612775"/>
            <a:ext cx="3265488" cy="823913"/>
          </a:xfrm>
          <a:prstGeom prst="flowChartAlternateProcess">
            <a:avLst/>
          </a:prstGeom>
          <a:solidFill>
            <a:srgbClr val="A474E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想象自然现象</a:t>
            </a:r>
            <a:endParaRPr kumimoji="0" lang="zh-CN" altLang="en-US" sz="225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912813" y="2794000"/>
            <a:ext cx="2811463" cy="52388"/>
          </a:xfrm>
          <a:prstGeom prst="line">
            <a:avLst/>
          </a:prstGeom>
          <a:ln>
            <a:solidFill>
              <a:srgbClr val="32E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3482975" y="3465513"/>
            <a:ext cx="3451225" cy="9525"/>
          </a:xfrm>
          <a:prstGeom prst="line">
            <a:avLst/>
          </a:prstGeom>
          <a:ln>
            <a:solidFill>
              <a:srgbClr val="32E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3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63088" y="3073400"/>
            <a:ext cx="1930400" cy="2882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912813" y="5656263"/>
            <a:ext cx="8089900" cy="766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3541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在</a:t>
            </a:r>
            <a:r>
              <a:rPr kumimoji="1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F3541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宇宙</a:t>
            </a:r>
            <a:r>
              <a:rPr kumimoji="1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F3541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的这一边和另一边存在着两种截然相反的自然现象。</a:t>
            </a:r>
            <a:endParaRPr kumimoji="1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F3541A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295" name="文本框 4"/>
          <p:cNvSpPr txBox="1"/>
          <p:nvPr/>
        </p:nvSpPr>
        <p:spPr>
          <a:xfrm>
            <a:off x="762000" y="3546475"/>
            <a:ext cx="8240713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在宇宙的这一边，石头是没有生命的；在宇宙的另一边，它会不会像花朵一样开放，或者像人一样行走？</a:t>
            </a:r>
            <a:endParaRPr lang="zh-CN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774950" y="4410075"/>
            <a:ext cx="5975350" cy="396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84238" y="4851400"/>
            <a:ext cx="1166813" cy="1111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8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975" y="2970213"/>
            <a:ext cx="1831975" cy="35893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09" name="组合 19"/>
          <p:cNvGrpSpPr/>
          <p:nvPr/>
        </p:nvGrpSpPr>
        <p:grpSpPr>
          <a:xfrm>
            <a:off x="2592388" y="706438"/>
            <a:ext cx="5989637" cy="1525587"/>
            <a:chOff x="2257927" y="1371596"/>
            <a:chExt cx="5990062" cy="1526137"/>
          </a:xfrm>
        </p:grpSpPr>
        <p:grpSp>
          <p:nvGrpSpPr>
            <p:cNvPr id="13315" name="组合 18"/>
            <p:cNvGrpSpPr/>
            <p:nvPr/>
          </p:nvGrpSpPr>
          <p:grpSpPr>
            <a:xfrm>
              <a:off x="2993816" y="1371596"/>
              <a:ext cx="5254173" cy="1509492"/>
              <a:chOff x="2993816" y="2227938"/>
              <a:chExt cx="5254173" cy="1509492"/>
            </a:xfrm>
          </p:grpSpPr>
          <p:pic>
            <p:nvPicPr>
              <p:cNvPr id="13316" name="图片 16"/>
              <p:cNvPicPr>
                <a:picLocks noChangeAspect="1"/>
              </p:cNvPicPr>
              <p:nvPr/>
            </p:nvPicPr>
            <p:blipFill>
              <a:blip r:embed="rId2"/>
              <a:srcRect l="16817" t="15662" r="15083" b="19296"/>
              <a:stretch>
                <a:fillRect/>
              </a:stretch>
            </p:blipFill>
            <p:spPr>
              <a:xfrm>
                <a:off x="2993816" y="2227938"/>
                <a:ext cx="5254173" cy="15094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3317" name="文本框 8"/>
              <p:cNvSpPr txBox="1"/>
              <p:nvPr/>
            </p:nvSpPr>
            <p:spPr>
              <a:xfrm>
                <a:off x="3193210" y="2348606"/>
                <a:ext cx="4925148" cy="12727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lnSpc>
                    <a:spcPct val="120000"/>
                  </a:lnSpc>
                </a:pPr>
                <a:r>
                  <a:rPr lang="zh-CN" altLang="zh-CN" sz="3200" b="1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开动你的小脑筋想一想，还会有哪些奇妙的事发生？</a:t>
                </a:r>
                <a:endParaRPr lang="zh-CN" altLang="zh-CN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3318" name="图片 17"/>
            <p:cNvPicPr>
              <a:picLocks noChangeAspect="1"/>
            </p:cNvPicPr>
            <p:nvPr/>
          </p:nvPicPr>
          <p:blipFill>
            <a:blip r:embed="rId3"/>
            <a:srcRect l="16817" t="80753" r="71095" b="3973"/>
            <a:stretch>
              <a:fillRect/>
            </a:stretch>
          </p:blipFill>
          <p:spPr>
            <a:xfrm rot="3411751">
              <a:off x="2317667" y="2357035"/>
              <a:ext cx="480958" cy="60043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流程图: 过程 1"/>
          <p:cNvSpPr/>
          <p:nvPr/>
        </p:nvSpPr>
        <p:spPr>
          <a:xfrm>
            <a:off x="2003425" y="2867025"/>
            <a:ext cx="9348788" cy="755650"/>
          </a:xfrm>
          <a:prstGeom prst="flowChartProcess">
            <a:avLst/>
          </a:prstGeom>
          <a:solidFill>
            <a:srgbClr val="F32FDA"/>
          </a:solidFill>
          <a:ln>
            <a:solidFill>
              <a:srgbClr val="8A53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在宇宙的这一边，候鸟要飞去南方过冬；在宇宙的另一边，它会不会飞到北方过冬？</a:t>
            </a:r>
            <a:endParaRPr kumimoji="0" lang="zh-CN" altLang="zh-CN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流程图: 过程 2"/>
          <p:cNvSpPr/>
          <p:nvPr/>
        </p:nvSpPr>
        <p:spPr>
          <a:xfrm>
            <a:off x="1971675" y="4632325"/>
            <a:ext cx="9412288" cy="9112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在宇宙的这一边，鱼儿在水中生活；在宇宙的另一边，它会不会在陆地上行走，或者像鸟一样飞翔？</a:t>
            </a:r>
            <a:endParaRPr kumimoji="0" lang="zh-CN" altLang="zh-CN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3" grpId="0" bldLvl="0" animBg="1"/>
      <p:bldP spid="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文本框 2"/>
          <p:cNvSpPr txBox="1"/>
          <p:nvPr/>
        </p:nvSpPr>
        <p:spPr>
          <a:xfrm>
            <a:off x="608013" y="1781175"/>
            <a:ext cx="10504487" cy="2655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5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早上，我背起书包出门向左走时，忽然想到，在宇宙的另一边，另一个我会出门向右走吗？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ts val="5000"/>
              </a:lnSpc>
            </a:pPr>
            <a:r>
              <a:rPr lang="zh-CN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上课铃声响了，我们的第一节课是语文课。在宇宙的另一边，第一节是数学课吗？他们的数学课，会是什么样子的呢？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3257550" y="387350"/>
            <a:ext cx="5203825" cy="127952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32FD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上课的情景</a:t>
            </a:r>
            <a:endParaRPr kumimoji="0" lang="zh-CN" altLang="zh-CN" sz="3200" b="1" i="0" u="none" strike="noStrike" kern="1200" cap="none" spc="0" normalizeH="0" baseline="0" noProof="1">
              <a:ln>
                <a:noFill/>
              </a:ln>
              <a:solidFill>
                <a:srgbClr val="F32FDA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流程图: 可选过程 1"/>
          <p:cNvSpPr/>
          <p:nvPr/>
        </p:nvSpPr>
        <p:spPr>
          <a:xfrm>
            <a:off x="744538" y="4965700"/>
            <a:ext cx="3125788" cy="1028700"/>
          </a:xfrm>
          <a:prstGeom prst="flowChartAlternateProcess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出门的方向相反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843588" y="4965700"/>
            <a:ext cx="3032125" cy="987425"/>
          </a:xfrm>
          <a:prstGeom prst="round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上课的内容相反</a:t>
            </a:r>
            <a:endParaRPr kumimoji="0" lang="zh-CN" altLang="zh-CN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" grpId="0" animBg="1"/>
      <p:bldP spid="2" grpId="1" animBg="1"/>
      <p:bldP spid="4" grpId="0" animBg="1"/>
      <p:bldP spid="4" grpId="1" animBg="1"/>
    </p:bldLst>
  </p:timing>
</p:sld>
</file>

<file path=ppt/tags/tag1.xml><?xml version="1.0" encoding="utf-8"?>
<p:tagLst xmlns:p="http://schemas.openxmlformats.org/presentationml/2006/main">
  <p:tag name="KSO_WM_UNIT_VALUE" val="1269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8183_1*d*1"/>
  <p:tag name="KSO_WM_TEMPLATE_CATEGORY" val="diagram"/>
  <p:tag name="KSO_WM_TEMPLATE_INDEX" val="2020818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f7fb3f73c1a4315aa0f2670e10d10f9"/>
  <p:tag name="KSO_WM_ASSEMBLE_CHIP_INDEX" val="5775d218530144d69f70c2989c3ef68e"/>
  <p:tag name="KSO_WM_UNIT_PLACING_PICTURE" val="5775d218530144d69f70c2989c3ef68e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5f239834671cac347436d7f6"/>
  <p:tag name="KSO_WM_TEMPLATE_ASSEMBLE_GROUPID" val="5f239834671cac347436d7f6"/>
</p:tagLst>
</file>

<file path=ppt/tags/tag10.xml><?xml version="1.0" encoding="utf-8"?>
<p:tagLst xmlns:p="http://schemas.openxmlformats.org/presentationml/2006/main">
  <p:tag name="[ANDCEF]" val="[ANDCEF]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183_1*a*1"/>
  <p:tag name="KSO_WM_TEMPLATE_CATEGORY" val="diagram"/>
  <p:tag name="KSO_WM_TEMPLATE_INDEX" val="20208183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d092bdd75bb4ca98483f32a518fb3df"/>
  <p:tag name="KSO_WM_ASSEMBLE_CHIP_INDEX" val="d368d066419b4cb0ba172111190f4166"/>
  <p:tag name="KSO_WM_UNIT_TEXT_FILL_FORE_SCHEMECOLOR_INDEX_BRIGHTNESS" val="0"/>
  <p:tag name="KSO_WM_UNIT_TEXT_FILL_FORE_SCHEMECOLOR_INDEX" val="13"/>
  <p:tag name="KSO_WM_UNIT_TEXT_FILL_TYPE" val="1"/>
  <p:tag name="KSO_WM_TEMPLATE_ASSEMBLE_XID" val="5f239834671cac347436d7f6"/>
  <p:tag name="KSO_WM_TEMPLATE_ASSEMBLE_GROUPID" val="5f239834671cac347436d7f6"/>
</p:tagLst>
</file>

<file path=ppt/tags/tag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183_1*f*1"/>
  <p:tag name="KSO_WM_TEMPLATE_CATEGORY" val="diagram"/>
  <p:tag name="KSO_WM_TEMPLATE_INDEX" val="2020818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6"/>
  <p:tag name="KSO_WM_UNIT_SHOW_EDIT_AREA_INDICATION" val="1"/>
  <p:tag name="KSO_WM_CHIP_GROUPID" val="5e6b05596848fb12bee65ac8"/>
  <p:tag name="KSO_WM_CHIP_XID" val="5e6b05596848fb12bee65aca"/>
  <p:tag name="KSO_WM_UNIT_DEC_AREA_ID" val="317692ebe72e4a60ba4a3f830bf29976"/>
  <p:tag name="KSO_WM_ASSEMBLE_CHIP_INDEX" val="39e0f00a38314c3da642dfdfb3f4914c"/>
  <p:tag name="KSO_WM_UNIT_TEXT_FILL_FORE_SCHEMECOLOR_INDEX_BRIGHTNESS" val="0.25"/>
  <p:tag name="KSO_WM_UNIT_TEXT_FILL_FORE_SCHEMECOLOR_INDEX" val="13"/>
  <p:tag name="KSO_WM_UNIT_TEXT_FILL_TYPE" val="1"/>
  <p:tag name="KSO_WM_TEMPLATE_ASSEMBLE_XID" val="5f239834671cac347436d7f6"/>
  <p:tag name="KSO_WM_TEMPLATE_ASSEMBLE_GROUPID" val="5f239834671cac347436d7f6"/>
  <p:tag name="KSO_WM_UNIT_SMARTLAYOUT_COMPRESS_INFO" val="{&#10;    &quot;id&quot;: &quot;2020-07-31T12:04:04&quot;,&#10;    &quot;max&quot;: 11.399921259842515,&#10;    &quot;topChanged&quot;: 0.079089820119653348&#10;}&#10;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183_1*i*1"/>
  <p:tag name="KSO_WM_TEMPLATE_CATEGORY" val="diagram"/>
  <p:tag name="KSO_WM_TEMPLATE_INDEX" val="20208183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ReferentInfo&quot;:{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}"/>
  <p:tag name="KSO_WM_UNIT_DEC_AREA_ID" val="ea1f6b76c75143b084b50d3a08d3d9c2"/>
  <p:tag name="KSO_WM_CHIP_GROUPID" val="5e9e580e73d2384101fd953b"/>
  <p:tag name="KSO_WM_CHIP_XID" val="5e9e580e73d2384101fd953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5f239834671cac347436d7f6"/>
  <p:tag name="KSO_WM_TEMPLATE_ASSEMBLE_GROUPID" val="5f239834671cac347436d7f6"/>
</p:tagLst>
</file>

<file path=ppt/tags/tag5.xml><?xml version="1.0" encoding="utf-8"?>
<p:tagLst xmlns:p="http://schemas.openxmlformats.org/presentationml/2006/main">
  <p:tag name="KSO_WM_BEAUTIFY_FLAG" val="#wm#"/>
  <p:tag name="KSO_WM_TEMPLATE_CATEGORY" val="diagram"/>
  <p:tag name="KSO_WM_TEMPLATE_INDEX" val="20208183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0-07-31T12:04:04&quot;,&quot;maxSize&quot;:{&quot;size1&quot;:65},&quot;minSize&quot;:{&quot;size1&quot;:65},&quot;normalSize&quot;:{&quot;size1&quot;:65},&quot;subLayout&quot;:[{&quot;id&quot;:&quot;2020-07-31T12:04:04&quot;,&quot;margin&quot;:{&quot;bottom&quot;:2.1170001029968262,&quot;left&quot;:2.1170001029968262,&quot;right&quot;:0.84700000286102295,&quot;top&quot;:2.1170001029968262},&quot;type&quot;:0},{&quot;id&quot;:&quot;2020-07-31T12:04:04&quot;,&quot;maxSize&quot;:{&quot;size1&quot;:48.899678193082757},&quot;minSize&quot;:{&quot;size1&quot;:37.799678193082755},&quot;normalSize&quot;:{&quot;size1&quot;:44.399678193082757},&quot;subLayout&quot;:[{&quot;id&quot;:&quot;2020-07-31T12:04:04&quot;,&quot;margin&quot;:{&quot;bottom&quot;:0,&quot;left&quot;:0.84700000286102295,&quot;right&quot;:1.6929999589920044,&quot;top&quot;:5.5029997825622559},&quot;type&quot;:0},{&quot;id&quot;:&quot;2020-07-31T12:04:04&quot;,&quot;margin&quot;:{&quot;bottom&quot;:5.0799999237060547,&quot;left&quot;:0.84700000286102295,&quot;right&quot;:1.6929999589920044,&quot;top&quot;:0.42300000786781311},&quot;type&quot;:0}],&quot;type&quot;:0}],&quot;type&quot;:0}"/>
  <p:tag name="KSO_WM_SLIDE_BACKGROUND" val="[&quot;general&quot;]"/>
  <p:tag name="KSO_WM_SLIDE_RATIO" val="1.777778"/>
  <p:tag name="KSO_WM_CHIP_INFOS" val="{&quot;layout_type&quot;:&quot;leftright&quot;,&quot;tags&quot;:{&quot;style&quot;:[&quot;商务&quot;,&quot;简约&quot;,&quot;文艺清新&quot;,&quot;卡通&quot;,&quot;欧美风&quot;,&quot;黑板风&quot;,&quot;渐变风&quot;,&quot;党政风&quot;]},&quot;slide_type&quot;:[&quot;text&quot;],&quot;aspect_ratio&quot;:&quot;16:9&quot;}"/>
  <p:tag name="KSO_WM_CHIP_XID" val="5e9e580e73d2384101fd953c"/>
  <p:tag name="KSO_WM_CHIP_FILLPROP" val="[[{&quot;fill_id&quot;:&quot;b65846cd445d4d1583a065ba62d6aedd&quot;,&quot;fill_align&quot;:&quot;cm&quot;,&quot;text_align&quot;:&quot;lm&quot;,&quot;text_direction&quot;:&quot;horizontal&quot;,&quot;chip_types&quot;:[&quot;diagram&quot;,&quot;picture&quot;,&quot;chart&quot;,&quot;table&quot;,&quot;video&quot;]},{&quot;fill_id&quot;:&quot;5d207215ddee4279ba33d9631abf83e4&quot;,&quot;fill_align&quot;:&quot;lb&quot;,&quot;text_align&quot;:&quot;lb&quot;,&quot;text_direction&quot;:&quot;horizontal&quot;,&quot;chip_types&quot;:[&quot;text&quot;,&quot;header&quot;]},{&quot;fill_id&quot;:&quot;a3cb1cb1581745268eab03ecb1d66a07&quot;,&quot;fill_align&quot;:&quot;lt&quot;,&quot;text_align&quot;:&quot;lt&quot;,&quot;text_direction&quot;:&quot;horizontal&quot;,&quot;chip_types&quot;:[&quot;text&quot;]}]]"/>
  <p:tag name="KSO_WM_SLIDE_ID" val="diagram20208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01*425"/>
  <p:tag name="KSO_WM_SLIDE_POSITION" val="60*24"/>
  <p:tag name="KSO_WM_TAG_VERSION" val="1.0"/>
  <p:tag name="KSO_WM_SLIDE_LAYOUT" val="a_d_f"/>
  <p:tag name="KSO_WM_SLIDE_LAYOUT_CNT" val="1_1_1"/>
  <p:tag name="KSO_WM_CHIP_GROUPID" val="5e9e580e73d2384101fd953b"/>
  <p:tag name="KSO_WM_SLIDE_BK_DARK_LIGHT" val="2"/>
  <p:tag name="KSO_WM_SLIDE_BACKGROUND_TYPE" val="general"/>
  <p:tag name="KSO_WM_SLIDE_SUPPORT_FEATURE_TYPE" val="0"/>
  <p:tag name="KSO_WM_TEMPLATE_ASSEMBLE_XID" val="5f239834671cac347436d7f6"/>
  <p:tag name="KSO_WM_TEMPLATE_ASSEMBLE_GROUPID" val="5f239834671cac347436d7f6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[ANDCEF]" val="[ANDCEF] nSlideId:150995393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语文">
  <a:themeElements>
    <a:clrScheme name="自定义 1">
      <a:dk1>
        <a:srgbClr val="FFFFFF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2016</Words>
  <Application>WPS 演示</Application>
  <PresentationFormat>宽屏</PresentationFormat>
  <Paragraphs>175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Calibri Light</vt:lpstr>
      <vt:lpstr>Calibri</vt:lpstr>
      <vt:lpstr>Century Gothic</vt:lpstr>
      <vt:lpstr>冬青黑体简体中文 W3</vt:lpstr>
      <vt:lpstr>黑体</vt:lpstr>
      <vt:lpstr>+mn-ea</vt:lpstr>
      <vt:lpstr>Segoe Print</vt:lpstr>
      <vt:lpstr>楷体</vt:lpstr>
      <vt:lpstr>仿宋</vt:lpstr>
      <vt:lpstr>Segoe UI</vt:lpstr>
      <vt:lpstr>Arial Unicode MS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课题：宇宙的另一边</dc:title>
  <dc:creator/>
  <cp:lastModifiedBy>qwe</cp:lastModifiedBy>
  <cp:revision>206</cp:revision>
  <dcterms:created xsi:type="dcterms:W3CDTF">2019-06-19T02:08:00Z</dcterms:created>
  <dcterms:modified xsi:type="dcterms:W3CDTF">2021-09-06T14:33:05Z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