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5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2053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205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0245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1024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1269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1127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4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077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307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4101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410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5125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512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6149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615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7173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717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4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8197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819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9221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922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algn="ctr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lstStyle>
            <a:lvl1pPr marL="0" indent="0" algn="l" fontAlgn="base">
              <a:buFontTx/>
              <a:defRPr sz="1400"/>
            </a:lvl1pPr>
          </a:lstStyle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lstStyle>
            <a:lvl1pPr marL="0" indent="0" algn="ctr" fontAlgn="base">
              <a:buFontTx/>
              <a:defRPr sz="1400"/>
            </a:lvl1pPr>
          </a:lstStyle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lstStyle>
            <a:lvl1pPr marL="0" indent="0" algn="r" fontAlgn="base">
              <a:buFontTx/>
              <a:defRPr sz="1400"/>
            </a:lvl1pPr>
          </a:lstStyle>
          <a:p>
            <a:pPr lvl="0" defTabSz="914400" rt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baseline="0">
          <a:solidFill>
            <a:schemeClr val="tx2"/>
          </a:solidFill>
          <a:effectLst/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baseline="0">
          <a:solidFill>
            <a:schemeClr val="tx1"/>
          </a:solidFill>
          <a:effectLst/>
          <a:latin typeface="+mn-lt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baseline="0">
          <a:solidFill>
            <a:schemeClr val="tx1"/>
          </a:solidFill>
          <a:effectLst/>
          <a:latin typeface="+mn-lt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baseline="0">
          <a:solidFill>
            <a:schemeClr val="tx1"/>
          </a:solidFill>
          <a:effectLst/>
          <a:latin typeface="+mn-lt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baseline="0">
          <a:solidFill>
            <a:schemeClr val="tx1"/>
          </a:solidFill>
          <a:effectLst/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2291" name="内容占位符 3" descr="untitled.pn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961188"/>
          </a:xfrm>
          <a:ln/>
        </p:spPr>
      </p:pic>
      <p:sp>
        <p:nvSpPr>
          <p:cNvPr id="12292" name="TextBox 5"/>
          <p:cNvSpPr/>
          <p:nvPr/>
        </p:nvSpPr>
        <p:spPr>
          <a:xfrm>
            <a:off x="304800" y="228600"/>
            <a:ext cx="8610600" cy="92392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5400" i="1"/>
              <a:t>习作例文：一支铅笔的梦想</a:t>
            </a:r>
            <a:endParaRPr lang="zh-CN" altLang="en-US" sz="5400" i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3315" name="内容占位符 3" descr="timgCALO7HHJ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10134600" cy="7772400"/>
          </a:xfrm>
          <a:ln/>
        </p:spPr>
      </p:pic>
      <p:sp>
        <p:nvSpPr>
          <p:cNvPr id="13316" name="TextBox 4"/>
          <p:cNvSpPr/>
          <p:nvPr/>
        </p:nvSpPr>
        <p:spPr>
          <a:xfrm>
            <a:off x="457200" y="228600"/>
            <a:ext cx="305752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solidFill>
                  <a:srgbClr val="FF0000"/>
                </a:solidFill>
              </a:rPr>
              <a:t>我会读，我会认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13317" name="TextBox 6"/>
          <p:cNvSpPr/>
          <p:nvPr/>
        </p:nvSpPr>
        <p:spPr>
          <a:xfrm>
            <a:off x="2209800" y="1143000"/>
            <a:ext cx="1878013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6600">
                <a:latin typeface="楷体" panose="02010609060101010101" pitchFamily="49" charset="-122"/>
                <a:ea typeface="楷体" panose="02010609060101010101" pitchFamily="49" charset="-122"/>
              </a:rPr>
              <a:t>抽屉</a:t>
            </a:r>
            <a:endParaRPr lang="zh-CN" altLang="en-US" sz="6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8" name="TextBox 7"/>
          <p:cNvSpPr/>
          <p:nvPr/>
        </p:nvSpPr>
        <p:spPr>
          <a:xfrm>
            <a:off x="4572000" y="2362200"/>
            <a:ext cx="1878013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6600">
                <a:latin typeface="楷体" panose="02010609060101010101" pitchFamily="49" charset="-122"/>
                <a:ea typeface="楷体" panose="02010609060101010101" pitchFamily="49" charset="-122"/>
              </a:rPr>
              <a:t>萌出</a:t>
            </a:r>
            <a:endParaRPr lang="zh-CN" altLang="en-US" sz="6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9" name="TextBox 8"/>
          <p:cNvSpPr/>
          <p:nvPr/>
        </p:nvSpPr>
        <p:spPr>
          <a:xfrm>
            <a:off x="4648200" y="3657600"/>
            <a:ext cx="1878013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6600">
                <a:latin typeface="楷体" panose="02010609060101010101" pitchFamily="49" charset="-122"/>
                <a:ea typeface="楷体" panose="02010609060101010101" pitchFamily="49" charset="-122"/>
              </a:rPr>
              <a:t>趴着</a:t>
            </a:r>
            <a:endParaRPr lang="zh-CN" altLang="en-US" sz="6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0" name="TextBox 9"/>
          <p:cNvSpPr/>
          <p:nvPr/>
        </p:nvSpPr>
        <p:spPr>
          <a:xfrm>
            <a:off x="7010400" y="3657600"/>
            <a:ext cx="1878013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6600">
                <a:latin typeface="楷体" panose="02010609060101010101" pitchFamily="49" charset="-122"/>
                <a:ea typeface="楷体" panose="02010609060101010101" pitchFamily="49" charset="-122"/>
              </a:rPr>
              <a:t>伪装</a:t>
            </a:r>
            <a:endParaRPr lang="zh-CN" altLang="en-US" sz="6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1" name="TextBox 10"/>
          <p:cNvSpPr/>
          <p:nvPr/>
        </p:nvSpPr>
        <p:spPr>
          <a:xfrm>
            <a:off x="304800" y="2438400"/>
            <a:ext cx="1878013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6600">
                <a:latin typeface="楷体" panose="02010609060101010101" pitchFamily="49" charset="-122"/>
                <a:ea typeface="楷体" panose="02010609060101010101" pitchFamily="49" charset="-122"/>
              </a:rPr>
              <a:t>船篙</a:t>
            </a:r>
            <a:endParaRPr lang="zh-CN" altLang="en-US" sz="6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2" name="TextBox 11"/>
          <p:cNvSpPr/>
          <p:nvPr/>
        </p:nvSpPr>
        <p:spPr>
          <a:xfrm>
            <a:off x="2438400" y="2438400"/>
            <a:ext cx="1878013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6600">
                <a:latin typeface="楷体" panose="02010609060101010101" pitchFamily="49" charset="-122"/>
                <a:ea typeface="楷体" panose="02010609060101010101" pitchFamily="49" charset="-122"/>
              </a:rPr>
              <a:t>木筏</a:t>
            </a:r>
            <a:endParaRPr lang="zh-CN" altLang="en-US" sz="6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3" name="TextBox 12"/>
          <p:cNvSpPr/>
          <p:nvPr/>
        </p:nvSpPr>
        <p:spPr>
          <a:xfrm>
            <a:off x="2514600" y="3657600"/>
            <a:ext cx="1878013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6600">
                <a:latin typeface="楷体" panose="02010609060101010101" pitchFamily="49" charset="-122"/>
                <a:ea typeface="楷体" panose="02010609060101010101" pitchFamily="49" charset="-122"/>
              </a:rPr>
              <a:t>喝彩</a:t>
            </a:r>
            <a:endParaRPr lang="zh-CN" altLang="en-US" sz="6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4" name="TextBox 13"/>
          <p:cNvSpPr/>
          <p:nvPr/>
        </p:nvSpPr>
        <p:spPr>
          <a:xfrm>
            <a:off x="7086600" y="4953000"/>
            <a:ext cx="1878013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6600">
                <a:latin typeface="楷体" panose="02010609060101010101" pitchFamily="49" charset="-122"/>
                <a:ea typeface="楷体" panose="02010609060101010101" pitchFamily="49" charset="-122"/>
              </a:rPr>
              <a:t>标枪</a:t>
            </a:r>
            <a:endParaRPr lang="zh-CN" altLang="en-US" sz="6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5" name="TextBox 14"/>
          <p:cNvSpPr/>
          <p:nvPr/>
        </p:nvSpPr>
        <p:spPr>
          <a:xfrm>
            <a:off x="2514600" y="4876800"/>
            <a:ext cx="1878013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6600">
                <a:latin typeface="楷体" panose="02010609060101010101" pitchFamily="49" charset="-122"/>
                <a:ea typeface="楷体" panose="02010609060101010101" pitchFamily="49" charset="-122"/>
              </a:rPr>
              <a:t>稿纸</a:t>
            </a:r>
            <a:endParaRPr lang="zh-CN" altLang="en-US" sz="6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6" name="TextBox 15"/>
          <p:cNvSpPr/>
          <p:nvPr/>
        </p:nvSpPr>
        <p:spPr>
          <a:xfrm>
            <a:off x="4648200" y="4953000"/>
            <a:ext cx="1878013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6600">
                <a:latin typeface="楷体" panose="02010609060101010101" pitchFamily="49" charset="-122"/>
                <a:ea typeface="楷体" panose="02010609060101010101" pitchFamily="49" charset="-122"/>
              </a:rPr>
              <a:t>梦想</a:t>
            </a:r>
            <a:endParaRPr lang="zh-CN" altLang="en-US" sz="6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7" name="TextBox 16"/>
          <p:cNvSpPr/>
          <p:nvPr/>
        </p:nvSpPr>
        <p:spPr>
          <a:xfrm>
            <a:off x="4495800" y="1066800"/>
            <a:ext cx="1878013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6600">
                <a:latin typeface="楷体" panose="02010609060101010101" pitchFamily="49" charset="-122"/>
                <a:ea typeface="楷体" panose="02010609060101010101" pitchFamily="49" charset="-122"/>
              </a:rPr>
              <a:t>蝴蝶</a:t>
            </a:r>
            <a:endParaRPr lang="zh-CN" altLang="en-US" sz="6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8" name="TextBox 17"/>
          <p:cNvSpPr/>
          <p:nvPr/>
        </p:nvSpPr>
        <p:spPr>
          <a:xfrm>
            <a:off x="6858000" y="1143000"/>
            <a:ext cx="1878013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6600">
                <a:latin typeface="楷体" panose="02010609060101010101" pitchFamily="49" charset="-122"/>
                <a:ea typeface="楷体" panose="02010609060101010101" pitchFamily="49" charset="-122"/>
              </a:rPr>
              <a:t>蜜蜂</a:t>
            </a:r>
            <a:endParaRPr lang="zh-CN" altLang="en-US" sz="6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9" name="TextBox 18"/>
          <p:cNvSpPr/>
          <p:nvPr/>
        </p:nvSpPr>
        <p:spPr>
          <a:xfrm>
            <a:off x="6934200" y="2286000"/>
            <a:ext cx="1878013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6600">
                <a:latin typeface="楷体" panose="02010609060101010101" pitchFamily="49" charset="-122"/>
                <a:ea typeface="楷体" panose="02010609060101010101" pitchFamily="49" charset="-122"/>
              </a:rPr>
              <a:t>派对</a:t>
            </a:r>
            <a:endParaRPr lang="zh-CN" altLang="en-US" sz="6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30" name="TextBox 19"/>
          <p:cNvSpPr/>
          <p:nvPr/>
        </p:nvSpPr>
        <p:spPr>
          <a:xfrm>
            <a:off x="533400" y="762000"/>
            <a:ext cx="1447800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biē</a:t>
            </a:r>
            <a:endParaRPr lang="en-US" altLang="zh-CN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/>
            <a:endParaRPr lang="en-US" altLang="zh-CN" sz="4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31" name="TextBox 20"/>
          <p:cNvSpPr/>
          <p:nvPr/>
        </p:nvSpPr>
        <p:spPr>
          <a:xfrm>
            <a:off x="3429000" y="914400"/>
            <a:ext cx="59531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tì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32" name="TextBox 21"/>
          <p:cNvSpPr/>
          <p:nvPr/>
        </p:nvSpPr>
        <p:spPr>
          <a:xfrm>
            <a:off x="1295400" y="2133600"/>
            <a:ext cx="8001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gāo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33" name="TextBox 22"/>
          <p:cNvSpPr/>
          <p:nvPr/>
        </p:nvSpPr>
        <p:spPr>
          <a:xfrm>
            <a:off x="3505200" y="2209800"/>
            <a:ext cx="59531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fá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34" name="TextBox 23"/>
          <p:cNvSpPr/>
          <p:nvPr/>
        </p:nvSpPr>
        <p:spPr>
          <a:xfrm>
            <a:off x="7239000" y="3429000"/>
            <a:ext cx="8001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wěi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35" name="TextBox 24"/>
          <p:cNvSpPr/>
          <p:nvPr/>
        </p:nvSpPr>
        <p:spPr>
          <a:xfrm>
            <a:off x="2667000" y="4572000"/>
            <a:ext cx="8001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gǎo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36" name="TextBox 25"/>
          <p:cNvSpPr/>
          <p:nvPr/>
        </p:nvSpPr>
        <p:spPr>
          <a:xfrm>
            <a:off x="2743200" y="3276600"/>
            <a:ext cx="59531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hè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37" name="TextBox 26"/>
          <p:cNvSpPr/>
          <p:nvPr/>
        </p:nvSpPr>
        <p:spPr>
          <a:xfrm>
            <a:off x="4648200" y="2057400"/>
            <a:ext cx="1004888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ménɡ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38" name="TextBox 27"/>
          <p:cNvSpPr/>
          <p:nvPr/>
        </p:nvSpPr>
        <p:spPr>
          <a:xfrm>
            <a:off x="762000" y="1295400"/>
            <a:ext cx="685800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6600">
                <a:latin typeface="楷体" panose="02010609060101010101" pitchFamily="49" charset="-122"/>
                <a:ea typeface="楷体" panose="02010609060101010101" pitchFamily="49" charset="-122"/>
              </a:rPr>
              <a:t>憋</a:t>
            </a:r>
            <a:endParaRPr lang="zh-CN" altLang="en-US" sz="6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 fill="hold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 fill="hold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 fill="hold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 fill="hold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 fill="hold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 fill="hold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 fill="hold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 fill="hold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 fill="hold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6" dur="500" fill="hold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 fill="hold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6" dur="500" fill="hold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1" dur="500" fill="hold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6" dur="500" fill="hold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1" dur="500" fill="hold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6" dur="500" fill="hold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 fill="hold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nimBg="1"/>
      <p:bldP spid="13318" grpId="0" animBg="1"/>
      <p:bldP spid="13319" grpId="0" animBg="1"/>
      <p:bldP spid="13320" grpId="0" animBg="1"/>
      <p:bldP spid="13321" grpId="0" animBg="1"/>
      <p:bldP spid="13322" grpId="0" animBg="1"/>
      <p:bldP spid="13323" grpId="0" animBg="1"/>
      <p:bldP spid="13324" grpId="0" animBg="1"/>
      <p:bldP spid="13325" grpId="0" animBg="1"/>
      <p:bldP spid="13326" grpId="0" animBg="1"/>
      <p:bldP spid="13327" grpId="0" animBg="1"/>
      <p:bldP spid="13328" grpId="0" animBg="1"/>
      <p:bldP spid="13329" grpId="0" animBg="1"/>
      <p:bldP spid="13330" grpId="0" animBg="1"/>
      <p:bldP spid="13331" grpId="0" animBg="1"/>
      <p:bldP spid="13332" grpId="0" animBg="1"/>
      <p:bldP spid="13333" grpId="0" animBg="1"/>
      <p:bldP spid="13334" grpId="0" animBg="1"/>
      <p:bldP spid="13335" grpId="0" animBg="1"/>
      <p:bldP spid="13336" grpId="0" animBg="1"/>
      <p:bldP spid="13337" grpId="0" animBg="1"/>
      <p:bldP spid="133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4339" name="内容占位符 3" descr="timgCAH9VY0U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  <p:sp>
        <p:nvSpPr>
          <p:cNvPr id="14340" name="TextBox 4"/>
          <p:cNvSpPr/>
          <p:nvPr/>
        </p:nvSpPr>
        <p:spPr>
          <a:xfrm>
            <a:off x="0" y="0"/>
            <a:ext cx="9144000" cy="1816100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        第一个梦想，是溜出教室。知道我要做什么吗？我要到山坡上，萌出嫩嫩的芽儿；还在头顶上，开出一朵漂亮的花儿。蝴蝶啊蜜蜂啊，就猜不出我是谁了。哈，多么好玩！多么开心！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5363" name="内容占位符 3" descr="timgCA9IYWJ1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74612" y="0"/>
            <a:ext cx="9218612" cy="6858000"/>
          </a:xfrm>
          <a:ln/>
        </p:spPr>
      </p:pic>
      <p:sp>
        <p:nvSpPr>
          <p:cNvPr id="15364" name="TextBox 4"/>
          <p:cNvSpPr/>
          <p:nvPr/>
        </p:nvSpPr>
        <p:spPr>
          <a:xfrm>
            <a:off x="1981200" y="1066800"/>
            <a:ext cx="6172200" cy="3108325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    第二个梦想，是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知道我要做什么吗？我要为小鱼虾，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阴凉的伞；伞上，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还趴着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有的在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__________,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有的在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__________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哈，多么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！多么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！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6387" name="内容占位符 3" descr="timgCAA2F061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950075"/>
          </a:xfrm>
          <a:ln/>
        </p:spPr>
      </p:pic>
      <p:sp>
        <p:nvSpPr>
          <p:cNvPr id="16388" name="TextBox 4"/>
          <p:cNvSpPr/>
          <p:nvPr/>
        </p:nvSpPr>
        <p:spPr>
          <a:xfrm>
            <a:off x="914400" y="1981200"/>
            <a:ext cx="10598150" cy="1938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4000" b="1"/>
              <a:t>        文中出现了几次</a:t>
            </a:r>
            <a:endParaRPr lang="en-US" altLang="zh-CN" sz="4000" b="1"/>
          </a:p>
          <a:p>
            <a:pPr eaLnBrk="0" hangingPunct="0"/>
            <a:r>
              <a:rPr lang="zh-CN" altLang="en-US" sz="4000" b="1"/>
              <a:t>“哈，多么好玩！多么开心！”？</a:t>
            </a:r>
            <a:endParaRPr lang="en-US" altLang="zh-CN" sz="4000" b="1"/>
          </a:p>
          <a:p>
            <a:pPr eaLnBrk="0" hangingPunct="0"/>
            <a:r>
              <a:rPr lang="zh-CN" altLang="en-US" sz="4000" b="1"/>
              <a:t>有什么作用呢？</a:t>
            </a:r>
            <a:endParaRPr lang="zh-CN" altLang="en-US" sz="4000" b="1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7411" name="图片 8" descr="timgCADANPU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019800" cy="5710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2" name="图片 9" descr="timgCAYDB8C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0600"/>
            <a:ext cx="8823325" cy="586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图片 10" descr="timgCAWK3AK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0"/>
            <a:ext cx="6934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4" name="图片 11" descr="timgCACAHKDJ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533400"/>
            <a:ext cx="8534400" cy="5689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8435" name="内容占位符 3" descr="timgCA4LCOM6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794500"/>
          </a:xfrm>
          <a:ln/>
        </p:spPr>
      </p:pic>
      <p:sp>
        <p:nvSpPr>
          <p:cNvPr id="18436" name="TextBox 4"/>
          <p:cNvSpPr/>
          <p:nvPr/>
        </p:nvSpPr>
        <p:spPr>
          <a:xfrm>
            <a:off x="1447800" y="1828800"/>
            <a:ext cx="327501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续写铅笔的梦想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7" name="TextBox 5"/>
          <p:cNvSpPr/>
          <p:nvPr/>
        </p:nvSpPr>
        <p:spPr>
          <a:xfrm>
            <a:off x="1524000" y="609600"/>
            <a:ext cx="1878013" cy="7699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8" name="矩形 6"/>
          <p:cNvSpPr/>
          <p:nvPr/>
        </p:nvSpPr>
        <p:spPr>
          <a:xfrm>
            <a:off x="1676400" y="2667000"/>
            <a:ext cx="9144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2800"/>
              <a:t>①</a:t>
            </a:r>
            <a:endParaRPr lang="zh-CN" altLang="en-US" sz="2800"/>
          </a:p>
        </p:txBody>
      </p:sp>
      <p:sp>
        <p:nvSpPr>
          <p:cNvPr id="18439" name="TextBox 7"/>
          <p:cNvSpPr/>
          <p:nvPr/>
        </p:nvSpPr>
        <p:spPr>
          <a:xfrm>
            <a:off x="2286000" y="2743200"/>
            <a:ext cx="2659063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模仿课文进行续写</a:t>
            </a:r>
            <a:endParaRPr lang="zh-CN" altLang="en-US" sz="2400"/>
          </a:p>
        </p:txBody>
      </p:sp>
      <p:sp>
        <p:nvSpPr>
          <p:cNvPr id="18440" name="矩形 8"/>
          <p:cNvSpPr/>
          <p:nvPr/>
        </p:nvSpPr>
        <p:spPr>
          <a:xfrm>
            <a:off x="1676400" y="3276600"/>
            <a:ext cx="544513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2800"/>
              <a:t>②</a:t>
            </a:r>
            <a:endParaRPr lang="zh-CN" altLang="en-US" sz="2800"/>
          </a:p>
        </p:txBody>
      </p:sp>
      <p:sp>
        <p:nvSpPr>
          <p:cNvPr id="18441" name="TextBox 10"/>
          <p:cNvSpPr/>
          <p:nvPr/>
        </p:nvSpPr>
        <p:spPr>
          <a:xfrm>
            <a:off x="2286000" y="3352800"/>
            <a:ext cx="142240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想象合理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442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2800" y="11887200"/>
            <a:ext cx="3429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336</Words>
  <Application>WPS 演示</Application>
  <PresentationFormat/>
  <Paragraphs>74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Arial</vt:lpstr>
      <vt:lpstr>宋体</vt:lpstr>
      <vt:lpstr>Wingdings</vt:lpstr>
      <vt:lpstr>楷体</vt:lpstr>
      <vt:lpstr>黑体</vt:lpstr>
      <vt:lpstr>微软雅黑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2021-04-07T06:44:10Z</cp:lastPrinted>
  <dcterms:created xsi:type="dcterms:W3CDTF">2021-04-07T06:44:10Z</dcterms:created>
  <dcterms:modified xsi:type="dcterms:W3CDTF">2021-09-06T14:40:30Z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