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9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2" r:id="rId17"/>
    <p:sldId id="273" r:id="rId18"/>
    <p:sldId id="277" r:id="rId19"/>
    <p:sldId id="278" r:id="rId20"/>
    <p:sldId id="275" r:id="rId21"/>
    <p:sldId id="274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78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alphaModFix amt="54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8"/>
          <p:cNvSpPr txBox="1"/>
          <p:nvPr/>
        </p:nvSpPr>
        <p:spPr>
          <a:xfrm>
            <a:off x="2462308" y="1895112"/>
            <a:ext cx="5860900" cy="1323439"/>
          </a:xfrm>
          <a:prstGeom prst="rect">
            <a:avLst/>
          </a:prstGeom>
          <a:noFill/>
          <a:effectLst>
            <a:softEdge rad="31750"/>
          </a:effectLst>
        </p:spPr>
        <p:txBody>
          <a:bodyPr wrap="none">
            <a:spAutoFit/>
          </a:bodyPr>
          <a:lstStyle/>
          <a:p>
            <a:pPr fontAlgn="auto">
              <a:defRPr/>
            </a:pPr>
            <a:r>
              <a:rPr lang="en-US" altLang="zh-CN" sz="8000" b="1" noProof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方正小标宋简体" pitchFamily="2" charset="-122"/>
                <a:ea typeface="方正小标宋简体" pitchFamily="2" charset="-122"/>
              </a:rPr>
              <a:t>19.</a:t>
            </a:r>
            <a:r>
              <a:rPr lang="zh-CN" altLang="en-US" sz="8000" b="1" noProof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方正小标宋简体" pitchFamily="2" charset="-122"/>
                <a:ea typeface="方正小标宋简体" pitchFamily="2" charset="-122"/>
              </a:rPr>
              <a:t>剃头大师</a:t>
            </a:r>
            <a:endParaRPr lang="zh-CN" altLang="en-US" sz="8000" b="1" noProof="1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方正小标宋简体" pitchFamily="2" charset="-122"/>
              <a:ea typeface="方正小标宋简体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683568" y="3861048"/>
            <a:ext cx="1333445" cy="2342789"/>
          </a:xfrm>
          <a:prstGeom prst="roundRect">
            <a:avLst>
              <a:gd name="adj" fmla="val 31450"/>
            </a:avLst>
          </a:prstGeom>
        </p:spPr>
      </p:pic>
      <p:sp>
        <p:nvSpPr>
          <p:cNvPr id="7" name="TextBox 6"/>
          <p:cNvSpPr txBox="1"/>
          <p:nvPr/>
        </p:nvSpPr>
        <p:spPr>
          <a:xfrm>
            <a:off x="539552" y="476672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6">
                    <a:lumMod val="50000"/>
                  </a:schemeClr>
                </a:solidFill>
              </a:rPr>
              <a:t>部编版三年级语文下册</a:t>
            </a:r>
            <a:endParaRPr lang="zh-CN" alt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rcRect l="16076" t="29735" r="16228" b="17607"/>
          <a:stretch>
            <a:fillRect/>
          </a:stretch>
        </p:blipFill>
        <p:spPr>
          <a:xfrm>
            <a:off x="1002983" y="1119504"/>
            <a:ext cx="7138035" cy="4618356"/>
          </a:xfrm>
          <a:prstGeom prst="roundRect">
            <a:avLst>
              <a:gd name="adj" fmla="val 7465"/>
            </a:avLst>
          </a:prstGeom>
        </p:spPr>
      </p:pic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1283494" y="1500189"/>
            <a:ext cx="6744890" cy="30566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   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默读课文第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7-18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自然段，找一找文中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剃头大师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”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是指谁，为什么这样称呼。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sym typeface="幼圆" panose="020105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107157" y="1138238"/>
            <a:ext cx="3985022" cy="5278437"/>
          </a:xfrm>
          <a:prstGeom prst="round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endParaRPr lang="zh-CN" altLang="en-US" noProof="1">
              <a:solidFill>
                <a:srgbClr val="FFFFFF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18435" name="文本框 2"/>
          <p:cNvSpPr txBox="1">
            <a:spLocks noChangeArrowheads="1"/>
          </p:cNvSpPr>
          <p:nvPr/>
        </p:nvSpPr>
        <p:spPr bwMode="auto">
          <a:xfrm>
            <a:off x="283369" y="1138239"/>
            <a:ext cx="3575447" cy="49484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    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我觉得自己像个</a:t>
            </a:r>
            <a:r>
              <a:rPr lang="zh-CN" altLang="zh-CN" sz="3600" b="1" dirty="0">
                <a:solidFill>
                  <a:srgbClr val="990033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剃头大师</a:t>
            </a:r>
            <a:r>
              <a: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，剪刀所到之处，头发纷纷飘落，真比那老剃头师傅还熟练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4" name="椭圆形标注 3"/>
          <p:cNvSpPr/>
          <p:nvPr/>
        </p:nvSpPr>
        <p:spPr>
          <a:xfrm>
            <a:off x="2907506" y="184150"/>
            <a:ext cx="2181225" cy="954088"/>
          </a:xfrm>
          <a:prstGeom prst="wedgeEllipseCallout">
            <a:avLst>
              <a:gd name="adj1" fmla="val -30882"/>
              <a:gd name="adj2" fmla="val 64676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r>
              <a:rPr lang="zh-CN" altLang="en-US" sz="3600" b="1" noProof="1">
                <a:solidFill>
                  <a:srgbClr val="0B3948"/>
                </a:solidFill>
                <a:latin typeface="Calibri" panose="020F0502020204030204" charset="0"/>
              </a:rPr>
              <a:t>剃头大师？</a:t>
            </a:r>
            <a:endParaRPr lang="zh-CN" altLang="en-US" sz="3600" b="1" noProof="1">
              <a:solidFill>
                <a:srgbClr val="0B3948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18772" y="572135"/>
            <a:ext cx="1250156" cy="829943"/>
          </a:xfrm>
          <a:prstGeom prst="rect">
            <a:avLst/>
          </a:prstGeom>
          <a:solidFill>
            <a:srgbClr val="4AC0E4"/>
          </a:solidFill>
          <a:effectLst>
            <a:softEdge rad="76200"/>
          </a:effec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4000" b="1" noProof="1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4000" b="1" noProof="1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</a:t>
            </a:r>
            <a:r>
              <a:rPr lang="en-US" altLang="zh-CN" sz="4000" b="1" noProof="1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endParaRPr lang="en-US" altLang="zh-CN" sz="4000" b="1" noProof="1">
              <a:solidFill>
                <a:schemeClr val="accent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433887" y="1401763"/>
            <a:ext cx="4444604" cy="54788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因为</a:t>
            </a:r>
            <a:r>
              <a:rPr lang="en-US" altLang="zh-CN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我</a:t>
            </a:r>
            <a:r>
              <a:rPr lang="en-US" altLang="zh-CN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”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从没干过这一行，却能直接上手，就像有剃头的天分，而且小沙高兴地肯定了我，所以我格外自信，认为自己像个剃头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大师。</a:t>
            </a:r>
            <a:endParaRPr lang="zh-CN" altLang="en-US" sz="40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rcRect l="16076" t="29735" r="16228" b="17607"/>
          <a:stretch>
            <a:fillRect/>
          </a:stretch>
        </p:blipFill>
        <p:spPr>
          <a:xfrm>
            <a:off x="720090" y="1119504"/>
            <a:ext cx="7703819" cy="4618356"/>
          </a:xfrm>
          <a:prstGeom prst="roundRect">
            <a:avLst>
              <a:gd name="adj" fmla="val 7465"/>
            </a:avLst>
          </a:prstGeom>
        </p:spPr>
      </p:pic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1052513" y="1500189"/>
            <a:ext cx="7038975" cy="39633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    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再读课文第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7-18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自然段，看看小沙对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我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”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帮他剪发的态度是怎样变化的，这种变化说明了什么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。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  <a:sym typeface="幼圆" panose="020105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166688" y="996951"/>
            <a:ext cx="5661422" cy="2411413"/>
          </a:xfrm>
          <a:prstGeom prst="round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endParaRPr lang="zh-CN" altLang="en-US" noProof="1">
              <a:solidFill>
                <a:srgbClr val="FFFFFF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21507" name="文本框 3"/>
          <p:cNvSpPr txBox="1">
            <a:spLocks noChangeArrowheads="1"/>
          </p:cNvSpPr>
          <p:nvPr/>
        </p:nvSpPr>
        <p:spPr bwMode="auto">
          <a:xfrm>
            <a:off x="406004" y="1049339"/>
            <a:ext cx="5182790" cy="27370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小沙坐在凳子上，看我找出剪刀，才有些慌，说：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别剪破耳朵，你得发誓！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”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074194" y="1881189"/>
            <a:ext cx="69923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慌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85788" y="4052888"/>
            <a:ext cx="7972425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因为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我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”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从来没有帮人剪过头发，所以小沙看到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我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”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拿着剪刀很慌张，生怕剪破了耳朵。</a:t>
            </a:r>
            <a:endParaRPr lang="zh-CN" altLang="en-US" sz="40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pic>
        <p:nvPicPr>
          <p:cNvPr id="21510" name="图片 4"/>
          <p:cNvPicPr>
            <a:picLocks noChangeAspect="1" noChangeArrowheads="1"/>
          </p:cNvPicPr>
          <p:nvPr/>
        </p:nvPicPr>
        <p:blipFill>
          <a:blip r:embed="rId1" cstate="print"/>
          <a:srcRect l="35284"/>
          <a:stretch>
            <a:fillRect/>
          </a:stretch>
        </p:blipFill>
        <p:spPr bwMode="auto">
          <a:xfrm>
            <a:off x="6685360" y="1347788"/>
            <a:ext cx="2043113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165497" y="1230313"/>
            <a:ext cx="6757988" cy="1827212"/>
          </a:xfrm>
          <a:prstGeom prst="round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endParaRPr lang="zh-CN" altLang="en-US" noProof="1">
              <a:solidFill>
                <a:srgbClr val="FFFFFF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22531" name="文本框 3"/>
          <p:cNvSpPr txBox="1">
            <a:spLocks noChangeArrowheads="1"/>
          </p:cNvSpPr>
          <p:nvPr/>
        </p:nvSpPr>
        <p:spPr bwMode="auto">
          <a:xfrm>
            <a:off x="406004" y="1336675"/>
            <a:ext cx="6275784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    “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嗬！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”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小沙高兴了，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你真把头发剪下来了！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”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471863" y="1447800"/>
            <a:ext cx="1213794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高兴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85788" y="3603626"/>
            <a:ext cx="7972425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因为小沙对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我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”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的要求很低，只要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我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”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剪下头发并不剪破他的耳朵就好了。</a:t>
            </a:r>
            <a:endParaRPr lang="zh-CN" altLang="en-US" sz="40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28535" y="1638300"/>
            <a:ext cx="1422184" cy="17173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4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开心</a:t>
            </a:r>
            <a:endParaRPr lang="zh-CN" altLang="en-US" sz="4800" b="1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  <a:defRPr/>
            </a:pPr>
            <a:r>
              <a:rPr lang="zh-CN" altLang="en-US" sz="4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快乐</a:t>
            </a:r>
            <a:endParaRPr lang="zh-CN" altLang="en-US" sz="4800" b="1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165497" y="942975"/>
            <a:ext cx="6757988" cy="2413000"/>
          </a:xfrm>
          <a:prstGeom prst="round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endParaRPr lang="zh-CN" altLang="en-US" noProof="1">
              <a:solidFill>
                <a:srgbClr val="FFFFFF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24579" name="文本框 3"/>
          <p:cNvSpPr txBox="1">
            <a:spLocks noChangeArrowheads="1"/>
          </p:cNvSpPr>
          <p:nvPr/>
        </p:nvSpPr>
        <p:spPr bwMode="auto">
          <a:xfrm>
            <a:off x="406004" y="1068389"/>
            <a:ext cx="6275784" cy="20722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我想稳住小沙，告诉他这是最时髦的发式，可他一照镜子，大叫一声，像见了鬼一样。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85788" y="3932238"/>
            <a:ext cx="7972425" cy="18145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因为小沙发现他的头发被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我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”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剪得坑坑洼洼的，像层层梯田。</a:t>
            </a:r>
            <a:endParaRPr lang="zh-CN" altLang="en-US" sz="40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04723" y="1272541"/>
            <a:ext cx="1422184" cy="904863"/>
          </a:xfrm>
          <a:prstGeom prst="rect">
            <a:avLst/>
          </a:prstGeom>
          <a:solidFill>
            <a:srgbClr val="E0BCE1"/>
          </a:solidFill>
          <a:effectLst>
            <a:softEdge rad="127000"/>
          </a:effec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4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惊吓</a:t>
            </a:r>
            <a:endParaRPr lang="zh-CN" altLang="en-US" sz="4800" b="1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1"/>
          <p:cNvSpPr txBox="1">
            <a:spLocks noChangeArrowheads="1"/>
          </p:cNvSpPr>
          <p:nvPr/>
        </p:nvSpPr>
        <p:spPr bwMode="auto">
          <a:xfrm>
            <a:off x="323851" y="1069975"/>
            <a:ext cx="88201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小沙对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我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”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帮他剪头发的态度变化：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755576" y="2708920"/>
            <a:ext cx="7200800" cy="2776537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endParaRPr lang="zh-CN" altLang="en-US" noProof="1">
              <a:solidFill>
                <a:srgbClr val="FF0000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971600" y="2996952"/>
            <a:ext cx="1576072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rgbClr val="FF0000"/>
                </a:solidFill>
                <a:latin typeface="宋体" panose="02010600030101010101" pitchFamily="2" charset="-122"/>
                <a:sym typeface="幼圆" panose="02010509060101010101" charset="-122"/>
              </a:rPr>
              <a:t>央求</a:t>
            </a:r>
            <a:endParaRPr lang="zh-CN" altLang="en-US" sz="5400" b="1" dirty="0">
              <a:solidFill>
                <a:srgbClr val="FF0000"/>
              </a:solidFill>
              <a:latin typeface="宋体" panose="02010600030101010101" pitchFamily="2" charset="-122"/>
              <a:sym typeface="幼圆" panose="02010509060101010101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331369" y="3009900"/>
            <a:ext cx="1576072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latin typeface="宋体" panose="02010600030101010101" pitchFamily="2" charset="-122"/>
                <a:sym typeface="幼圆" panose="02010509060101010101" charset="-122"/>
              </a:rPr>
              <a:t>慌张</a:t>
            </a:r>
            <a:endParaRPr lang="zh-CN" altLang="en-US" sz="5400" b="1">
              <a:solidFill>
                <a:srgbClr val="FF0000"/>
              </a:solidFill>
              <a:latin typeface="宋体" panose="02010600030101010101" pitchFamily="2" charset="-122"/>
              <a:sym typeface="幼圆" panose="02010509060101010101" charset="-122"/>
            </a:endParaRPr>
          </a:p>
        </p:txBody>
      </p:sp>
      <p:sp>
        <p:nvSpPr>
          <p:cNvPr id="3" name="右箭头 2"/>
          <p:cNvSpPr/>
          <p:nvPr/>
        </p:nvSpPr>
        <p:spPr>
          <a:xfrm>
            <a:off x="2406254" y="3349625"/>
            <a:ext cx="925115" cy="242888"/>
          </a:xfrm>
          <a:prstGeom prst="rightArrow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endParaRPr lang="zh-CN" altLang="en-US" noProof="1">
              <a:solidFill>
                <a:srgbClr val="FF0000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425679" y="3009900"/>
            <a:ext cx="1576072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latin typeface="宋体" panose="02010600030101010101" pitchFamily="2" charset="-122"/>
                <a:sym typeface="幼圆" panose="02010509060101010101" charset="-122"/>
              </a:rPr>
              <a:t>高兴</a:t>
            </a:r>
            <a:endParaRPr lang="zh-CN" altLang="en-US" sz="5400" b="1">
              <a:solidFill>
                <a:srgbClr val="FF0000"/>
              </a:solidFill>
              <a:latin typeface="宋体" panose="02010600030101010101" pitchFamily="2" charset="-122"/>
              <a:sym typeface="幼圆" panose="02010509060101010101" charset="-122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4716016" y="3356992"/>
            <a:ext cx="923925" cy="242888"/>
          </a:xfrm>
          <a:prstGeom prst="rightArrow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endParaRPr lang="zh-CN" altLang="en-US" noProof="1">
              <a:solidFill>
                <a:srgbClr val="FF0000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908948" y="4333875"/>
            <a:ext cx="2271776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latin typeface="宋体" panose="02010600030101010101" pitchFamily="2" charset="-122"/>
                <a:sym typeface="幼圆" panose="02010509060101010101" charset="-122"/>
              </a:rPr>
              <a:t>无所谓</a:t>
            </a:r>
            <a:endParaRPr lang="zh-CN" altLang="en-US" sz="5400" b="1">
              <a:solidFill>
                <a:srgbClr val="FF0000"/>
              </a:solidFill>
              <a:latin typeface="宋体" panose="02010600030101010101" pitchFamily="2" charset="-122"/>
              <a:sym typeface="幼圆" panose="02010509060101010101" charset="-122"/>
            </a:endParaRPr>
          </a:p>
        </p:txBody>
      </p:sp>
      <p:sp>
        <p:nvSpPr>
          <p:cNvPr id="13" name="右弧形箭头 12"/>
          <p:cNvSpPr/>
          <p:nvPr/>
        </p:nvSpPr>
        <p:spPr>
          <a:xfrm>
            <a:off x="6596063" y="3592514"/>
            <a:ext cx="378619" cy="1296987"/>
          </a:xfrm>
          <a:prstGeom prst="curvedLeftArrow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endParaRPr lang="zh-CN" altLang="en-US" noProof="1">
              <a:solidFill>
                <a:srgbClr val="FF0000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2339752" y="4293096"/>
            <a:ext cx="1576072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rgbClr val="FF0000"/>
                </a:solidFill>
                <a:latin typeface="宋体" panose="02010600030101010101" pitchFamily="2" charset="-122"/>
                <a:sym typeface="幼圆" panose="02010509060101010101" charset="-122"/>
              </a:rPr>
              <a:t>惊吓</a:t>
            </a:r>
            <a:endParaRPr lang="zh-CN" altLang="en-US" sz="5400" b="1" dirty="0">
              <a:solidFill>
                <a:srgbClr val="FF0000"/>
              </a:solidFill>
              <a:latin typeface="宋体" panose="02010600030101010101" pitchFamily="2" charset="-122"/>
              <a:sym typeface="幼圆" panose="02010509060101010101" charset="-122"/>
            </a:endParaRPr>
          </a:p>
        </p:txBody>
      </p:sp>
      <p:sp>
        <p:nvSpPr>
          <p:cNvPr id="15" name="左箭头 14"/>
          <p:cNvSpPr/>
          <p:nvPr/>
        </p:nvSpPr>
        <p:spPr>
          <a:xfrm>
            <a:off x="3990976" y="4673600"/>
            <a:ext cx="917972" cy="242888"/>
          </a:xfrm>
          <a:prstGeom prst="leftArrow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endParaRPr lang="zh-CN" altLang="en-US" noProof="1">
              <a:solidFill>
                <a:srgbClr val="FF0000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3" grpId="0" bldLvl="0" animBg="1"/>
      <p:bldP spid="9" grpId="0"/>
      <p:bldP spid="10" grpId="0" bldLvl="0" animBg="1"/>
      <p:bldP spid="11" grpId="0"/>
      <p:bldP spid="13" grpId="0" bldLvl="0" animBg="1"/>
      <p:bldP spid="14" grpId="0"/>
      <p:bldP spid="15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4"/>
          <p:cNvSpPr txBox="1"/>
          <p:nvPr/>
        </p:nvSpPr>
        <p:spPr>
          <a:xfrm>
            <a:off x="624428" y="548681"/>
            <a:ext cx="2219380" cy="561684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charset="-122"/>
                <a:ea typeface="幼圆" panose="02010509060101010101" charset="-122"/>
              </a:rPr>
              <a:t>结构梳理</a:t>
            </a:r>
            <a:endParaRPr lang="zh-CN" altLang="en-US" sz="3200" b="1" dirty="0">
              <a:solidFill>
                <a:srgbClr val="875000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027110" y="1370979"/>
            <a:ext cx="7433323" cy="4650309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368300" dist="889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>
              <a:lnSpc>
                <a:spcPct val="150000"/>
              </a:lnSpc>
            </a:pP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55476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036609" y="4529250"/>
            <a:ext cx="649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 </a:t>
            </a:r>
            <a:endParaRPr lang="zh-CN" altLang="en-US" sz="2400" dirty="0"/>
          </a:p>
        </p:txBody>
      </p:sp>
      <p:sp>
        <p:nvSpPr>
          <p:cNvPr id="13" name="矩形 12"/>
          <p:cNvSpPr/>
          <p:nvPr/>
        </p:nvSpPr>
        <p:spPr>
          <a:xfrm>
            <a:off x="1841431" y="2801058"/>
            <a:ext cx="12682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老师傅 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3289264" y="3883285"/>
            <a:ext cx="9589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小沙 </a:t>
            </a:r>
            <a:endParaRPr lang="zh-CN" altLang="en-US" sz="1200" dirty="0"/>
          </a:p>
        </p:txBody>
      </p:sp>
      <p:sp>
        <p:nvSpPr>
          <p:cNvPr id="17" name="矩形 16"/>
          <p:cNvSpPr/>
          <p:nvPr/>
        </p:nvSpPr>
        <p:spPr>
          <a:xfrm>
            <a:off x="4228980" y="2511479"/>
            <a:ext cx="228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任由摆布   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受刑一样 </a:t>
            </a:r>
            <a:endParaRPr lang="zh-CN" altLang="en-US" sz="1200" dirty="0"/>
          </a:p>
        </p:txBody>
      </p:sp>
      <p:sp>
        <p:nvSpPr>
          <p:cNvPr id="20" name="矩形 19"/>
          <p:cNvSpPr/>
          <p:nvPr/>
        </p:nvSpPr>
        <p:spPr>
          <a:xfrm>
            <a:off x="4225367" y="4433239"/>
            <a:ext cx="228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非常随意   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技术糟糕 </a:t>
            </a:r>
            <a:endParaRPr lang="zh-CN" altLang="en-US" sz="1200" dirty="0"/>
          </a:p>
        </p:txBody>
      </p:sp>
      <p:sp>
        <p:nvSpPr>
          <p:cNvPr id="21" name="矩形 20"/>
          <p:cNvSpPr/>
          <p:nvPr/>
        </p:nvSpPr>
        <p:spPr>
          <a:xfrm>
            <a:off x="6462184" y="4623075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剃头大师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225368" y="1444519"/>
            <a:ext cx="19896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剃头大师  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318535" y="2657429"/>
            <a:ext cx="11128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害人精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4" name="直接连接符 23"/>
          <p:cNvCxnSpPr>
            <a:stCxn id="13" idx="2"/>
          </p:cNvCxnSpPr>
          <p:nvPr/>
        </p:nvCxnSpPr>
        <p:spPr>
          <a:xfrm>
            <a:off x="2475579" y="3262723"/>
            <a:ext cx="885692" cy="9081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12" idx="3"/>
          </p:cNvCxnSpPr>
          <p:nvPr/>
        </p:nvCxnSpPr>
        <p:spPr>
          <a:xfrm flipV="1">
            <a:off x="2686146" y="4433239"/>
            <a:ext cx="675125" cy="3268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4106049" y="3525050"/>
            <a:ext cx="337563" cy="6457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 flipV="1">
            <a:off x="4009224" y="4346246"/>
            <a:ext cx="288032" cy="650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5594862" y="3133766"/>
            <a:ext cx="79557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5666612" y="5017137"/>
            <a:ext cx="79557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6318535" y="2692297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剃头大师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616874" y="4699594"/>
            <a:ext cx="11128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害人精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7" grpId="0"/>
      <p:bldP spid="20" grpId="0"/>
      <p:bldP spid="21" grpId="0"/>
      <p:bldP spid="21" grpId="1"/>
      <p:bldP spid="23" grpId="0"/>
      <p:bldP spid="23" grpId="1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棱台 4"/>
          <p:cNvSpPr/>
          <p:nvPr/>
        </p:nvSpPr>
        <p:spPr>
          <a:xfrm>
            <a:off x="251223" y="1219200"/>
            <a:ext cx="8640365" cy="5184775"/>
          </a:xfrm>
          <a:prstGeom prst="bevel">
            <a:avLst>
              <a:gd name="adj" fmla="val 2094"/>
            </a:avLst>
          </a:prstGeom>
          <a:solidFill>
            <a:srgbClr val="C2C1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endParaRPr lang="zh-CN" altLang="en-US" noProof="1"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29699" name="文本框 8"/>
          <p:cNvSpPr txBox="1">
            <a:spLocks noChangeArrowheads="1"/>
          </p:cNvSpPr>
          <p:nvPr/>
        </p:nvSpPr>
        <p:spPr bwMode="auto">
          <a:xfrm>
            <a:off x="566738" y="1346200"/>
            <a:ext cx="7974806" cy="44012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2800" dirty="0"/>
              <a:t>（</a:t>
            </a:r>
            <a:r>
              <a:rPr lang="en-US" altLang="zh-CN" sz="2800" dirty="0"/>
              <a:t>1</a:t>
            </a:r>
            <a:r>
              <a:rPr lang="zh-CN" altLang="zh-CN" sz="2800" dirty="0"/>
              <a:t>）你知道文章中常用的修辞手法有哪些？（指名回答）</a:t>
            </a:r>
            <a:endParaRPr lang="zh-CN" altLang="zh-CN" sz="2800" dirty="0"/>
          </a:p>
          <a:p>
            <a:r>
              <a:rPr lang="zh-CN" altLang="zh-CN" sz="2800" dirty="0"/>
              <a:t>比如：比喻、拟人、排比</a:t>
            </a:r>
            <a:endParaRPr lang="en-US" altLang="zh-CN" sz="2800" dirty="0"/>
          </a:p>
          <a:p>
            <a:r>
              <a:rPr lang="en-US" altLang="zh-CN" sz="2800" dirty="0"/>
              <a:t>(2)</a:t>
            </a:r>
            <a:r>
              <a:rPr lang="zh-CN" altLang="zh-CN" sz="2800" dirty="0"/>
              <a:t>解析句子</a:t>
            </a:r>
            <a:endParaRPr lang="zh-CN" altLang="zh-CN" sz="2800" dirty="0"/>
          </a:p>
          <a:p>
            <a:r>
              <a:rPr lang="en-US" altLang="zh-CN" sz="2800" dirty="0"/>
              <a:t> </a:t>
            </a:r>
            <a:r>
              <a:rPr lang="zh-CN" altLang="zh-CN" sz="2800" dirty="0"/>
              <a:t>最痛苦的是，老剃头师习惯用一把老掉牙的推剪，它常常会咬住一绺头发不放，让小沙吃尽苦头。</a:t>
            </a:r>
            <a:br>
              <a:rPr lang="en-US" altLang="zh-CN" sz="2800" dirty="0"/>
            </a:br>
            <a:r>
              <a:rPr lang="zh-CN" altLang="zh-CN" sz="2800" dirty="0"/>
              <a:t>　　使用口语化词语，“老掉牙”充满生活气息，表现出推剪的老旧，与老剃头师的身份相符。“咬住”“不放”，运用拟人的修辞，表现了小沙由人摆布的痛苦样子，生动、形象，用词准确。</a:t>
            </a:r>
            <a:endParaRPr lang="zh-CN" altLang="zh-CN" sz="2800" dirty="0"/>
          </a:p>
        </p:txBody>
      </p:sp>
      <p:grpSp>
        <p:nvGrpSpPr>
          <p:cNvPr id="2" name="组合 2"/>
          <p:cNvGrpSpPr/>
          <p:nvPr/>
        </p:nvGrpSpPr>
        <p:grpSpPr bwMode="auto">
          <a:xfrm>
            <a:off x="225028" y="263526"/>
            <a:ext cx="3554883" cy="1323340"/>
            <a:chOff x="1584" y="1598"/>
            <a:chExt cx="5083" cy="2084"/>
          </a:xfrm>
        </p:grpSpPr>
        <p:pic>
          <p:nvPicPr>
            <p:cNvPr id="29709" name="图片 1" descr="PPT图标青色"/>
            <p:cNvPicPr>
              <a:picLocks noChangeAspect="1" noChangeArrowheads="1"/>
            </p:cNvPicPr>
            <p:nvPr/>
          </p:nvPicPr>
          <p:blipFill>
            <a:blip r:embed="rId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4613"/>
            <a:stretch>
              <a:fillRect/>
            </a:stretch>
          </p:blipFill>
          <p:spPr bwMode="auto">
            <a:xfrm>
              <a:off x="1584" y="1598"/>
              <a:ext cx="5083" cy="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10" name="TextBox 76"/>
            <p:cNvSpPr txBox="1">
              <a:spLocks noChangeArrowheads="1"/>
            </p:cNvSpPr>
            <p:nvPr/>
          </p:nvSpPr>
          <p:spPr bwMode="auto">
            <a:xfrm>
              <a:off x="1584" y="1598"/>
              <a:ext cx="3630" cy="208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rgbClr val="232526"/>
                  </a:solidFill>
                  <a:sym typeface="Arial" panose="020B0604020202020204" pitchFamily="34" charset="0"/>
                </a:rPr>
                <a:t>随堂练习</a:t>
              </a:r>
              <a:endParaRPr lang="zh-CN" altLang="en-US" sz="4000" b="1" dirty="0">
                <a:solidFill>
                  <a:srgbClr val="232526"/>
                </a:solidFill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9552" y="476672"/>
            <a:ext cx="2520280" cy="1224136"/>
          </a:xfrm>
          <a:prstGeom prst="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r>
              <a:rPr lang="zh-CN" altLang="en-US" sz="4800" noProof="1">
                <a:solidFill>
                  <a:srgbClr val="FFFFFF"/>
                </a:solidFill>
                <a:latin typeface="Calibri" panose="020F0502020204030204" charset="0"/>
                <a:ea typeface="幼圆" panose="02010509060101010101" charset="-122"/>
              </a:rPr>
              <a:t>小结</a:t>
            </a:r>
            <a:endParaRPr lang="zh-CN" altLang="en-US" sz="4800" noProof="1">
              <a:solidFill>
                <a:srgbClr val="FFFFFF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539552" y="1844824"/>
            <a:ext cx="8091488" cy="459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accent2"/>
                </a:solidFill>
              </a:rPr>
              <a:t>       </a:t>
            </a:r>
            <a:r>
              <a:rPr lang="zh-CN" altLang="zh-CN" sz="2800" b="1" dirty="0">
                <a:solidFill>
                  <a:schemeClr val="accent2"/>
                </a:solidFill>
              </a:rPr>
              <a:t>童年的美好在于它的真实，无忧无虑，肆无忌惮。童年总叫人回想，想起那一件件不起眼的小事，总是不自觉嘴角上扬。由小沙和剃头的一系列故事展开，记录两个人令人啼笑皆非的童年趣事，把我们带回以前的时光。童年是一首唱不完的歌，童年是一条留不完的河，时间流逝，你还记得那些童年趣事吗？</a:t>
            </a:r>
            <a:endParaRPr lang="zh-CN" altLang="en-US" sz="28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  <a:sym typeface="幼圆" panose="020105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1" y="1340768"/>
            <a:ext cx="864095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学习目标：</a:t>
            </a:r>
            <a:endParaRPr lang="en-US" altLang="zh-CN" sz="2800" dirty="0"/>
          </a:p>
          <a:p>
            <a:endParaRPr lang="en-US" altLang="zh-CN" sz="3200" dirty="0"/>
          </a:p>
          <a:p>
            <a:r>
              <a:rPr lang="en-US" altLang="zh-CN" sz="3200" dirty="0">
                <a:solidFill>
                  <a:schemeClr val="accent2"/>
                </a:solidFill>
                <a:latin typeface="+mn-ea"/>
              </a:rPr>
              <a:t>1</a:t>
            </a:r>
            <a:r>
              <a:rPr lang="zh-CN" altLang="en-US" sz="3200" dirty="0">
                <a:solidFill>
                  <a:schemeClr val="accent2"/>
                </a:solidFill>
                <a:latin typeface="+mn-ea"/>
              </a:rPr>
              <a:t>、</a:t>
            </a:r>
            <a:r>
              <a:rPr lang="zh-CN" altLang="zh-CN" sz="3200" dirty="0">
                <a:solidFill>
                  <a:schemeClr val="accent2"/>
                </a:solidFill>
                <a:latin typeface="+mn-ea"/>
              </a:rPr>
              <a:t>通过学习《剃头大师》，学会运用联系上下文、联系生活实际等方法理解难懂的句子</a:t>
            </a:r>
            <a:r>
              <a:rPr lang="zh-CN" altLang="en-US" sz="3200" dirty="0">
                <a:solidFill>
                  <a:schemeClr val="accent2"/>
                </a:solidFill>
                <a:latin typeface="+mn-ea"/>
              </a:rPr>
              <a:t>。</a:t>
            </a:r>
            <a:endParaRPr lang="en-US" altLang="zh-CN" sz="3200" dirty="0">
              <a:solidFill>
                <a:schemeClr val="accent2"/>
              </a:solidFill>
              <a:latin typeface="+mn-ea"/>
            </a:endParaRPr>
          </a:p>
          <a:p>
            <a:r>
              <a:rPr lang="en-US" altLang="zh-CN" sz="3200" dirty="0">
                <a:solidFill>
                  <a:schemeClr val="accent2"/>
                </a:solidFill>
                <a:latin typeface="+mn-ea"/>
              </a:rPr>
              <a:t>2</a:t>
            </a:r>
            <a:r>
              <a:rPr lang="zh-CN" altLang="en-US" sz="3200" dirty="0">
                <a:solidFill>
                  <a:schemeClr val="accent2"/>
                </a:solidFill>
                <a:latin typeface="+mn-ea"/>
              </a:rPr>
              <a:t>、</a:t>
            </a:r>
            <a:r>
              <a:rPr lang="zh-CN" altLang="zh-CN" sz="3200" dirty="0">
                <a:solidFill>
                  <a:schemeClr val="accent2"/>
                </a:solidFill>
                <a:latin typeface="+mn-ea"/>
              </a:rPr>
              <a:t>总结“我”和老剃头师傅剃头的不同之处。</a:t>
            </a:r>
            <a:endParaRPr lang="zh-CN" altLang="en-US" sz="3200" dirty="0">
              <a:solidFill>
                <a:schemeClr val="accent2"/>
              </a:solidFill>
              <a:latin typeface="+mn-ea"/>
            </a:endParaRPr>
          </a:p>
        </p:txBody>
      </p:sp>
    </p:spTree>
  </p:cSld>
  <p:clrMapOvr>
    <a:masterClrMapping/>
  </p:clrMapOvr>
  <p:transition spd="slow">
    <p:rand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2"/>
          <p:cNvSpPr>
            <a:spLocks noChangeArrowheads="1"/>
          </p:cNvSpPr>
          <p:nvPr/>
        </p:nvSpPr>
        <p:spPr bwMode="auto">
          <a:xfrm>
            <a:off x="0" y="1930401"/>
            <a:ext cx="9144000" cy="1465263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</a:ln>
        </p:spPr>
        <p:txBody>
          <a:bodyPr lIns="120226" tIns="62653" rIns="120226" bIns="62653" anchor="ctr"/>
          <a:lstStyle/>
          <a:p>
            <a:pPr algn="ctr" eaLnBrk="0" hangingPunct="0"/>
            <a:endParaRPr lang="zh-CN" altLang="en-US" sz="24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charset="-122"/>
            </a:endParaRPr>
          </a:p>
        </p:txBody>
      </p:sp>
      <p:sp>
        <p:nvSpPr>
          <p:cNvPr id="16388" name="Freeform 5"/>
          <p:cNvSpPr>
            <a:spLocks noEditPoints="1" noChangeArrowheads="1"/>
          </p:cNvSpPr>
          <p:nvPr/>
        </p:nvSpPr>
        <p:spPr bwMode="auto">
          <a:xfrm>
            <a:off x="2862262" y="2230438"/>
            <a:ext cx="3509963" cy="900112"/>
          </a:xfrm>
          <a:custGeom>
            <a:avLst/>
            <a:gdLst>
              <a:gd name="T0" fmla="*/ 6476 w 17843"/>
              <a:gd name="T1" fmla="*/ 3745 h 4118"/>
              <a:gd name="T2" fmla="*/ 1689 w 17843"/>
              <a:gd name="T3" fmla="*/ 3695 h 4118"/>
              <a:gd name="T4" fmla="*/ 15455 w 17843"/>
              <a:gd name="T5" fmla="*/ 2424 h 4118"/>
              <a:gd name="T6" fmla="*/ 16427 w 17843"/>
              <a:gd name="T7" fmla="*/ 3864 h 4118"/>
              <a:gd name="T8" fmla="*/ 15200 w 17843"/>
              <a:gd name="T9" fmla="*/ 3118 h 4118"/>
              <a:gd name="T10" fmla="*/ 17570 w 17843"/>
              <a:gd name="T11" fmla="*/ 3373 h 4118"/>
              <a:gd name="T12" fmla="*/ 14722 w 17843"/>
              <a:gd name="T13" fmla="*/ 2542 h 4118"/>
              <a:gd name="T14" fmla="*/ 14722 w 17843"/>
              <a:gd name="T15" fmla="*/ 2407 h 4118"/>
              <a:gd name="T16" fmla="*/ 6323 w 17843"/>
              <a:gd name="T17" fmla="*/ 2508 h 4118"/>
              <a:gd name="T18" fmla="*/ 1740 w 17843"/>
              <a:gd name="T19" fmla="*/ 2508 h 4118"/>
              <a:gd name="T20" fmla="*/ 7704 w 17843"/>
              <a:gd name="T21" fmla="*/ 1373 h 4118"/>
              <a:gd name="T22" fmla="*/ 7329 w 17843"/>
              <a:gd name="T23" fmla="*/ 1373 h 4118"/>
              <a:gd name="T24" fmla="*/ 3274 w 17843"/>
              <a:gd name="T25" fmla="*/ 2847 h 4118"/>
              <a:gd name="T26" fmla="*/ 5453 w 17843"/>
              <a:gd name="T27" fmla="*/ 3220 h 4118"/>
              <a:gd name="T28" fmla="*/ 4840 w 17843"/>
              <a:gd name="T29" fmla="*/ 1847 h 4118"/>
              <a:gd name="T30" fmla="*/ 5126 w 17843"/>
              <a:gd name="T31" fmla="*/ 1338 h 4118"/>
              <a:gd name="T32" fmla="*/ 1177 w 17843"/>
              <a:gd name="T33" fmla="*/ 2966 h 4118"/>
              <a:gd name="T34" fmla="*/ 0 w 17843"/>
              <a:gd name="T35" fmla="*/ 1508 h 4118"/>
              <a:gd name="T36" fmla="*/ 6323 w 17843"/>
              <a:gd name="T37" fmla="*/ 1813 h 4118"/>
              <a:gd name="T38" fmla="*/ 1740 w 17843"/>
              <a:gd name="T39" fmla="*/ 1813 h 4118"/>
              <a:gd name="T40" fmla="*/ 15080 w 17843"/>
              <a:gd name="T41" fmla="*/ 1356 h 4118"/>
              <a:gd name="T42" fmla="*/ 16461 w 17843"/>
              <a:gd name="T43" fmla="*/ 1373 h 4118"/>
              <a:gd name="T44" fmla="*/ 14927 w 17843"/>
              <a:gd name="T45" fmla="*/ 814 h 4118"/>
              <a:gd name="T46" fmla="*/ 16615 w 17843"/>
              <a:gd name="T47" fmla="*/ 1051 h 4118"/>
              <a:gd name="T48" fmla="*/ 6493 w 17843"/>
              <a:gd name="T49" fmla="*/ 610 h 4118"/>
              <a:gd name="T50" fmla="*/ 6493 w 17843"/>
              <a:gd name="T51" fmla="*/ 610 h 4118"/>
              <a:gd name="T52" fmla="*/ 2081 w 17843"/>
              <a:gd name="T53" fmla="*/ 898 h 4118"/>
              <a:gd name="T54" fmla="*/ 10429 w 17843"/>
              <a:gd name="T55" fmla="*/ 2610 h 4118"/>
              <a:gd name="T56" fmla="*/ 11691 w 17843"/>
              <a:gd name="T57" fmla="*/ 2186 h 4118"/>
              <a:gd name="T58" fmla="*/ 12373 w 17843"/>
              <a:gd name="T59" fmla="*/ 2407 h 4118"/>
              <a:gd name="T60" fmla="*/ 12645 w 17843"/>
              <a:gd name="T61" fmla="*/ 4000 h 4118"/>
              <a:gd name="T62" fmla="*/ 11537 w 17843"/>
              <a:gd name="T63" fmla="*/ 3745 h 4118"/>
              <a:gd name="T64" fmla="*/ 9133 w 17843"/>
              <a:gd name="T65" fmla="*/ 3966 h 4118"/>
              <a:gd name="T66" fmla="*/ 9883 w 17843"/>
              <a:gd name="T67" fmla="*/ 678 h 4118"/>
              <a:gd name="T68" fmla="*/ 9150 w 17843"/>
              <a:gd name="T69" fmla="*/ 186 h 4118"/>
              <a:gd name="T70" fmla="*/ 11469 w 17843"/>
              <a:gd name="T71" fmla="*/ 458 h 4118"/>
              <a:gd name="T72" fmla="*/ 12492 w 17843"/>
              <a:gd name="T73" fmla="*/ 2763 h 4118"/>
              <a:gd name="T74" fmla="*/ 11469 w 17843"/>
              <a:gd name="T75" fmla="*/ 2779 h 4118"/>
              <a:gd name="T76" fmla="*/ 5692 w 17843"/>
              <a:gd name="T77" fmla="*/ 932 h 4118"/>
              <a:gd name="T78" fmla="*/ 1109 w 17843"/>
              <a:gd name="T79" fmla="*/ 932 h 4118"/>
              <a:gd name="T80" fmla="*/ 17109 w 17843"/>
              <a:gd name="T81" fmla="*/ 492 h 4118"/>
              <a:gd name="T82" fmla="*/ 15251 w 17843"/>
              <a:gd name="T83" fmla="*/ 508 h 4118"/>
              <a:gd name="T84" fmla="*/ 16189 w 17843"/>
              <a:gd name="T85" fmla="*/ 644 h 4118"/>
              <a:gd name="T86" fmla="*/ 17075 w 17843"/>
              <a:gd name="T87" fmla="*/ 1407 h 4118"/>
              <a:gd name="T88" fmla="*/ 15080 w 17843"/>
              <a:gd name="T89" fmla="*/ 1864 h 4118"/>
              <a:gd name="T90" fmla="*/ 14552 w 17843"/>
              <a:gd name="T91" fmla="*/ 644 h 4118"/>
              <a:gd name="T92" fmla="*/ 6272 w 17843"/>
              <a:gd name="T93" fmla="*/ 0 h 4118"/>
              <a:gd name="T94" fmla="*/ 7244 w 17843"/>
              <a:gd name="T95" fmla="*/ 3610 h 4118"/>
              <a:gd name="T96" fmla="*/ 7295 w 17843"/>
              <a:gd name="T97" fmla="*/ 915 h 4118"/>
              <a:gd name="T98" fmla="*/ 8693 w 17843"/>
              <a:gd name="T99" fmla="*/ 915 h 4118"/>
              <a:gd name="T100" fmla="*/ 7244 w 17843"/>
              <a:gd name="T101" fmla="*/ 3627 h 4118"/>
              <a:gd name="T102" fmla="*/ 6187 w 17843"/>
              <a:gd name="T103" fmla="*/ 2644 h 4118"/>
              <a:gd name="T104" fmla="*/ 6101 w 17843"/>
              <a:gd name="T105" fmla="*/ 424 h 4118"/>
              <a:gd name="T106" fmla="*/ 2200 w 17843"/>
              <a:gd name="T107" fmla="*/ 424 h 4118"/>
              <a:gd name="T108" fmla="*/ 3325 w 17843"/>
              <a:gd name="T109" fmla="*/ 3254 h 4118"/>
              <a:gd name="T110" fmla="*/ 3325 w 17843"/>
              <a:gd name="T111" fmla="*/ 0 h 4118"/>
              <a:gd name="T112" fmla="*/ 3888 w 17843"/>
              <a:gd name="T113" fmla="*/ 1068 h 4118"/>
              <a:gd name="T114" fmla="*/ 1671 w 17843"/>
              <a:gd name="T115" fmla="*/ 3712 h 4118"/>
              <a:gd name="T116" fmla="*/ 989 w 17843"/>
              <a:gd name="T117" fmla="*/ 2508 h 4118"/>
              <a:gd name="T118" fmla="*/ 1689 w 17843"/>
              <a:gd name="T119" fmla="*/ 0 h 411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7843"/>
              <a:gd name="T181" fmla="*/ 0 h 4118"/>
              <a:gd name="T182" fmla="*/ 17843 w 17843"/>
              <a:gd name="T183" fmla="*/ 4118 h 4118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7843" h="4118">
                <a:moveTo>
                  <a:pt x="6664" y="2746"/>
                </a:moveTo>
                <a:cubicBezTo>
                  <a:pt x="6573" y="3028"/>
                  <a:pt x="6471" y="3294"/>
                  <a:pt x="6357" y="3542"/>
                </a:cubicBezTo>
                <a:cubicBezTo>
                  <a:pt x="6334" y="3587"/>
                  <a:pt x="6306" y="3638"/>
                  <a:pt x="6272" y="3695"/>
                </a:cubicBezTo>
                <a:cubicBezTo>
                  <a:pt x="6272" y="3695"/>
                  <a:pt x="6277" y="3695"/>
                  <a:pt x="6289" y="3695"/>
                </a:cubicBezTo>
                <a:cubicBezTo>
                  <a:pt x="6368" y="3729"/>
                  <a:pt x="6431" y="3745"/>
                  <a:pt x="6476" y="3745"/>
                </a:cubicBezTo>
                <a:cubicBezTo>
                  <a:pt x="6601" y="3757"/>
                  <a:pt x="6664" y="3672"/>
                  <a:pt x="6664" y="3491"/>
                </a:cubicBezTo>
                <a:cubicBezTo>
                  <a:pt x="6664" y="3243"/>
                  <a:pt x="6664" y="2994"/>
                  <a:pt x="6664" y="2746"/>
                </a:cubicBezTo>
                <a:close/>
                <a:moveTo>
                  <a:pt x="2081" y="2746"/>
                </a:moveTo>
                <a:cubicBezTo>
                  <a:pt x="1990" y="3028"/>
                  <a:pt x="1887" y="3294"/>
                  <a:pt x="1774" y="3542"/>
                </a:cubicBezTo>
                <a:cubicBezTo>
                  <a:pt x="1751" y="3587"/>
                  <a:pt x="1723" y="3638"/>
                  <a:pt x="1689" y="3695"/>
                </a:cubicBezTo>
                <a:cubicBezTo>
                  <a:pt x="1689" y="3695"/>
                  <a:pt x="1694" y="3695"/>
                  <a:pt x="1706" y="3695"/>
                </a:cubicBezTo>
                <a:cubicBezTo>
                  <a:pt x="1785" y="3729"/>
                  <a:pt x="1848" y="3745"/>
                  <a:pt x="1893" y="3745"/>
                </a:cubicBezTo>
                <a:cubicBezTo>
                  <a:pt x="2018" y="3757"/>
                  <a:pt x="2081" y="3672"/>
                  <a:pt x="2081" y="3491"/>
                </a:cubicBezTo>
                <a:cubicBezTo>
                  <a:pt x="2081" y="3243"/>
                  <a:pt x="2081" y="2994"/>
                  <a:pt x="2081" y="2746"/>
                </a:cubicBezTo>
                <a:close/>
                <a:moveTo>
                  <a:pt x="15455" y="2424"/>
                </a:moveTo>
                <a:cubicBezTo>
                  <a:pt x="15688" y="2424"/>
                  <a:pt x="15922" y="2424"/>
                  <a:pt x="16155" y="2424"/>
                </a:cubicBezTo>
                <a:cubicBezTo>
                  <a:pt x="16155" y="2553"/>
                  <a:pt x="16155" y="2683"/>
                  <a:pt x="16155" y="2813"/>
                </a:cubicBezTo>
                <a:cubicBezTo>
                  <a:pt x="16155" y="2836"/>
                  <a:pt x="16155" y="2853"/>
                  <a:pt x="16155" y="2864"/>
                </a:cubicBezTo>
                <a:cubicBezTo>
                  <a:pt x="16802" y="3474"/>
                  <a:pt x="17365" y="3864"/>
                  <a:pt x="17843" y="4034"/>
                </a:cubicBezTo>
                <a:cubicBezTo>
                  <a:pt x="17024" y="4090"/>
                  <a:pt x="16552" y="4034"/>
                  <a:pt x="16427" y="3864"/>
                </a:cubicBezTo>
                <a:cubicBezTo>
                  <a:pt x="16359" y="3808"/>
                  <a:pt x="16297" y="3751"/>
                  <a:pt x="16240" y="3695"/>
                </a:cubicBezTo>
                <a:cubicBezTo>
                  <a:pt x="16047" y="3548"/>
                  <a:pt x="15910" y="3429"/>
                  <a:pt x="15831" y="3339"/>
                </a:cubicBezTo>
                <a:cubicBezTo>
                  <a:pt x="15683" y="3486"/>
                  <a:pt x="15501" y="3638"/>
                  <a:pt x="15285" y="3796"/>
                </a:cubicBezTo>
                <a:cubicBezTo>
                  <a:pt x="14989" y="4034"/>
                  <a:pt x="14484" y="4113"/>
                  <a:pt x="13767" y="4034"/>
                </a:cubicBezTo>
                <a:cubicBezTo>
                  <a:pt x="14177" y="3909"/>
                  <a:pt x="14654" y="3604"/>
                  <a:pt x="15200" y="3118"/>
                </a:cubicBezTo>
                <a:cubicBezTo>
                  <a:pt x="15370" y="2972"/>
                  <a:pt x="15455" y="2830"/>
                  <a:pt x="15455" y="2695"/>
                </a:cubicBezTo>
                <a:cubicBezTo>
                  <a:pt x="15455" y="2604"/>
                  <a:pt x="15455" y="2514"/>
                  <a:pt x="15455" y="2424"/>
                </a:cubicBezTo>
                <a:close/>
                <a:moveTo>
                  <a:pt x="16916" y="2083"/>
                </a:moveTo>
                <a:cubicBezTo>
                  <a:pt x="17384" y="2083"/>
                  <a:pt x="17602" y="2248"/>
                  <a:pt x="17570" y="2576"/>
                </a:cubicBezTo>
                <a:cubicBezTo>
                  <a:pt x="17570" y="2842"/>
                  <a:pt x="17570" y="3107"/>
                  <a:pt x="17570" y="3373"/>
                </a:cubicBezTo>
                <a:cubicBezTo>
                  <a:pt x="17337" y="3373"/>
                  <a:pt x="17104" y="3373"/>
                  <a:pt x="16871" y="3373"/>
                </a:cubicBezTo>
                <a:cubicBezTo>
                  <a:pt x="16871" y="3118"/>
                  <a:pt x="16871" y="2864"/>
                  <a:pt x="16871" y="2610"/>
                </a:cubicBezTo>
                <a:cubicBezTo>
                  <a:pt x="16893" y="2373"/>
                  <a:pt x="16746" y="2260"/>
                  <a:pt x="16427" y="2271"/>
                </a:cubicBezTo>
                <a:cubicBezTo>
                  <a:pt x="15995" y="2271"/>
                  <a:pt x="15563" y="2271"/>
                  <a:pt x="15131" y="2271"/>
                </a:cubicBezTo>
                <a:cubicBezTo>
                  <a:pt x="14916" y="2260"/>
                  <a:pt x="14779" y="2350"/>
                  <a:pt x="14722" y="2542"/>
                </a:cubicBezTo>
                <a:cubicBezTo>
                  <a:pt x="14722" y="2836"/>
                  <a:pt x="14722" y="3130"/>
                  <a:pt x="14722" y="3423"/>
                </a:cubicBezTo>
                <a:cubicBezTo>
                  <a:pt x="14489" y="3423"/>
                  <a:pt x="14256" y="3423"/>
                  <a:pt x="14023" y="3423"/>
                </a:cubicBezTo>
                <a:cubicBezTo>
                  <a:pt x="14023" y="2977"/>
                  <a:pt x="14023" y="2531"/>
                  <a:pt x="14023" y="2085"/>
                </a:cubicBezTo>
                <a:cubicBezTo>
                  <a:pt x="14256" y="2085"/>
                  <a:pt x="14489" y="2085"/>
                  <a:pt x="14722" y="2085"/>
                </a:cubicBezTo>
                <a:cubicBezTo>
                  <a:pt x="14722" y="2192"/>
                  <a:pt x="14722" y="2299"/>
                  <a:pt x="14722" y="2407"/>
                </a:cubicBezTo>
                <a:cubicBezTo>
                  <a:pt x="14756" y="2192"/>
                  <a:pt x="14927" y="2085"/>
                  <a:pt x="15234" y="2085"/>
                </a:cubicBezTo>
                <a:cubicBezTo>
                  <a:pt x="15762" y="2085"/>
                  <a:pt x="16291" y="2085"/>
                  <a:pt x="16820" y="2085"/>
                </a:cubicBezTo>
                <a:cubicBezTo>
                  <a:pt x="16853" y="2083"/>
                  <a:pt x="16885" y="2083"/>
                  <a:pt x="16916" y="2083"/>
                </a:cubicBezTo>
                <a:close/>
                <a:moveTo>
                  <a:pt x="6323" y="1966"/>
                </a:moveTo>
                <a:cubicBezTo>
                  <a:pt x="6323" y="2147"/>
                  <a:pt x="6323" y="2328"/>
                  <a:pt x="6323" y="2508"/>
                </a:cubicBezTo>
                <a:cubicBezTo>
                  <a:pt x="6437" y="2508"/>
                  <a:pt x="6550" y="2508"/>
                  <a:pt x="6664" y="2508"/>
                </a:cubicBezTo>
                <a:cubicBezTo>
                  <a:pt x="6664" y="2328"/>
                  <a:pt x="6664" y="2147"/>
                  <a:pt x="6664" y="1966"/>
                </a:cubicBezTo>
                <a:cubicBezTo>
                  <a:pt x="6550" y="1966"/>
                  <a:pt x="6437" y="1966"/>
                  <a:pt x="6323" y="1966"/>
                </a:cubicBezTo>
                <a:close/>
                <a:moveTo>
                  <a:pt x="1740" y="1966"/>
                </a:moveTo>
                <a:cubicBezTo>
                  <a:pt x="1740" y="2147"/>
                  <a:pt x="1740" y="2328"/>
                  <a:pt x="1740" y="2508"/>
                </a:cubicBezTo>
                <a:cubicBezTo>
                  <a:pt x="1853" y="2508"/>
                  <a:pt x="1967" y="2508"/>
                  <a:pt x="2081" y="2508"/>
                </a:cubicBezTo>
                <a:cubicBezTo>
                  <a:pt x="2081" y="2328"/>
                  <a:pt x="2081" y="2147"/>
                  <a:pt x="2081" y="1966"/>
                </a:cubicBezTo>
                <a:cubicBezTo>
                  <a:pt x="1967" y="1966"/>
                  <a:pt x="1853" y="1966"/>
                  <a:pt x="1740" y="1966"/>
                </a:cubicBezTo>
                <a:close/>
                <a:moveTo>
                  <a:pt x="7329" y="1373"/>
                </a:moveTo>
                <a:cubicBezTo>
                  <a:pt x="7454" y="1373"/>
                  <a:pt x="7579" y="1373"/>
                  <a:pt x="7704" y="1373"/>
                </a:cubicBezTo>
                <a:cubicBezTo>
                  <a:pt x="7704" y="1599"/>
                  <a:pt x="7727" y="1943"/>
                  <a:pt x="7772" y="2407"/>
                </a:cubicBezTo>
                <a:cubicBezTo>
                  <a:pt x="7772" y="2542"/>
                  <a:pt x="7795" y="2683"/>
                  <a:pt x="7840" y="2830"/>
                </a:cubicBezTo>
                <a:cubicBezTo>
                  <a:pt x="7840" y="2842"/>
                  <a:pt x="7846" y="2847"/>
                  <a:pt x="7858" y="2847"/>
                </a:cubicBezTo>
                <a:cubicBezTo>
                  <a:pt x="7539" y="2870"/>
                  <a:pt x="7380" y="2723"/>
                  <a:pt x="7380" y="2407"/>
                </a:cubicBezTo>
                <a:cubicBezTo>
                  <a:pt x="7346" y="2068"/>
                  <a:pt x="7329" y="1723"/>
                  <a:pt x="7329" y="1373"/>
                </a:cubicBezTo>
                <a:close/>
                <a:moveTo>
                  <a:pt x="2746" y="1373"/>
                </a:moveTo>
                <a:cubicBezTo>
                  <a:pt x="2871" y="1373"/>
                  <a:pt x="2996" y="1373"/>
                  <a:pt x="3121" y="1373"/>
                </a:cubicBezTo>
                <a:cubicBezTo>
                  <a:pt x="3121" y="1599"/>
                  <a:pt x="3144" y="1943"/>
                  <a:pt x="3189" y="2407"/>
                </a:cubicBezTo>
                <a:cubicBezTo>
                  <a:pt x="3189" y="2542"/>
                  <a:pt x="3212" y="2683"/>
                  <a:pt x="3257" y="2830"/>
                </a:cubicBezTo>
                <a:cubicBezTo>
                  <a:pt x="3257" y="2842"/>
                  <a:pt x="3263" y="2847"/>
                  <a:pt x="3274" y="2847"/>
                </a:cubicBezTo>
                <a:cubicBezTo>
                  <a:pt x="2956" y="2870"/>
                  <a:pt x="2797" y="2723"/>
                  <a:pt x="2797" y="2407"/>
                </a:cubicBezTo>
                <a:cubicBezTo>
                  <a:pt x="2763" y="2068"/>
                  <a:pt x="2746" y="1723"/>
                  <a:pt x="2746" y="1373"/>
                </a:cubicBezTo>
                <a:close/>
                <a:moveTo>
                  <a:pt x="5126" y="1338"/>
                </a:moveTo>
                <a:cubicBezTo>
                  <a:pt x="5355" y="1344"/>
                  <a:pt x="5464" y="1474"/>
                  <a:pt x="5453" y="1729"/>
                </a:cubicBezTo>
                <a:cubicBezTo>
                  <a:pt x="5453" y="2226"/>
                  <a:pt x="5453" y="2723"/>
                  <a:pt x="5453" y="3220"/>
                </a:cubicBezTo>
                <a:cubicBezTo>
                  <a:pt x="5442" y="3367"/>
                  <a:pt x="5459" y="3435"/>
                  <a:pt x="5505" y="3423"/>
                </a:cubicBezTo>
                <a:cubicBezTo>
                  <a:pt x="5561" y="3446"/>
                  <a:pt x="5647" y="3294"/>
                  <a:pt x="5760" y="2966"/>
                </a:cubicBezTo>
                <a:cubicBezTo>
                  <a:pt x="5760" y="3610"/>
                  <a:pt x="5573" y="3943"/>
                  <a:pt x="5198" y="3966"/>
                </a:cubicBezTo>
                <a:cubicBezTo>
                  <a:pt x="4959" y="3954"/>
                  <a:pt x="4840" y="3802"/>
                  <a:pt x="4840" y="3508"/>
                </a:cubicBezTo>
                <a:cubicBezTo>
                  <a:pt x="4840" y="2955"/>
                  <a:pt x="4840" y="2401"/>
                  <a:pt x="4840" y="1847"/>
                </a:cubicBezTo>
                <a:cubicBezTo>
                  <a:pt x="4840" y="1610"/>
                  <a:pt x="4788" y="1497"/>
                  <a:pt x="4686" y="1508"/>
                </a:cubicBezTo>
                <a:cubicBezTo>
                  <a:pt x="4652" y="1508"/>
                  <a:pt x="4618" y="1508"/>
                  <a:pt x="4584" y="1508"/>
                </a:cubicBezTo>
                <a:cubicBezTo>
                  <a:pt x="4584" y="1452"/>
                  <a:pt x="4584" y="1395"/>
                  <a:pt x="4584" y="1339"/>
                </a:cubicBezTo>
                <a:cubicBezTo>
                  <a:pt x="4749" y="1339"/>
                  <a:pt x="4913" y="1339"/>
                  <a:pt x="5078" y="1339"/>
                </a:cubicBezTo>
                <a:cubicBezTo>
                  <a:pt x="5095" y="1338"/>
                  <a:pt x="5110" y="1338"/>
                  <a:pt x="5126" y="1338"/>
                </a:cubicBezTo>
                <a:close/>
                <a:moveTo>
                  <a:pt x="542" y="1338"/>
                </a:moveTo>
                <a:cubicBezTo>
                  <a:pt x="771" y="1344"/>
                  <a:pt x="881" y="1474"/>
                  <a:pt x="870" y="1729"/>
                </a:cubicBezTo>
                <a:cubicBezTo>
                  <a:pt x="870" y="2226"/>
                  <a:pt x="870" y="2723"/>
                  <a:pt x="870" y="3220"/>
                </a:cubicBezTo>
                <a:cubicBezTo>
                  <a:pt x="859" y="3367"/>
                  <a:pt x="876" y="3435"/>
                  <a:pt x="921" y="3423"/>
                </a:cubicBezTo>
                <a:cubicBezTo>
                  <a:pt x="978" y="3446"/>
                  <a:pt x="1063" y="3294"/>
                  <a:pt x="1177" y="2966"/>
                </a:cubicBezTo>
                <a:cubicBezTo>
                  <a:pt x="1177" y="3610"/>
                  <a:pt x="989" y="3943"/>
                  <a:pt x="614" y="3966"/>
                </a:cubicBezTo>
                <a:cubicBezTo>
                  <a:pt x="376" y="3954"/>
                  <a:pt x="256" y="3802"/>
                  <a:pt x="256" y="3508"/>
                </a:cubicBezTo>
                <a:cubicBezTo>
                  <a:pt x="256" y="2955"/>
                  <a:pt x="256" y="2401"/>
                  <a:pt x="256" y="1847"/>
                </a:cubicBezTo>
                <a:cubicBezTo>
                  <a:pt x="256" y="1610"/>
                  <a:pt x="205" y="1497"/>
                  <a:pt x="103" y="1508"/>
                </a:cubicBezTo>
                <a:cubicBezTo>
                  <a:pt x="69" y="1508"/>
                  <a:pt x="35" y="1508"/>
                  <a:pt x="0" y="1508"/>
                </a:cubicBezTo>
                <a:cubicBezTo>
                  <a:pt x="0" y="1452"/>
                  <a:pt x="0" y="1395"/>
                  <a:pt x="0" y="1339"/>
                </a:cubicBezTo>
                <a:cubicBezTo>
                  <a:pt x="165" y="1339"/>
                  <a:pt x="330" y="1339"/>
                  <a:pt x="495" y="1339"/>
                </a:cubicBezTo>
                <a:cubicBezTo>
                  <a:pt x="511" y="1338"/>
                  <a:pt x="527" y="1338"/>
                  <a:pt x="542" y="1338"/>
                </a:cubicBezTo>
                <a:close/>
                <a:moveTo>
                  <a:pt x="6323" y="1305"/>
                </a:moveTo>
                <a:cubicBezTo>
                  <a:pt x="6323" y="1474"/>
                  <a:pt x="6323" y="1644"/>
                  <a:pt x="6323" y="1813"/>
                </a:cubicBezTo>
                <a:cubicBezTo>
                  <a:pt x="6437" y="1813"/>
                  <a:pt x="6550" y="1813"/>
                  <a:pt x="6664" y="1813"/>
                </a:cubicBezTo>
                <a:cubicBezTo>
                  <a:pt x="6664" y="1644"/>
                  <a:pt x="6664" y="1474"/>
                  <a:pt x="6664" y="1305"/>
                </a:cubicBezTo>
                <a:cubicBezTo>
                  <a:pt x="6550" y="1305"/>
                  <a:pt x="6437" y="1305"/>
                  <a:pt x="6323" y="1305"/>
                </a:cubicBezTo>
                <a:close/>
                <a:moveTo>
                  <a:pt x="1740" y="1305"/>
                </a:moveTo>
                <a:cubicBezTo>
                  <a:pt x="1740" y="1474"/>
                  <a:pt x="1740" y="1644"/>
                  <a:pt x="1740" y="1813"/>
                </a:cubicBezTo>
                <a:cubicBezTo>
                  <a:pt x="1853" y="1813"/>
                  <a:pt x="1967" y="1813"/>
                  <a:pt x="2081" y="1813"/>
                </a:cubicBezTo>
                <a:cubicBezTo>
                  <a:pt x="2081" y="1644"/>
                  <a:pt x="2081" y="1474"/>
                  <a:pt x="2081" y="1305"/>
                </a:cubicBezTo>
                <a:cubicBezTo>
                  <a:pt x="1967" y="1305"/>
                  <a:pt x="1853" y="1305"/>
                  <a:pt x="1740" y="1305"/>
                </a:cubicBezTo>
                <a:close/>
                <a:moveTo>
                  <a:pt x="15336" y="1220"/>
                </a:moveTo>
                <a:cubicBezTo>
                  <a:pt x="15200" y="1220"/>
                  <a:pt x="15114" y="1265"/>
                  <a:pt x="15080" y="1356"/>
                </a:cubicBezTo>
                <a:cubicBezTo>
                  <a:pt x="15080" y="1412"/>
                  <a:pt x="15080" y="1469"/>
                  <a:pt x="15080" y="1525"/>
                </a:cubicBezTo>
                <a:cubicBezTo>
                  <a:pt x="15114" y="1627"/>
                  <a:pt x="15183" y="1672"/>
                  <a:pt x="15285" y="1661"/>
                </a:cubicBezTo>
                <a:cubicBezTo>
                  <a:pt x="15609" y="1661"/>
                  <a:pt x="15933" y="1661"/>
                  <a:pt x="16257" y="1661"/>
                </a:cubicBezTo>
                <a:cubicBezTo>
                  <a:pt x="16393" y="1661"/>
                  <a:pt x="16461" y="1610"/>
                  <a:pt x="16461" y="1508"/>
                </a:cubicBezTo>
                <a:cubicBezTo>
                  <a:pt x="16461" y="1463"/>
                  <a:pt x="16461" y="1418"/>
                  <a:pt x="16461" y="1373"/>
                </a:cubicBezTo>
                <a:cubicBezTo>
                  <a:pt x="16461" y="1271"/>
                  <a:pt x="16382" y="1220"/>
                  <a:pt x="16223" y="1220"/>
                </a:cubicBezTo>
                <a:cubicBezTo>
                  <a:pt x="15927" y="1220"/>
                  <a:pt x="15632" y="1220"/>
                  <a:pt x="15336" y="1220"/>
                </a:cubicBezTo>
                <a:close/>
                <a:moveTo>
                  <a:pt x="16801" y="810"/>
                </a:moveTo>
                <a:cubicBezTo>
                  <a:pt x="16775" y="810"/>
                  <a:pt x="16747" y="811"/>
                  <a:pt x="16717" y="814"/>
                </a:cubicBezTo>
                <a:cubicBezTo>
                  <a:pt x="16120" y="814"/>
                  <a:pt x="15524" y="814"/>
                  <a:pt x="14927" y="814"/>
                </a:cubicBezTo>
                <a:cubicBezTo>
                  <a:pt x="14756" y="814"/>
                  <a:pt x="14637" y="893"/>
                  <a:pt x="14569" y="1051"/>
                </a:cubicBezTo>
                <a:cubicBezTo>
                  <a:pt x="14739" y="1051"/>
                  <a:pt x="14910" y="1051"/>
                  <a:pt x="15080" y="1051"/>
                </a:cubicBezTo>
                <a:cubicBezTo>
                  <a:pt x="15080" y="1124"/>
                  <a:pt x="15080" y="1198"/>
                  <a:pt x="15080" y="1271"/>
                </a:cubicBezTo>
                <a:cubicBezTo>
                  <a:pt x="15092" y="1113"/>
                  <a:pt x="15217" y="1040"/>
                  <a:pt x="15455" y="1051"/>
                </a:cubicBezTo>
                <a:cubicBezTo>
                  <a:pt x="15842" y="1051"/>
                  <a:pt x="16228" y="1051"/>
                  <a:pt x="16615" y="1051"/>
                </a:cubicBezTo>
                <a:cubicBezTo>
                  <a:pt x="16842" y="1051"/>
                  <a:pt x="16984" y="1096"/>
                  <a:pt x="17041" y="1186"/>
                </a:cubicBezTo>
                <a:cubicBezTo>
                  <a:pt x="17041" y="1164"/>
                  <a:pt x="17041" y="1141"/>
                  <a:pt x="17041" y="1119"/>
                </a:cubicBezTo>
                <a:cubicBezTo>
                  <a:pt x="17041" y="1102"/>
                  <a:pt x="17041" y="1085"/>
                  <a:pt x="17041" y="1068"/>
                </a:cubicBezTo>
                <a:cubicBezTo>
                  <a:pt x="17061" y="900"/>
                  <a:pt x="16981" y="814"/>
                  <a:pt x="16801" y="810"/>
                </a:cubicBezTo>
                <a:close/>
                <a:moveTo>
                  <a:pt x="6493" y="610"/>
                </a:moveTo>
                <a:cubicBezTo>
                  <a:pt x="6414" y="610"/>
                  <a:pt x="6357" y="661"/>
                  <a:pt x="6323" y="763"/>
                </a:cubicBezTo>
                <a:cubicBezTo>
                  <a:pt x="6323" y="893"/>
                  <a:pt x="6323" y="1023"/>
                  <a:pt x="6323" y="1152"/>
                </a:cubicBezTo>
                <a:cubicBezTo>
                  <a:pt x="6437" y="1152"/>
                  <a:pt x="6550" y="1152"/>
                  <a:pt x="6664" y="1152"/>
                </a:cubicBezTo>
                <a:cubicBezTo>
                  <a:pt x="6664" y="1068"/>
                  <a:pt x="6664" y="983"/>
                  <a:pt x="6664" y="898"/>
                </a:cubicBezTo>
                <a:cubicBezTo>
                  <a:pt x="6664" y="706"/>
                  <a:pt x="6607" y="610"/>
                  <a:pt x="6493" y="610"/>
                </a:cubicBezTo>
                <a:close/>
                <a:moveTo>
                  <a:pt x="1910" y="610"/>
                </a:moveTo>
                <a:cubicBezTo>
                  <a:pt x="1831" y="610"/>
                  <a:pt x="1774" y="661"/>
                  <a:pt x="1740" y="763"/>
                </a:cubicBezTo>
                <a:cubicBezTo>
                  <a:pt x="1740" y="893"/>
                  <a:pt x="1740" y="1023"/>
                  <a:pt x="1740" y="1152"/>
                </a:cubicBezTo>
                <a:cubicBezTo>
                  <a:pt x="1853" y="1152"/>
                  <a:pt x="1967" y="1152"/>
                  <a:pt x="2081" y="1152"/>
                </a:cubicBezTo>
                <a:cubicBezTo>
                  <a:pt x="2081" y="1068"/>
                  <a:pt x="2081" y="983"/>
                  <a:pt x="2081" y="898"/>
                </a:cubicBezTo>
                <a:cubicBezTo>
                  <a:pt x="2081" y="706"/>
                  <a:pt x="2024" y="610"/>
                  <a:pt x="1910" y="610"/>
                </a:cubicBezTo>
                <a:close/>
                <a:moveTo>
                  <a:pt x="10307" y="186"/>
                </a:moveTo>
                <a:cubicBezTo>
                  <a:pt x="10626" y="191"/>
                  <a:pt x="10774" y="309"/>
                  <a:pt x="10753" y="542"/>
                </a:cubicBezTo>
                <a:cubicBezTo>
                  <a:pt x="10741" y="734"/>
                  <a:pt x="10605" y="1328"/>
                  <a:pt x="10344" y="2322"/>
                </a:cubicBezTo>
                <a:cubicBezTo>
                  <a:pt x="10366" y="2424"/>
                  <a:pt x="10395" y="2520"/>
                  <a:pt x="10429" y="2610"/>
                </a:cubicBezTo>
                <a:cubicBezTo>
                  <a:pt x="10463" y="2689"/>
                  <a:pt x="10525" y="2881"/>
                  <a:pt x="10616" y="3186"/>
                </a:cubicBezTo>
                <a:cubicBezTo>
                  <a:pt x="10685" y="3401"/>
                  <a:pt x="10781" y="3565"/>
                  <a:pt x="10906" y="3678"/>
                </a:cubicBezTo>
                <a:cubicBezTo>
                  <a:pt x="10918" y="3644"/>
                  <a:pt x="10935" y="3616"/>
                  <a:pt x="10957" y="3593"/>
                </a:cubicBezTo>
                <a:cubicBezTo>
                  <a:pt x="11060" y="3491"/>
                  <a:pt x="11134" y="3390"/>
                  <a:pt x="11179" y="3288"/>
                </a:cubicBezTo>
                <a:cubicBezTo>
                  <a:pt x="11509" y="2768"/>
                  <a:pt x="11679" y="2401"/>
                  <a:pt x="11691" y="2186"/>
                </a:cubicBezTo>
                <a:cubicBezTo>
                  <a:pt x="11691" y="1712"/>
                  <a:pt x="11691" y="1237"/>
                  <a:pt x="11691" y="763"/>
                </a:cubicBezTo>
                <a:cubicBezTo>
                  <a:pt x="11878" y="763"/>
                  <a:pt x="12066" y="763"/>
                  <a:pt x="12253" y="763"/>
                </a:cubicBezTo>
                <a:cubicBezTo>
                  <a:pt x="12253" y="1237"/>
                  <a:pt x="12253" y="1712"/>
                  <a:pt x="12253" y="2186"/>
                </a:cubicBezTo>
                <a:cubicBezTo>
                  <a:pt x="12242" y="2265"/>
                  <a:pt x="12231" y="2339"/>
                  <a:pt x="12219" y="2407"/>
                </a:cubicBezTo>
                <a:cubicBezTo>
                  <a:pt x="12270" y="2407"/>
                  <a:pt x="12321" y="2407"/>
                  <a:pt x="12373" y="2407"/>
                </a:cubicBezTo>
                <a:cubicBezTo>
                  <a:pt x="12373" y="2740"/>
                  <a:pt x="12373" y="3073"/>
                  <a:pt x="12373" y="3407"/>
                </a:cubicBezTo>
                <a:cubicBezTo>
                  <a:pt x="12361" y="3610"/>
                  <a:pt x="12429" y="3712"/>
                  <a:pt x="12577" y="3712"/>
                </a:cubicBezTo>
                <a:cubicBezTo>
                  <a:pt x="12645" y="3712"/>
                  <a:pt x="12714" y="3712"/>
                  <a:pt x="12782" y="3712"/>
                </a:cubicBezTo>
                <a:cubicBezTo>
                  <a:pt x="13009" y="3689"/>
                  <a:pt x="13168" y="3480"/>
                  <a:pt x="13259" y="3085"/>
                </a:cubicBezTo>
                <a:cubicBezTo>
                  <a:pt x="13305" y="3740"/>
                  <a:pt x="13100" y="4045"/>
                  <a:pt x="12645" y="4000"/>
                </a:cubicBezTo>
                <a:cubicBezTo>
                  <a:pt x="12537" y="4000"/>
                  <a:pt x="12429" y="4000"/>
                  <a:pt x="12321" y="4000"/>
                </a:cubicBezTo>
                <a:cubicBezTo>
                  <a:pt x="11969" y="3988"/>
                  <a:pt x="11793" y="3830"/>
                  <a:pt x="11793" y="3525"/>
                </a:cubicBezTo>
                <a:cubicBezTo>
                  <a:pt x="11793" y="3469"/>
                  <a:pt x="11793" y="3412"/>
                  <a:pt x="11793" y="3356"/>
                </a:cubicBezTo>
                <a:cubicBezTo>
                  <a:pt x="11736" y="3457"/>
                  <a:pt x="11679" y="3536"/>
                  <a:pt x="11622" y="3593"/>
                </a:cubicBezTo>
                <a:cubicBezTo>
                  <a:pt x="11588" y="3638"/>
                  <a:pt x="11560" y="3689"/>
                  <a:pt x="11537" y="3745"/>
                </a:cubicBezTo>
                <a:cubicBezTo>
                  <a:pt x="11378" y="4017"/>
                  <a:pt x="11020" y="4118"/>
                  <a:pt x="10463" y="4051"/>
                </a:cubicBezTo>
                <a:cubicBezTo>
                  <a:pt x="10599" y="3971"/>
                  <a:pt x="10719" y="3875"/>
                  <a:pt x="10821" y="3762"/>
                </a:cubicBezTo>
                <a:cubicBezTo>
                  <a:pt x="10400" y="3830"/>
                  <a:pt x="10145" y="3661"/>
                  <a:pt x="10054" y="3254"/>
                </a:cubicBezTo>
                <a:cubicBezTo>
                  <a:pt x="9974" y="3457"/>
                  <a:pt x="9917" y="3587"/>
                  <a:pt x="9883" y="3644"/>
                </a:cubicBezTo>
                <a:cubicBezTo>
                  <a:pt x="9747" y="3926"/>
                  <a:pt x="9497" y="4034"/>
                  <a:pt x="9133" y="3966"/>
                </a:cubicBezTo>
                <a:cubicBezTo>
                  <a:pt x="9201" y="3842"/>
                  <a:pt x="9281" y="3678"/>
                  <a:pt x="9372" y="3474"/>
                </a:cubicBezTo>
                <a:cubicBezTo>
                  <a:pt x="9508" y="3147"/>
                  <a:pt x="9639" y="2774"/>
                  <a:pt x="9764" y="2356"/>
                </a:cubicBezTo>
                <a:cubicBezTo>
                  <a:pt x="9696" y="2152"/>
                  <a:pt x="9593" y="1819"/>
                  <a:pt x="9457" y="1356"/>
                </a:cubicBezTo>
                <a:cubicBezTo>
                  <a:pt x="9366" y="1062"/>
                  <a:pt x="9303" y="836"/>
                  <a:pt x="9269" y="678"/>
                </a:cubicBezTo>
                <a:cubicBezTo>
                  <a:pt x="9474" y="678"/>
                  <a:pt x="9679" y="678"/>
                  <a:pt x="9883" y="678"/>
                </a:cubicBezTo>
                <a:cubicBezTo>
                  <a:pt x="9929" y="915"/>
                  <a:pt x="9980" y="1136"/>
                  <a:pt x="10037" y="1339"/>
                </a:cubicBezTo>
                <a:cubicBezTo>
                  <a:pt x="10116" y="966"/>
                  <a:pt x="10162" y="701"/>
                  <a:pt x="10173" y="542"/>
                </a:cubicBezTo>
                <a:cubicBezTo>
                  <a:pt x="10184" y="407"/>
                  <a:pt x="10133" y="345"/>
                  <a:pt x="10020" y="356"/>
                </a:cubicBezTo>
                <a:cubicBezTo>
                  <a:pt x="9730" y="356"/>
                  <a:pt x="9440" y="356"/>
                  <a:pt x="9150" y="356"/>
                </a:cubicBezTo>
                <a:cubicBezTo>
                  <a:pt x="9150" y="299"/>
                  <a:pt x="9150" y="243"/>
                  <a:pt x="9150" y="186"/>
                </a:cubicBezTo>
                <a:cubicBezTo>
                  <a:pt x="9514" y="186"/>
                  <a:pt x="9878" y="186"/>
                  <a:pt x="10241" y="186"/>
                </a:cubicBezTo>
                <a:cubicBezTo>
                  <a:pt x="10264" y="186"/>
                  <a:pt x="10286" y="186"/>
                  <a:pt x="10307" y="186"/>
                </a:cubicBezTo>
                <a:close/>
                <a:moveTo>
                  <a:pt x="10889" y="119"/>
                </a:moveTo>
                <a:cubicBezTo>
                  <a:pt x="11082" y="119"/>
                  <a:pt x="11276" y="119"/>
                  <a:pt x="11469" y="119"/>
                </a:cubicBezTo>
                <a:cubicBezTo>
                  <a:pt x="11469" y="232"/>
                  <a:pt x="11469" y="345"/>
                  <a:pt x="11469" y="458"/>
                </a:cubicBezTo>
                <a:cubicBezTo>
                  <a:pt x="11492" y="254"/>
                  <a:pt x="11628" y="153"/>
                  <a:pt x="11878" y="153"/>
                </a:cubicBezTo>
                <a:cubicBezTo>
                  <a:pt x="12083" y="153"/>
                  <a:pt x="12287" y="153"/>
                  <a:pt x="12492" y="153"/>
                </a:cubicBezTo>
                <a:cubicBezTo>
                  <a:pt x="12890" y="153"/>
                  <a:pt x="13083" y="311"/>
                  <a:pt x="13072" y="627"/>
                </a:cubicBezTo>
                <a:cubicBezTo>
                  <a:pt x="13072" y="1339"/>
                  <a:pt x="13072" y="2051"/>
                  <a:pt x="13072" y="2763"/>
                </a:cubicBezTo>
                <a:cubicBezTo>
                  <a:pt x="12878" y="2763"/>
                  <a:pt x="12685" y="2763"/>
                  <a:pt x="12492" y="2763"/>
                </a:cubicBezTo>
                <a:cubicBezTo>
                  <a:pt x="12492" y="2062"/>
                  <a:pt x="12492" y="1362"/>
                  <a:pt x="12492" y="661"/>
                </a:cubicBezTo>
                <a:cubicBezTo>
                  <a:pt x="12515" y="412"/>
                  <a:pt x="12373" y="299"/>
                  <a:pt x="12066" y="322"/>
                </a:cubicBezTo>
                <a:cubicBezTo>
                  <a:pt x="11986" y="322"/>
                  <a:pt x="11907" y="322"/>
                  <a:pt x="11827" y="322"/>
                </a:cubicBezTo>
                <a:cubicBezTo>
                  <a:pt x="11600" y="311"/>
                  <a:pt x="11480" y="396"/>
                  <a:pt x="11469" y="576"/>
                </a:cubicBezTo>
                <a:cubicBezTo>
                  <a:pt x="11469" y="1311"/>
                  <a:pt x="11469" y="2045"/>
                  <a:pt x="11469" y="2779"/>
                </a:cubicBezTo>
                <a:cubicBezTo>
                  <a:pt x="11276" y="2779"/>
                  <a:pt x="11082" y="2779"/>
                  <a:pt x="10889" y="2779"/>
                </a:cubicBezTo>
                <a:cubicBezTo>
                  <a:pt x="10889" y="1893"/>
                  <a:pt x="10889" y="1006"/>
                  <a:pt x="10889" y="119"/>
                </a:cubicBezTo>
                <a:close/>
                <a:moveTo>
                  <a:pt x="4822" y="51"/>
                </a:moveTo>
                <a:cubicBezTo>
                  <a:pt x="5033" y="51"/>
                  <a:pt x="5243" y="51"/>
                  <a:pt x="5453" y="51"/>
                </a:cubicBezTo>
                <a:cubicBezTo>
                  <a:pt x="5453" y="525"/>
                  <a:pt x="5533" y="819"/>
                  <a:pt x="5692" y="932"/>
                </a:cubicBezTo>
                <a:cubicBezTo>
                  <a:pt x="5146" y="1023"/>
                  <a:pt x="4868" y="898"/>
                  <a:pt x="4857" y="559"/>
                </a:cubicBezTo>
                <a:cubicBezTo>
                  <a:pt x="4834" y="424"/>
                  <a:pt x="4822" y="254"/>
                  <a:pt x="4822" y="51"/>
                </a:cubicBezTo>
                <a:close/>
                <a:moveTo>
                  <a:pt x="239" y="51"/>
                </a:moveTo>
                <a:cubicBezTo>
                  <a:pt x="449" y="51"/>
                  <a:pt x="660" y="51"/>
                  <a:pt x="870" y="51"/>
                </a:cubicBezTo>
                <a:cubicBezTo>
                  <a:pt x="870" y="525"/>
                  <a:pt x="950" y="819"/>
                  <a:pt x="1109" y="932"/>
                </a:cubicBezTo>
                <a:cubicBezTo>
                  <a:pt x="563" y="1023"/>
                  <a:pt x="285" y="898"/>
                  <a:pt x="273" y="559"/>
                </a:cubicBezTo>
                <a:cubicBezTo>
                  <a:pt x="251" y="424"/>
                  <a:pt x="239" y="254"/>
                  <a:pt x="239" y="51"/>
                </a:cubicBezTo>
                <a:close/>
                <a:moveTo>
                  <a:pt x="16820" y="34"/>
                </a:moveTo>
                <a:cubicBezTo>
                  <a:pt x="17053" y="34"/>
                  <a:pt x="17286" y="34"/>
                  <a:pt x="17519" y="34"/>
                </a:cubicBezTo>
                <a:cubicBezTo>
                  <a:pt x="17359" y="305"/>
                  <a:pt x="17223" y="458"/>
                  <a:pt x="17109" y="492"/>
                </a:cubicBezTo>
                <a:cubicBezTo>
                  <a:pt x="16996" y="548"/>
                  <a:pt x="16751" y="554"/>
                  <a:pt x="16376" y="508"/>
                </a:cubicBezTo>
                <a:cubicBezTo>
                  <a:pt x="16524" y="441"/>
                  <a:pt x="16672" y="283"/>
                  <a:pt x="16820" y="34"/>
                </a:cubicBezTo>
                <a:close/>
                <a:moveTo>
                  <a:pt x="14108" y="34"/>
                </a:moveTo>
                <a:cubicBezTo>
                  <a:pt x="14341" y="34"/>
                  <a:pt x="14574" y="34"/>
                  <a:pt x="14808" y="34"/>
                </a:cubicBezTo>
                <a:cubicBezTo>
                  <a:pt x="14944" y="283"/>
                  <a:pt x="15092" y="441"/>
                  <a:pt x="15251" y="508"/>
                </a:cubicBezTo>
                <a:cubicBezTo>
                  <a:pt x="14864" y="554"/>
                  <a:pt x="14614" y="548"/>
                  <a:pt x="14501" y="492"/>
                </a:cubicBezTo>
                <a:cubicBezTo>
                  <a:pt x="14387" y="458"/>
                  <a:pt x="14256" y="305"/>
                  <a:pt x="14108" y="34"/>
                </a:cubicBezTo>
                <a:close/>
                <a:moveTo>
                  <a:pt x="15472" y="0"/>
                </a:moveTo>
                <a:cubicBezTo>
                  <a:pt x="15711" y="0"/>
                  <a:pt x="15950" y="0"/>
                  <a:pt x="16189" y="0"/>
                </a:cubicBezTo>
                <a:cubicBezTo>
                  <a:pt x="16189" y="215"/>
                  <a:pt x="16189" y="429"/>
                  <a:pt x="16189" y="644"/>
                </a:cubicBezTo>
                <a:cubicBezTo>
                  <a:pt x="16479" y="644"/>
                  <a:pt x="16768" y="644"/>
                  <a:pt x="17058" y="644"/>
                </a:cubicBezTo>
                <a:cubicBezTo>
                  <a:pt x="17502" y="621"/>
                  <a:pt x="17712" y="763"/>
                  <a:pt x="17689" y="1068"/>
                </a:cubicBezTo>
                <a:cubicBezTo>
                  <a:pt x="17689" y="1073"/>
                  <a:pt x="17689" y="1079"/>
                  <a:pt x="17689" y="1085"/>
                </a:cubicBezTo>
                <a:cubicBezTo>
                  <a:pt x="17689" y="1209"/>
                  <a:pt x="17655" y="1316"/>
                  <a:pt x="17587" y="1407"/>
                </a:cubicBezTo>
                <a:cubicBezTo>
                  <a:pt x="17416" y="1407"/>
                  <a:pt x="17246" y="1407"/>
                  <a:pt x="17075" y="1407"/>
                </a:cubicBezTo>
                <a:cubicBezTo>
                  <a:pt x="17075" y="1441"/>
                  <a:pt x="17075" y="1474"/>
                  <a:pt x="17075" y="1508"/>
                </a:cubicBezTo>
                <a:cubicBezTo>
                  <a:pt x="17098" y="1746"/>
                  <a:pt x="16956" y="1853"/>
                  <a:pt x="16649" y="1830"/>
                </a:cubicBezTo>
                <a:cubicBezTo>
                  <a:pt x="16251" y="1830"/>
                  <a:pt x="15853" y="1830"/>
                  <a:pt x="15455" y="1830"/>
                </a:cubicBezTo>
                <a:cubicBezTo>
                  <a:pt x="15217" y="1842"/>
                  <a:pt x="15092" y="1780"/>
                  <a:pt x="15080" y="1644"/>
                </a:cubicBezTo>
                <a:cubicBezTo>
                  <a:pt x="15080" y="1717"/>
                  <a:pt x="15080" y="1791"/>
                  <a:pt x="15080" y="1864"/>
                </a:cubicBezTo>
                <a:cubicBezTo>
                  <a:pt x="14876" y="1864"/>
                  <a:pt x="14671" y="1864"/>
                  <a:pt x="14466" y="1864"/>
                </a:cubicBezTo>
                <a:cubicBezTo>
                  <a:pt x="14466" y="1700"/>
                  <a:pt x="14466" y="1537"/>
                  <a:pt x="14466" y="1373"/>
                </a:cubicBezTo>
                <a:cubicBezTo>
                  <a:pt x="14273" y="1373"/>
                  <a:pt x="14080" y="1373"/>
                  <a:pt x="13887" y="1373"/>
                </a:cubicBezTo>
                <a:cubicBezTo>
                  <a:pt x="13887" y="1130"/>
                  <a:pt x="13887" y="887"/>
                  <a:pt x="13887" y="644"/>
                </a:cubicBezTo>
                <a:cubicBezTo>
                  <a:pt x="14108" y="644"/>
                  <a:pt x="14330" y="644"/>
                  <a:pt x="14552" y="644"/>
                </a:cubicBezTo>
                <a:cubicBezTo>
                  <a:pt x="14552" y="757"/>
                  <a:pt x="14552" y="870"/>
                  <a:pt x="14552" y="983"/>
                </a:cubicBezTo>
                <a:cubicBezTo>
                  <a:pt x="14574" y="757"/>
                  <a:pt x="14756" y="644"/>
                  <a:pt x="15097" y="644"/>
                </a:cubicBezTo>
                <a:cubicBezTo>
                  <a:pt x="15222" y="644"/>
                  <a:pt x="15347" y="644"/>
                  <a:pt x="15472" y="644"/>
                </a:cubicBezTo>
                <a:cubicBezTo>
                  <a:pt x="15472" y="429"/>
                  <a:pt x="15472" y="215"/>
                  <a:pt x="15472" y="0"/>
                </a:cubicBezTo>
                <a:close/>
                <a:moveTo>
                  <a:pt x="6272" y="0"/>
                </a:moveTo>
                <a:cubicBezTo>
                  <a:pt x="6493" y="0"/>
                  <a:pt x="6715" y="0"/>
                  <a:pt x="6937" y="0"/>
                </a:cubicBezTo>
                <a:cubicBezTo>
                  <a:pt x="6880" y="158"/>
                  <a:pt x="6829" y="299"/>
                  <a:pt x="6783" y="424"/>
                </a:cubicBezTo>
                <a:cubicBezTo>
                  <a:pt x="7124" y="412"/>
                  <a:pt x="7278" y="565"/>
                  <a:pt x="7244" y="881"/>
                </a:cubicBezTo>
                <a:cubicBezTo>
                  <a:pt x="7244" y="1763"/>
                  <a:pt x="7244" y="2644"/>
                  <a:pt x="7244" y="3525"/>
                </a:cubicBezTo>
                <a:cubicBezTo>
                  <a:pt x="7244" y="3548"/>
                  <a:pt x="7244" y="3576"/>
                  <a:pt x="7244" y="3610"/>
                </a:cubicBezTo>
                <a:cubicBezTo>
                  <a:pt x="7357" y="3655"/>
                  <a:pt x="7488" y="3678"/>
                  <a:pt x="7636" y="3678"/>
                </a:cubicBezTo>
                <a:cubicBezTo>
                  <a:pt x="7829" y="3712"/>
                  <a:pt x="7920" y="3570"/>
                  <a:pt x="7909" y="3254"/>
                </a:cubicBezTo>
                <a:cubicBezTo>
                  <a:pt x="7909" y="2525"/>
                  <a:pt x="7909" y="1796"/>
                  <a:pt x="7909" y="1068"/>
                </a:cubicBezTo>
                <a:cubicBezTo>
                  <a:pt x="7704" y="1068"/>
                  <a:pt x="7499" y="1068"/>
                  <a:pt x="7295" y="1068"/>
                </a:cubicBezTo>
                <a:cubicBezTo>
                  <a:pt x="7295" y="1017"/>
                  <a:pt x="7295" y="966"/>
                  <a:pt x="7295" y="915"/>
                </a:cubicBezTo>
                <a:cubicBezTo>
                  <a:pt x="7499" y="915"/>
                  <a:pt x="7704" y="915"/>
                  <a:pt x="7909" y="915"/>
                </a:cubicBezTo>
                <a:cubicBezTo>
                  <a:pt x="7909" y="610"/>
                  <a:pt x="7909" y="305"/>
                  <a:pt x="7909" y="0"/>
                </a:cubicBezTo>
                <a:cubicBezTo>
                  <a:pt x="8096" y="0"/>
                  <a:pt x="8284" y="0"/>
                  <a:pt x="8471" y="0"/>
                </a:cubicBezTo>
                <a:cubicBezTo>
                  <a:pt x="8471" y="305"/>
                  <a:pt x="8471" y="610"/>
                  <a:pt x="8471" y="915"/>
                </a:cubicBezTo>
                <a:cubicBezTo>
                  <a:pt x="8545" y="915"/>
                  <a:pt x="8619" y="915"/>
                  <a:pt x="8693" y="915"/>
                </a:cubicBezTo>
                <a:cubicBezTo>
                  <a:pt x="8693" y="966"/>
                  <a:pt x="8693" y="1017"/>
                  <a:pt x="8693" y="1068"/>
                </a:cubicBezTo>
                <a:cubicBezTo>
                  <a:pt x="8619" y="1068"/>
                  <a:pt x="8545" y="1068"/>
                  <a:pt x="8471" y="1068"/>
                </a:cubicBezTo>
                <a:cubicBezTo>
                  <a:pt x="8471" y="1876"/>
                  <a:pt x="8471" y="2683"/>
                  <a:pt x="8471" y="3491"/>
                </a:cubicBezTo>
                <a:cubicBezTo>
                  <a:pt x="8483" y="3864"/>
                  <a:pt x="8335" y="4045"/>
                  <a:pt x="8028" y="4034"/>
                </a:cubicBezTo>
                <a:cubicBezTo>
                  <a:pt x="7687" y="4011"/>
                  <a:pt x="7426" y="3875"/>
                  <a:pt x="7244" y="3627"/>
                </a:cubicBezTo>
                <a:cubicBezTo>
                  <a:pt x="7221" y="3909"/>
                  <a:pt x="7085" y="4045"/>
                  <a:pt x="6834" y="4034"/>
                </a:cubicBezTo>
                <a:cubicBezTo>
                  <a:pt x="6539" y="4022"/>
                  <a:pt x="6346" y="3915"/>
                  <a:pt x="6255" y="3712"/>
                </a:cubicBezTo>
                <a:cubicBezTo>
                  <a:pt x="6175" y="3881"/>
                  <a:pt x="5936" y="3943"/>
                  <a:pt x="5539" y="3898"/>
                </a:cubicBezTo>
                <a:cubicBezTo>
                  <a:pt x="5675" y="3785"/>
                  <a:pt x="5772" y="3672"/>
                  <a:pt x="5828" y="3559"/>
                </a:cubicBezTo>
                <a:cubicBezTo>
                  <a:pt x="5942" y="3322"/>
                  <a:pt x="6062" y="3017"/>
                  <a:pt x="6187" y="2644"/>
                </a:cubicBezTo>
                <a:cubicBezTo>
                  <a:pt x="5982" y="2644"/>
                  <a:pt x="5777" y="2644"/>
                  <a:pt x="5573" y="2644"/>
                </a:cubicBezTo>
                <a:cubicBezTo>
                  <a:pt x="5573" y="2599"/>
                  <a:pt x="5573" y="2553"/>
                  <a:pt x="5573" y="2508"/>
                </a:cubicBezTo>
                <a:cubicBezTo>
                  <a:pt x="5635" y="2508"/>
                  <a:pt x="5698" y="2508"/>
                  <a:pt x="5760" y="2508"/>
                </a:cubicBezTo>
                <a:cubicBezTo>
                  <a:pt x="5760" y="1813"/>
                  <a:pt x="5760" y="1119"/>
                  <a:pt x="5760" y="424"/>
                </a:cubicBezTo>
                <a:cubicBezTo>
                  <a:pt x="5874" y="424"/>
                  <a:pt x="5988" y="424"/>
                  <a:pt x="6101" y="424"/>
                </a:cubicBezTo>
                <a:cubicBezTo>
                  <a:pt x="6135" y="379"/>
                  <a:pt x="6187" y="254"/>
                  <a:pt x="6255" y="51"/>
                </a:cubicBezTo>
                <a:cubicBezTo>
                  <a:pt x="6255" y="62"/>
                  <a:pt x="6260" y="45"/>
                  <a:pt x="6272" y="0"/>
                </a:cubicBezTo>
                <a:close/>
                <a:moveTo>
                  <a:pt x="1689" y="0"/>
                </a:moveTo>
                <a:cubicBezTo>
                  <a:pt x="1910" y="0"/>
                  <a:pt x="2132" y="0"/>
                  <a:pt x="2354" y="0"/>
                </a:cubicBezTo>
                <a:cubicBezTo>
                  <a:pt x="2297" y="158"/>
                  <a:pt x="2246" y="299"/>
                  <a:pt x="2200" y="424"/>
                </a:cubicBezTo>
                <a:cubicBezTo>
                  <a:pt x="2541" y="412"/>
                  <a:pt x="2695" y="565"/>
                  <a:pt x="2660" y="881"/>
                </a:cubicBezTo>
                <a:cubicBezTo>
                  <a:pt x="2660" y="1763"/>
                  <a:pt x="2660" y="2644"/>
                  <a:pt x="2660" y="3525"/>
                </a:cubicBezTo>
                <a:cubicBezTo>
                  <a:pt x="2660" y="3548"/>
                  <a:pt x="2660" y="3576"/>
                  <a:pt x="2660" y="3610"/>
                </a:cubicBezTo>
                <a:cubicBezTo>
                  <a:pt x="2774" y="3655"/>
                  <a:pt x="2905" y="3678"/>
                  <a:pt x="3053" y="3678"/>
                </a:cubicBezTo>
                <a:cubicBezTo>
                  <a:pt x="3246" y="3712"/>
                  <a:pt x="3337" y="3570"/>
                  <a:pt x="3325" y="3254"/>
                </a:cubicBezTo>
                <a:cubicBezTo>
                  <a:pt x="3325" y="2525"/>
                  <a:pt x="3325" y="1796"/>
                  <a:pt x="3325" y="1068"/>
                </a:cubicBezTo>
                <a:cubicBezTo>
                  <a:pt x="3121" y="1068"/>
                  <a:pt x="2916" y="1068"/>
                  <a:pt x="2712" y="1068"/>
                </a:cubicBezTo>
                <a:cubicBezTo>
                  <a:pt x="2712" y="1017"/>
                  <a:pt x="2712" y="966"/>
                  <a:pt x="2712" y="915"/>
                </a:cubicBezTo>
                <a:cubicBezTo>
                  <a:pt x="2916" y="915"/>
                  <a:pt x="3121" y="915"/>
                  <a:pt x="3325" y="915"/>
                </a:cubicBezTo>
                <a:cubicBezTo>
                  <a:pt x="3325" y="610"/>
                  <a:pt x="3325" y="305"/>
                  <a:pt x="3325" y="0"/>
                </a:cubicBezTo>
                <a:cubicBezTo>
                  <a:pt x="3513" y="0"/>
                  <a:pt x="3701" y="0"/>
                  <a:pt x="3888" y="0"/>
                </a:cubicBezTo>
                <a:cubicBezTo>
                  <a:pt x="3888" y="305"/>
                  <a:pt x="3888" y="610"/>
                  <a:pt x="3888" y="915"/>
                </a:cubicBezTo>
                <a:cubicBezTo>
                  <a:pt x="3962" y="915"/>
                  <a:pt x="4036" y="915"/>
                  <a:pt x="4110" y="915"/>
                </a:cubicBezTo>
                <a:cubicBezTo>
                  <a:pt x="4110" y="966"/>
                  <a:pt x="4110" y="1017"/>
                  <a:pt x="4110" y="1068"/>
                </a:cubicBezTo>
                <a:cubicBezTo>
                  <a:pt x="4036" y="1068"/>
                  <a:pt x="3962" y="1068"/>
                  <a:pt x="3888" y="1068"/>
                </a:cubicBezTo>
                <a:cubicBezTo>
                  <a:pt x="3888" y="1876"/>
                  <a:pt x="3888" y="2683"/>
                  <a:pt x="3888" y="3491"/>
                </a:cubicBezTo>
                <a:cubicBezTo>
                  <a:pt x="3899" y="3864"/>
                  <a:pt x="3752" y="4045"/>
                  <a:pt x="3445" y="4034"/>
                </a:cubicBezTo>
                <a:cubicBezTo>
                  <a:pt x="3104" y="4011"/>
                  <a:pt x="2842" y="3875"/>
                  <a:pt x="2660" y="3627"/>
                </a:cubicBezTo>
                <a:cubicBezTo>
                  <a:pt x="2638" y="3909"/>
                  <a:pt x="2501" y="4045"/>
                  <a:pt x="2251" y="4034"/>
                </a:cubicBezTo>
                <a:cubicBezTo>
                  <a:pt x="1956" y="4022"/>
                  <a:pt x="1762" y="3915"/>
                  <a:pt x="1671" y="3712"/>
                </a:cubicBezTo>
                <a:cubicBezTo>
                  <a:pt x="1592" y="3881"/>
                  <a:pt x="1353" y="3943"/>
                  <a:pt x="955" y="3898"/>
                </a:cubicBezTo>
                <a:cubicBezTo>
                  <a:pt x="1092" y="3785"/>
                  <a:pt x="1188" y="3672"/>
                  <a:pt x="1245" y="3559"/>
                </a:cubicBezTo>
                <a:cubicBezTo>
                  <a:pt x="1359" y="3322"/>
                  <a:pt x="1478" y="3017"/>
                  <a:pt x="1603" y="2644"/>
                </a:cubicBezTo>
                <a:cubicBezTo>
                  <a:pt x="1399" y="2644"/>
                  <a:pt x="1194" y="2644"/>
                  <a:pt x="989" y="2644"/>
                </a:cubicBezTo>
                <a:cubicBezTo>
                  <a:pt x="989" y="2599"/>
                  <a:pt x="989" y="2553"/>
                  <a:pt x="989" y="2508"/>
                </a:cubicBezTo>
                <a:cubicBezTo>
                  <a:pt x="1052" y="2508"/>
                  <a:pt x="1114" y="2508"/>
                  <a:pt x="1177" y="2508"/>
                </a:cubicBezTo>
                <a:cubicBezTo>
                  <a:pt x="1177" y="1813"/>
                  <a:pt x="1177" y="1119"/>
                  <a:pt x="1177" y="424"/>
                </a:cubicBezTo>
                <a:cubicBezTo>
                  <a:pt x="1291" y="424"/>
                  <a:pt x="1404" y="424"/>
                  <a:pt x="1518" y="424"/>
                </a:cubicBezTo>
                <a:cubicBezTo>
                  <a:pt x="1552" y="379"/>
                  <a:pt x="1603" y="254"/>
                  <a:pt x="1671" y="51"/>
                </a:cubicBezTo>
                <a:cubicBezTo>
                  <a:pt x="1671" y="62"/>
                  <a:pt x="1677" y="45"/>
                  <a:pt x="1689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1" name="任意多边形 26"/>
          <p:cNvSpPr>
            <a:spLocks noChangeArrowheads="1"/>
          </p:cNvSpPr>
          <p:nvPr/>
        </p:nvSpPr>
        <p:spPr bwMode="auto">
          <a:xfrm>
            <a:off x="1187054" y="1868488"/>
            <a:ext cx="1502569" cy="1581150"/>
          </a:xfrm>
          <a:custGeom>
            <a:avLst/>
            <a:gdLst>
              <a:gd name="T0" fmla="*/ 683259 w 1501139"/>
              <a:gd name="T1" fmla="*/ 0 h 1247086"/>
              <a:gd name="T2" fmla="*/ 962295 w 1501139"/>
              <a:gd name="T3" fmla="*/ 0 h 1247086"/>
              <a:gd name="T4" fmla="*/ 1501139 w 1501139"/>
              <a:gd name="T5" fmla="*/ 623543 h 1247086"/>
              <a:gd name="T6" fmla="*/ 962295 w 1501139"/>
              <a:gd name="T7" fmla="*/ 1247086 h 1247086"/>
              <a:gd name="T8" fmla="*/ 683259 w 1501139"/>
              <a:gd name="T9" fmla="*/ 1247086 h 1247086"/>
              <a:gd name="T10" fmla="*/ 1123741 w 1501139"/>
              <a:gd name="T11" fmla="*/ 737366 h 1247086"/>
              <a:gd name="T12" fmla="*/ 0 w 1501139"/>
              <a:gd name="T13" fmla="*/ 737366 h 1247086"/>
              <a:gd name="T14" fmla="*/ 0 w 1501139"/>
              <a:gd name="T15" fmla="*/ 509720 h 1247086"/>
              <a:gd name="T16" fmla="*/ 1123741 w 1501139"/>
              <a:gd name="T17" fmla="*/ 509720 h 1247086"/>
              <a:gd name="T18" fmla="*/ 683259 w 1501139"/>
              <a:gd name="T19" fmla="*/ 0 h 124708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501139"/>
              <a:gd name="T31" fmla="*/ 0 h 1247086"/>
              <a:gd name="T32" fmla="*/ 1501139 w 1501139"/>
              <a:gd name="T33" fmla="*/ 1247086 h 124708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501139" h="1247086">
                <a:moveTo>
                  <a:pt x="683259" y="0"/>
                </a:moveTo>
                <a:lnTo>
                  <a:pt x="962295" y="0"/>
                </a:lnTo>
                <a:lnTo>
                  <a:pt x="1501139" y="623543"/>
                </a:lnTo>
                <a:lnTo>
                  <a:pt x="962295" y="1247086"/>
                </a:lnTo>
                <a:lnTo>
                  <a:pt x="683259" y="1247086"/>
                </a:lnTo>
                <a:lnTo>
                  <a:pt x="1123741" y="737366"/>
                </a:lnTo>
                <a:lnTo>
                  <a:pt x="0" y="737366"/>
                </a:lnTo>
                <a:lnTo>
                  <a:pt x="0" y="509720"/>
                </a:lnTo>
                <a:lnTo>
                  <a:pt x="1123741" y="509720"/>
                </a:lnTo>
                <a:lnTo>
                  <a:pt x="683259" y="0"/>
                </a:lnTo>
                <a:close/>
              </a:path>
            </a:pathLst>
          </a:custGeom>
          <a:solidFill>
            <a:schemeClr val="bg1">
              <a:alpha val="16862"/>
            </a:schemeClr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ldLvl="0" animBg="1"/>
      <p:bldP spid="16388" grpId="0" animBg="1"/>
      <p:bldP spid="1640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899592" y="836712"/>
            <a:ext cx="6264696" cy="40390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 dirty="0">
                <a:solidFill>
                  <a:srgbClr val="43434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小朋友，你剃过头吗？剃头的时候你会不会害怕？怕的时候你会怎么做呢？</a:t>
            </a:r>
            <a:endParaRPr lang="zh-CN" altLang="en-US" sz="4400" dirty="0"/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660232" y="3071813"/>
            <a:ext cx="2672953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79" y="729284"/>
            <a:ext cx="1629583" cy="504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11"/>
          <p:cNvSpPr txBox="1"/>
          <p:nvPr/>
        </p:nvSpPr>
        <p:spPr>
          <a:xfrm>
            <a:off x="333190" y="714969"/>
            <a:ext cx="1231486" cy="400101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47664" y="1916832"/>
            <a:ext cx="6532082" cy="3270118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今天我们来走进课文，看一看，老剃头师傅和“我”给小沙剃头的过程到底有什么不同吧。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rcRect l="16076" t="29735" r="16228" b="17607"/>
          <a:stretch>
            <a:fillRect/>
          </a:stretch>
        </p:blipFill>
        <p:spPr>
          <a:xfrm>
            <a:off x="359569" y="1020444"/>
            <a:ext cx="8424386" cy="2348866"/>
          </a:xfrm>
          <a:prstGeom prst="roundRect">
            <a:avLst>
              <a:gd name="adj" fmla="val 9326"/>
            </a:avLst>
          </a:prstGeom>
        </p:spPr>
      </p:pic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610791" y="1133475"/>
            <a:ext cx="7921228" cy="17312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   </a:t>
            </a:r>
            <a:r>
              <a:rPr lang="en-US" altLang="zh-CN" sz="3200" b="1" dirty="0">
                <a:latin typeface="+mn-ea"/>
                <a:sym typeface="幼圆" panose="02010509060101010101" charset="-122"/>
              </a:rPr>
              <a:t> </a:t>
            </a:r>
            <a:r>
              <a:rPr lang="zh-CN" altLang="en-US" sz="3200" b="1" dirty="0">
                <a:latin typeface="+mn-ea"/>
                <a:sym typeface="幼圆" panose="02010509060101010101" charset="-122"/>
              </a:rPr>
              <a:t>齐读课文第</a:t>
            </a:r>
            <a:r>
              <a:rPr lang="en-US" altLang="zh-CN" sz="3200" b="1" dirty="0">
                <a:latin typeface="+mn-ea"/>
                <a:sym typeface="幼圆" panose="02010509060101010101" charset="-122"/>
              </a:rPr>
              <a:t>1</a:t>
            </a:r>
            <a:r>
              <a:rPr lang="zh-CN" altLang="en-US" sz="3200" b="1" dirty="0">
                <a:latin typeface="+mn-ea"/>
                <a:sym typeface="幼圆" panose="02010509060101010101" charset="-122"/>
              </a:rPr>
              <a:t>自然段，看一看作者是怎样描述小沙胆小的，体会这样写的好处。</a:t>
            </a:r>
            <a:endParaRPr lang="zh-CN" altLang="en-US" sz="3200" b="1" dirty="0">
              <a:latin typeface="+mn-ea"/>
              <a:sym typeface="幼圆" panose="02010509060101010101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7860" y="4422774"/>
            <a:ext cx="1169764" cy="15985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9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怕</a:t>
            </a:r>
            <a:endParaRPr lang="zh-CN" altLang="en-US" sz="9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pic>
        <p:nvPicPr>
          <p:cNvPr id="15" name="图片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9182" y="3856038"/>
            <a:ext cx="2078831" cy="270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8013" y="3854450"/>
            <a:ext cx="2021681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69694" y="3854450"/>
            <a:ext cx="16859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5619" y="3857626"/>
            <a:ext cx="1968104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"/>
          <p:cNvGrpSpPr/>
          <p:nvPr/>
        </p:nvGrpSpPr>
        <p:grpSpPr bwMode="auto">
          <a:xfrm>
            <a:off x="225028" y="263526"/>
            <a:ext cx="3842916" cy="1323340"/>
            <a:chOff x="1584" y="1598"/>
            <a:chExt cx="5083" cy="2084"/>
          </a:xfrm>
        </p:grpSpPr>
        <p:pic>
          <p:nvPicPr>
            <p:cNvPr id="12298" name="图片 8" descr="PPT图标青色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4613"/>
            <a:stretch>
              <a:fillRect/>
            </a:stretch>
          </p:blipFill>
          <p:spPr bwMode="auto">
            <a:xfrm>
              <a:off x="1584" y="1598"/>
              <a:ext cx="5083" cy="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9" name="TextBox 76"/>
            <p:cNvSpPr txBox="1">
              <a:spLocks noChangeArrowheads="1"/>
            </p:cNvSpPr>
            <p:nvPr/>
          </p:nvSpPr>
          <p:spPr bwMode="auto">
            <a:xfrm>
              <a:off x="1584" y="1598"/>
              <a:ext cx="3630" cy="208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rgbClr val="232526"/>
                  </a:solidFill>
                  <a:sym typeface="Arial" panose="020B0604020202020204" pitchFamily="34" charset="0"/>
                </a:rPr>
                <a:t>课文解读</a:t>
              </a:r>
              <a:endParaRPr lang="zh-CN" altLang="en-US" sz="4000" b="1" dirty="0">
                <a:solidFill>
                  <a:srgbClr val="232526"/>
                </a:solidFill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413148" y="728663"/>
            <a:ext cx="8316515" cy="2597150"/>
          </a:xfrm>
          <a:prstGeom prst="round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endParaRPr lang="zh-CN" altLang="en-US" noProof="1">
              <a:solidFill>
                <a:srgbClr val="FFFFFF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46510" y="728663"/>
            <a:ext cx="7850981" cy="22644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我的表弟小沙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天生胆小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，他怕鬼，怕喝中药，怕做噩梦，还怕剃头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。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086600" y="1079501"/>
            <a:ext cx="803425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怕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924175" y="2270126"/>
            <a:ext cx="803425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怕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22698" y="2270126"/>
            <a:ext cx="803425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怕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672137" y="2270126"/>
            <a:ext cx="803425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怕</a:t>
            </a:r>
            <a:endParaRPr lang="zh-CN" altLang="en-US" sz="4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" y="4600576"/>
            <a:ext cx="1331640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rgbClr val="990033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排比</a:t>
            </a:r>
            <a:endParaRPr lang="zh-CN" altLang="en-US" sz="4800" b="1" dirty="0">
              <a:solidFill>
                <a:srgbClr val="990033"/>
              </a:solidFill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15616" y="4005064"/>
            <a:ext cx="7704856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  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 排比的运用让句子更加有节奏感，读起来朗朗上口。通过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4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个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怕</a:t>
            </a:r>
            <a:r>
              <a:rPr lang="en-US" altLang="zh-CN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”</a:t>
            </a:r>
            <a:r>
              <a:rPr lang="zh-CN" altLang="en-US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强调小沙的胆小</a:t>
            </a:r>
            <a:r>
              <a:rPr lang="zh-CN" altLang="en-US" sz="4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。</a:t>
            </a:r>
            <a:endParaRPr lang="zh-CN" altLang="en-US" sz="48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8" grpId="0"/>
      <p:bldP spid="9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rcRect l="16076" t="29735" r="16228" b="17607"/>
          <a:stretch>
            <a:fillRect/>
          </a:stretch>
        </p:blipFill>
        <p:spPr>
          <a:xfrm>
            <a:off x="1115377" y="1342390"/>
            <a:ext cx="6913722" cy="4618988"/>
          </a:xfrm>
          <a:prstGeom prst="roundRect">
            <a:avLst>
              <a:gd name="adj" fmla="val 8825"/>
            </a:avLst>
          </a:prstGeom>
        </p:spPr>
      </p:pic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1043608" y="1340768"/>
            <a:ext cx="6984776" cy="46966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    </a:t>
            </a: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默读课文第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2-6</a:t>
            </a: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自然段，找一找课文中提到几次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害人精</a:t>
            </a:r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”</a:t>
            </a: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  <a:sym typeface="幼圆" panose="02010509060101010101" charset="-122"/>
              </a:rPr>
              <a:t>，分别指谁，为什么这样称呼。</a:t>
            </a: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  <a:sym typeface="幼圆" panose="020105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129779" y="173039"/>
            <a:ext cx="5047059" cy="4884737"/>
          </a:xfrm>
          <a:prstGeom prst="round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endParaRPr lang="zh-CN" altLang="en-US" noProof="1">
              <a:solidFill>
                <a:srgbClr val="FFFFFF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15363" name="文本框 2"/>
          <p:cNvSpPr txBox="1">
            <a:spLocks noChangeArrowheads="1"/>
          </p:cNvSpPr>
          <p:nvPr/>
        </p:nvSpPr>
        <p:spPr bwMode="auto">
          <a:xfrm>
            <a:off x="214313" y="200026"/>
            <a:ext cx="4877991" cy="46299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店里的剃头师傅都不欢迎小沙这样的顾客，因为谁给他剃头，他就骂谁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3600" b="1" dirty="0">
                <a:solidFill>
                  <a:srgbClr val="990033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害人精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，还用看仇人一样的目光怒视对方。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4" name="椭圆形标注 3"/>
          <p:cNvSpPr/>
          <p:nvPr/>
        </p:nvSpPr>
        <p:spPr>
          <a:xfrm>
            <a:off x="129779" y="5445126"/>
            <a:ext cx="2075259" cy="1033463"/>
          </a:xfrm>
          <a:prstGeom prst="wedgeEllipseCallout">
            <a:avLst>
              <a:gd name="adj1" fmla="val 7769"/>
              <a:gd name="adj2" fmla="val -76199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r>
              <a:rPr lang="zh-CN" altLang="en-US" sz="3600" b="1" noProof="1">
                <a:solidFill>
                  <a:srgbClr val="0B3948"/>
                </a:solidFill>
                <a:latin typeface="Calibri" panose="020F0502020204030204" charset="0"/>
              </a:rPr>
              <a:t>害人精？</a:t>
            </a:r>
            <a:endParaRPr lang="zh-CN" altLang="en-US" sz="3600" b="1" noProof="1">
              <a:solidFill>
                <a:srgbClr val="0B3948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99792" y="5085184"/>
            <a:ext cx="2231420" cy="15696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4000" b="1" noProof="1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给小沙剃头的人</a:t>
            </a:r>
            <a:endParaRPr lang="zh-CN" altLang="en-US" sz="4000" b="1" noProof="1">
              <a:solidFill>
                <a:schemeClr val="accent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448301" y="3998915"/>
            <a:ext cx="3300164" cy="30223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因为小沙害怕剃头，所以他骂给他剃头的人</a:t>
            </a:r>
            <a:r>
              <a:rPr lang="en-US" altLang="zh-CN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害人精</a:t>
            </a:r>
            <a:r>
              <a:rPr lang="en-US" altLang="zh-CN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”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。</a:t>
            </a:r>
            <a:endParaRPr lang="zh-CN" altLang="en-US" sz="40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pic>
        <p:nvPicPr>
          <p:cNvPr id="15369" name="图片 6"/>
          <p:cNvPicPr>
            <a:picLocks noChangeAspect="1" noChangeArrowheads="1"/>
          </p:cNvPicPr>
          <p:nvPr/>
        </p:nvPicPr>
        <p:blipFill>
          <a:blip r:embed="rId1" cstate="print"/>
          <a:srcRect b="15625"/>
          <a:stretch>
            <a:fillRect/>
          </a:stretch>
        </p:blipFill>
        <p:spPr bwMode="auto">
          <a:xfrm>
            <a:off x="5448301" y="1141414"/>
            <a:ext cx="3499247" cy="294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238125" y="301626"/>
            <a:ext cx="7005638" cy="1998663"/>
          </a:xfrm>
          <a:prstGeom prst="round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endParaRPr lang="zh-CN" altLang="en-US" noProof="1">
              <a:solidFill>
                <a:srgbClr val="FFFFFF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16387" name="文本框 3"/>
          <p:cNvSpPr txBox="1">
            <a:spLocks noChangeArrowheads="1"/>
          </p:cNvSpPr>
          <p:nvPr/>
        </p:nvSpPr>
        <p:spPr bwMode="auto">
          <a:xfrm>
            <a:off x="295275" y="301626"/>
            <a:ext cx="6844904" cy="20574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最让小沙</a:t>
            </a:r>
            <a:r>
              <a:rPr lang="zh-CN" altLang="en-US" sz="32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耿耿于怀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的是，每次剃完头，姑父还要付双倍的钱给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3200" b="1" dirty="0">
                <a:solidFill>
                  <a:srgbClr val="990033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害人精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”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  <p:sp>
        <p:nvSpPr>
          <p:cNvPr id="3" name="椭圆形标注 2"/>
          <p:cNvSpPr/>
          <p:nvPr/>
        </p:nvSpPr>
        <p:spPr>
          <a:xfrm>
            <a:off x="3250406" y="2500314"/>
            <a:ext cx="1896666" cy="928687"/>
          </a:xfrm>
          <a:prstGeom prst="wedgeEllipseCallout">
            <a:avLst>
              <a:gd name="adj1" fmla="val 45607"/>
              <a:gd name="adj2" fmla="val -53212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r>
              <a:rPr lang="zh-CN" altLang="en-US" sz="3600" b="1" noProof="1">
                <a:solidFill>
                  <a:srgbClr val="0B3948"/>
                </a:solidFill>
                <a:latin typeface="Calibri" panose="020F0502020204030204" charset="0"/>
              </a:rPr>
              <a:t>害人精？</a:t>
            </a:r>
            <a:endParaRPr lang="zh-CN" altLang="en-US" sz="3600" b="1" noProof="1">
              <a:solidFill>
                <a:srgbClr val="0B3948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5" name="椭圆形标注 4"/>
          <p:cNvSpPr/>
          <p:nvPr/>
        </p:nvSpPr>
        <p:spPr>
          <a:xfrm>
            <a:off x="295276" y="2549526"/>
            <a:ext cx="2251472" cy="968375"/>
          </a:xfrm>
          <a:prstGeom prst="wedgeEllipseCallout">
            <a:avLst>
              <a:gd name="adj1" fmla="val 22886"/>
              <a:gd name="adj2" fmla="val -69279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defRPr/>
            </a:pPr>
            <a:r>
              <a:rPr lang="zh-CN" altLang="en-US" sz="3600" b="1" noProof="1">
                <a:solidFill>
                  <a:srgbClr val="0B3948"/>
                </a:solidFill>
                <a:latin typeface="Calibri" panose="020F0502020204030204" charset="0"/>
              </a:rPr>
              <a:t>耿耿于怀？</a:t>
            </a:r>
            <a:endParaRPr lang="zh-CN" altLang="en-US" sz="3600" b="1" noProof="1">
              <a:solidFill>
                <a:srgbClr val="0B3948"/>
              </a:solidFill>
              <a:latin typeface="Calibri" panose="020F0502020204030204" charset="0"/>
              <a:ea typeface="幼圆" panose="020105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7649" y="3789679"/>
            <a:ext cx="1841659" cy="30469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127000"/>
          </a:effec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4000" b="1" noProof="1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不满自己剃头后付双倍钱</a:t>
            </a:r>
            <a:endParaRPr lang="zh-CN" altLang="en-US" sz="4000" b="1" noProof="1">
              <a:solidFill>
                <a:schemeClr val="accent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41131" y="2599691"/>
            <a:ext cx="3529965" cy="15696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127000"/>
          </a:effec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4000" b="1" noProof="1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这里指老剃头师傅</a:t>
            </a:r>
            <a:endParaRPr lang="zh-CN" altLang="en-US" sz="4000" b="1" noProof="1">
              <a:solidFill>
                <a:schemeClr val="accent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185988" y="3908427"/>
            <a:ext cx="6958012" cy="28709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因为小沙本来就害怕剃头，老剃头师傅还老是把他弄得又痛又痒，剃完头还要给双倍钱。所以他叫老师傅</a:t>
            </a:r>
            <a:r>
              <a:rPr lang="en-US" altLang="zh-CN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“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害人精</a:t>
            </a:r>
            <a:r>
              <a:rPr lang="en-US" altLang="zh-CN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”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幼圆" panose="02010509060101010101" charset="-122"/>
              </a:rPr>
              <a:t>。</a:t>
            </a:r>
            <a:endParaRPr lang="zh-CN" altLang="en-US" sz="36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幼圆" panose="020105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bldLvl="0" animBg="1"/>
      <p:bldP spid="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1369</Words>
  <Application>WPS 演示</Application>
  <PresentationFormat>全屏显示(4:3)</PresentationFormat>
  <Paragraphs>137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Wingdings</vt:lpstr>
      <vt:lpstr>方正小标宋简体</vt:lpstr>
      <vt:lpstr>Arial Unicode MS</vt:lpstr>
      <vt:lpstr>楷体</vt:lpstr>
      <vt:lpstr>黑体</vt:lpstr>
      <vt:lpstr>幼圆</vt:lpstr>
      <vt:lpstr>Calibri</vt:lpstr>
      <vt:lpstr>微软雅黑</vt:lpstr>
      <vt:lpstr>Arial Narrow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147</cp:revision>
  <dcterms:created xsi:type="dcterms:W3CDTF">2021-02-06T00:51:00Z</dcterms:created>
  <dcterms:modified xsi:type="dcterms:W3CDTF">2021-09-11T05:32:50Z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