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17" r:id="rId3"/>
    <p:sldId id="418" r:id="rId5"/>
    <p:sldId id="422" r:id="rId6"/>
    <p:sldId id="423" r:id="rId7"/>
    <p:sldId id="424" r:id="rId8"/>
    <p:sldId id="432" r:id="rId9"/>
    <p:sldId id="435" r:id="rId10"/>
    <p:sldId id="433" r:id="rId11"/>
    <p:sldId id="425" r:id="rId12"/>
    <p:sldId id="429" r:id="rId13"/>
    <p:sldId id="426" r:id="rId14"/>
    <p:sldId id="427" r:id="rId15"/>
    <p:sldId id="431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750" y="10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2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2" qsCatId="simple" csTypeId="urn:microsoft.com/office/officeart/2005/8/colors/colorful5#2" csCatId="colorful" phldr="1"/>
      <dgm:spPr/>
    </dgm:pt>
    <dgm:pt modelId="{7D8D6538-FFA5-4057-BF95-1F41051BDCCD}">
      <dgm:prSet phldrT="[文本]"/>
      <dgm:spPr>
        <a:solidFill>
          <a:srgbClr val="FF0000"/>
        </a:solidFill>
      </dgm:spPr>
      <dgm:t>
        <a:bodyPr/>
        <a:lstStyle/>
        <a:p>
          <a:r>
            <a:rPr lang="zh-CN" altLang="en-US" b="1" dirty="0">
              <a:solidFill>
                <a:schemeClr val="tx1"/>
              </a:solidFill>
            </a:rPr>
            <a:t>复习导入</a:t>
          </a:r>
        </a:p>
      </dgm:t>
    </dgm:pt>
    <dgm:pt modelId="{D7C32C2E-85A1-4858-8DCE-D2C44EA44818}" cxnId="{3A92847C-BDE1-4A56-AD36-6C9A535729A8}" type="parTrans">
      <dgm:prSet/>
      <dgm:spPr/>
      <dgm:t>
        <a:bodyPr/>
        <a:lstStyle/>
        <a:p>
          <a:endParaRPr lang="zh-CN" altLang="en-US"/>
        </a:p>
      </dgm:t>
    </dgm:pt>
    <dgm:pt modelId="{A3CED38E-EB10-4769-9108-B2573FA8FBE4}" cxnId="{3A92847C-BDE1-4A56-AD36-6C9A535729A8}" type="sib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/>
      <dgm:spPr>
        <a:solidFill>
          <a:srgbClr val="FFFF00"/>
        </a:solidFill>
      </dgm:spPr>
      <dgm:t>
        <a:bodyPr/>
        <a:lstStyle/>
        <a:p>
          <a:r>
            <a:rPr lang="zh-CN" altLang="en-US" b="1" dirty="0">
              <a:solidFill>
                <a:schemeClr val="tx1"/>
              </a:solidFill>
            </a:rPr>
            <a:t>知识讲解</a:t>
          </a:r>
        </a:p>
      </dgm:t>
    </dgm:pt>
    <dgm:pt modelId="{BB6E305E-F4E3-4867-AAD6-977FB8C4455F}" cxnId="{59E881AB-C980-48D6-8C6F-F7338CBD6838}" type="parTrans">
      <dgm:prSet/>
      <dgm:spPr/>
      <dgm:t>
        <a:bodyPr/>
        <a:lstStyle/>
        <a:p>
          <a:endParaRPr lang="zh-CN" altLang="en-US"/>
        </a:p>
      </dgm:t>
    </dgm:pt>
    <dgm:pt modelId="{F01835B3-05F2-46DA-BD7C-EE7438DAD7CE}" cxnId="{59E881AB-C980-48D6-8C6F-F7338CBD6838}" type="sib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/>
      <dgm:t>
        <a:bodyPr/>
        <a:lstStyle/>
        <a:p>
          <a:r>
            <a:rPr lang="zh-CN" altLang="en-US" b="1" dirty="0">
              <a:solidFill>
                <a:schemeClr val="tx1"/>
              </a:solidFill>
            </a:rPr>
            <a:t>课堂练习</a:t>
          </a:r>
        </a:p>
      </dgm:t>
    </dgm:pt>
    <dgm:pt modelId="{6CCC2A86-F85B-44CC-98A3-C46FF64B3170}" cxnId="{8829B035-B4FA-4EE2-874B-8CE70CF04572}" type="parTrans">
      <dgm:prSet/>
      <dgm:spPr/>
      <dgm:t>
        <a:bodyPr/>
        <a:lstStyle/>
        <a:p>
          <a:endParaRPr lang="zh-CN" altLang="en-US"/>
        </a:p>
      </dgm:t>
    </dgm:pt>
    <dgm:pt modelId="{715DB15F-B18C-408D-AF4D-0B689BA0E58F}" cxnId="{8829B035-B4FA-4EE2-874B-8CE70CF04572}" type="sib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/>
      <dgm:spPr>
        <a:solidFill>
          <a:srgbClr val="00B050"/>
        </a:solidFill>
      </dgm:spPr>
      <dgm:t>
        <a:bodyPr/>
        <a:lstStyle/>
        <a:p>
          <a:r>
            <a:rPr lang="zh-CN" altLang="en-US" b="1" dirty="0">
              <a:solidFill>
                <a:schemeClr val="tx1"/>
              </a:solidFill>
            </a:rPr>
            <a:t>小节</a:t>
          </a:r>
        </a:p>
      </dgm:t>
    </dgm:pt>
    <dgm:pt modelId="{B4C59B78-86C3-4A2A-B0F6-61CC32DC173C}" cxnId="{FBDAC2E3-0204-49D7-AE0A-A1529D901268}" type="parTrans">
      <dgm:prSet/>
      <dgm:spPr/>
      <dgm:t>
        <a:bodyPr/>
        <a:lstStyle/>
        <a:p>
          <a:endParaRPr lang="zh-CN" altLang="en-US"/>
        </a:p>
      </dgm:t>
    </dgm:pt>
    <dgm:pt modelId="{EF0640CF-9B5B-4A2A-8EA1-B1435C113D4F}" cxnId="{FBDAC2E3-0204-49D7-AE0A-A1529D901268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 presStyleCnt="0">
        <dgm:presLayoutVars>
          <dgm:dir/>
          <dgm:resizeHandles val="exact"/>
        </dgm:presLayoutVars>
      </dgm:prSet>
      <dgm:spPr/>
    </dgm:pt>
    <dgm:pt modelId="{6BE8C442-C27B-4EE9-A58B-9E5BDD49A0C6}" type="pres">
      <dgm:prSet presAssocID="{7D8D6538-FFA5-4057-BF95-1F41051BDCCD}" presName="node" presStyleLbl="node1" presStyleIdx="0" presStyleCnt="4">
        <dgm:presLayoutVars>
          <dgm:bulletEnabled val="1"/>
        </dgm:presLayoutVars>
      </dgm:prSet>
      <dgm:spPr/>
    </dgm:pt>
    <dgm:pt modelId="{15B0F1CA-E9C1-436F-A000-48C2317E1AEE}" type="pres">
      <dgm:prSet presAssocID="{A3CED38E-EB10-4769-9108-B2573FA8FBE4}" presName="sibTrans" presStyleLbl="sibTrans2D1" presStyleIdx="0" presStyleCnt="3"/>
      <dgm:spPr/>
    </dgm:pt>
    <dgm:pt modelId="{655E6FA8-D806-4120-92B4-695524B5F569}" type="pres">
      <dgm:prSet presAssocID="{A3CED38E-EB10-4769-9108-B2573FA8FBE4}" presName="connectorText" presStyleLbl="sibTrans2D1" presStyleIdx="0" presStyleCnt="3"/>
      <dgm:spPr/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</dgm:pt>
    <dgm:pt modelId="{41B76FD1-4D28-4EF4-BF3A-265F6D2C909C}" type="pres">
      <dgm:prSet presAssocID="{F01835B3-05F2-46DA-BD7C-EE7438DAD7CE}" presName="sibTrans" presStyleLbl="sibTrans2D1" presStyleIdx="1" presStyleCnt="3"/>
      <dgm:spPr/>
    </dgm:pt>
    <dgm:pt modelId="{D789DD17-C468-41E2-88AD-4B7F7990EB39}" type="pres">
      <dgm:prSet presAssocID="{F01835B3-05F2-46DA-BD7C-EE7438DAD7CE}" presName="connectorText" presStyleLbl="sibTrans2D1" presStyleIdx="1" presStyleCnt="3"/>
      <dgm:spPr/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</dgm:pt>
    <dgm:pt modelId="{A363207B-3AD6-472F-AB35-5DE074AB6BC2}" type="pres">
      <dgm:prSet presAssocID="{715DB15F-B18C-408D-AF4D-0B689BA0E58F}" presName="sibTrans" presStyleLbl="sibTrans2D1" presStyleIdx="2" presStyleCnt="3"/>
      <dgm:spPr/>
    </dgm:pt>
    <dgm:pt modelId="{9F1752A6-F0C6-4116-8969-5F3A3113DEB4}" type="pres">
      <dgm:prSet presAssocID="{715DB15F-B18C-408D-AF4D-0B689BA0E58F}" presName="connectorText" presStyleLbl="sibTrans2D1" presStyleIdx="2" presStyleCnt="3"/>
      <dgm:spPr/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</dgm:pt>
  </dgm:ptLst>
  <dgm:cxnLst>
    <dgm:cxn modelId="{8829B035-B4FA-4EE2-874B-8CE70CF04572}" srcId="{5E6590A4-9632-4481-B10E-4DC4F3CF4B7D}" destId="{B8B470CB-DF17-4CB3-90CB-F1BF4FDB0D59}" srcOrd="2" destOrd="0" parTransId="{6CCC2A86-F85B-44CC-98A3-C46FF64B3170}" sibTransId="{715DB15F-B18C-408D-AF4D-0B689BA0E58F}"/>
    <dgm:cxn modelId="{C06D3140-81A4-4B35-A735-D8FF84021D1D}" type="presOf" srcId="{715DB15F-B18C-408D-AF4D-0B689BA0E58F}" destId="{A363207B-3AD6-472F-AB35-5DE074AB6BC2}" srcOrd="0" destOrd="0" presId="urn:microsoft.com/office/officeart/2005/8/layout/process1"/>
    <dgm:cxn modelId="{B1C0EE5B-AC72-4ED8-8B48-E4084A6908C8}" type="presOf" srcId="{5CBB7CE5-C92F-46EB-BF11-93A21D2FF561}" destId="{FAE70EB4-13DE-4207-8EEE-64892F90D980}" srcOrd="0" destOrd="0" presId="urn:microsoft.com/office/officeart/2005/8/layout/process1"/>
    <dgm:cxn modelId="{5CA25E6F-A26B-4A3D-A332-989FAAB22C62}" type="presOf" srcId="{A71BEDD8-220D-4CBD-929B-E387BF7E5B89}" destId="{C31FA319-1B76-4D24-8E64-6A83C1E0D876}" srcOrd="0" destOrd="0" presId="urn:microsoft.com/office/officeart/2005/8/layout/process1"/>
    <dgm:cxn modelId="{EC876179-9389-4988-B6EC-40F613410A0D}" type="presOf" srcId="{7D8D6538-FFA5-4057-BF95-1F41051BDCCD}" destId="{6BE8C442-C27B-4EE9-A58B-9E5BDD49A0C6}" srcOrd="0" destOrd="0" presId="urn:microsoft.com/office/officeart/2005/8/layout/process1"/>
    <dgm:cxn modelId="{3A92847C-BDE1-4A56-AD36-6C9A535729A8}" srcId="{5E6590A4-9632-4481-B10E-4DC4F3CF4B7D}" destId="{7D8D6538-FFA5-4057-BF95-1F41051BDCCD}" srcOrd="0" destOrd="0" parTransId="{D7C32C2E-85A1-4858-8DCE-D2C44EA44818}" sibTransId="{A3CED38E-EB10-4769-9108-B2573FA8FBE4}"/>
    <dgm:cxn modelId="{E56B447D-60B6-4A86-A109-5C51CE8CA930}" type="presOf" srcId="{5E6590A4-9632-4481-B10E-4DC4F3CF4B7D}" destId="{946525A1-11BE-4473-BD1E-5A02F57FAFE1}" srcOrd="0" destOrd="0" presId="urn:microsoft.com/office/officeart/2005/8/layout/process1"/>
    <dgm:cxn modelId="{01C02E8C-0DBE-4967-8D7C-4D54FC0B2A37}" type="presOf" srcId="{B8B470CB-DF17-4CB3-90CB-F1BF4FDB0D59}" destId="{2D20D324-F089-495B-A6AB-B3CA71D2E04A}" srcOrd="0" destOrd="0" presId="urn:microsoft.com/office/officeart/2005/8/layout/process1"/>
    <dgm:cxn modelId="{3D92408E-0D50-4798-A127-FB6632AA9C27}" type="presOf" srcId="{A3CED38E-EB10-4769-9108-B2573FA8FBE4}" destId="{15B0F1CA-E9C1-436F-A000-48C2317E1AEE}" srcOrd="0" destOrd="0" presId="urn:microsoft.com/office/officeart/2005/8/layout/process1"/>
    <dgm:cxn modelId="{C8493AA6-2050-41B3-8F0B-4379900C4C9E}" type="presOf" srcId="{715DB15F-B18C-408D-AF4D-0B689BA0E58F}" destId="{9F1752A6-F0C6-4116-8969-5F3A3113DEB4}" srcOrd="1" destOrd="0" presId="urn:microsoft.com/office/officeart/2005/8/layout/process1"/>
    <dgm:cxn modelId="{59E881AB-C980-48D6-8C6F-F7338CBD6838}" srcId="{5E6590A4-9632-4481-B10E-4DC4F3CF4B7D}" destId="{5CBB7CE5-C92F-46EB-BF11-93A21D2FF561}" srcOrd="1" destOrd="0" parTransId="{BB6E305E-F4E3-4867-AAD6-977FB8C4455F}" sibTransId="{F01835B3-05F2-46DA-BD7C-EE7438DAD7CE}"/>
    <dgm:cxn modelId="{D35A41B2-5D7B-4E31-BB89-F15DEF882298}" type="presOf" srcId="{F01835B3-05F2-46DA-BD7C-EE7438DAD7CE}" destId="{D789DD17-C468-41E2-88AD-4B7F7990EB39}" srcOrd="1" destOrd="0" presId="urn:microsoft.com/office/officeart/2005/8/layout/process1"/>
    <dgm:cxn modelId="{3C02D9DC-774B-4543-B109-A2DCEE20159D}" type="presOf" srcId="{F01835B3-05F2-46DA-BD7C-EE7438DAD7CE}" destId="{41B76FD1-4D28-4EF4-BF3A-265F6D2C909C}" srcOrd="0" destOrd="0" presId="urn:microsoft.com/office/officeart/2005/8/layout/process1"/>
    <dgm:cxn modelId="{FBDAC2E3-0204-49D7-AE0A-A1529D901268}" srcId="{5E6590A4-9632-4481-B10E-4DC4F3CF4B7D}" destId="{A71BEDD8-220D-4CBD-929B-E387BF7E5B89}" srcOrd="3" destOrd="0" parTransId="{B4C59B78-86C3-4A2A-B0F6-61CC32DC173C}" sibTransId="{EF0640CF-9B5B-4A2A-8EA1-B1435C113D4F}"/>
    <dgm:cxn modelId="{8F2092EB-4EAA-49C6-8E14-F320692181FA}" type="presOf" srcId="{A3CED38E-EB10-4769-9108-B2573FA8FBE4}" destId="{655E6FA8-D806-4120-92B4-695524B5F569}" srcOrd="1" destOrd="0" presId="urn:microsoft.com/office/officeart/2005/8/layout/process1"/>
    <dgm:cxn modelId="{81616EBE-0848-48F1-840B-B4CDFCAC29C4}" type="presParOf" srcId="{946525A1-11BE-4473-BD1E-5A02F57FAFE1}" destId="{6BE8C442-C27B-4EE9-A58B-9E5BDD49A0C6}" srcOrd="0" destOrd="0" presId="urn:microsoft.com/office/officeart/2005/8/layout/process1"/>
    <dgm:cxn modelId="{10EA12DC-4922-459C-B8F9-6A8BEF189E19}" type="presParOf" srcId="{946525A1-11BE-4473-BD1E-5A02F57FAFE1}" destId="{15B0F1CA-E9C1-436F-A000-48C2317E1AEE}" srcOrd="1" destOrd="0" presId="urn:microsoft.com/office/officeart/2005/8/layout/process1"/>
    <dgm:cxn modelId="{2958AAA2-ACDA-45AC-8E5C-A92BF9723B21}" type="presParOf" srcId="{15B0F1CA-E9C1-436F-A000-48C2317E1AEE}" destId="{655E6FA8-D806-4120-92B4-695524B5F569}" srcOrd="0" destOrd="0" presId="urn:microsoft.com/office/officeart/2005/8/layout/process1"/>
    <dgm:cxn modelId="{29411024-9FB7-4DDE-9D46-5A574A1776FE}" type="presParOf" srcId="{946525A1-11BE-4473-BD1E-5A02F57FAFE1}" destId="{FAE70EB4-13DE-4207-8EEE-64892F90D980}" srcOrd="2" destOrd="0" presId="urn:microsoft.com/office/officeart/2005/8/layout/process1"/>
    <dgm:cxn modelId="{2BEB5F6B-9651-492E-B6EC-0C0FF9254203}" type="presParOf" srcId="{946525A1-11BE-4473-BD1E-5A02F57FAFE1}" destId="{41B76FD1-4D28-4EF4-BF3A-265F6D2C909C}" srcOrd="3" destOrd="0" presId="urn:microsoft.com/office/officeart/2005/8/layout/process1"/>
    <dgm:cxn modelId="{A3E240CE-418C-48BA-A194-D6CAA3D7536D}" type="presParOf" srcId="{41B76FD1-4D28-4EF4-BF3A-265F6D2C909C}" destId="{D789DD17-C468-41E2-88AD-4B7F7990EB39}" srcOrd="0" destOrd="0" presId="urn:microsoft.com/office/officeart/2005/8/layout/process1"/>
    <dgm:cxn modelId="{649E8F83-2ABF-4B53-A85C-F263445AFD9C}" type="presParOf" srcId="{946525A1-11BE-4473-BD1E-5A02F57FAFE1}" destId="{2D20D324-F089-495B-A6AB-B3CA71D2E04A}" srcOrd="4" destOrd="0" presId="urn:microsoft.com/office/officeart/2005/8/layout/process1"/>
    <dgm:cxn modelId="{F1BCE3DF-F43F-49CF-B1A7-B857A940D245}" type="presParOf" srcId="{946525A1-11BE-4473-BD1E-5A02F57FAFE1}" destId="{A363207B-3AD6-472F-AB35-5DE074AB6BC2}" srcOrd="5" destOrd="0" presId="urn:microsoft.com/office/officeart/2005/8/layout/process1"/>
    <dgm:cxn modelId="{CD0398B0-E59E-4AB6-87C2-B4B5DAD2A850}" type="presParOf" srcId="{A363207B-3AD6-472F-AB35-5DE074AB6BC2}" destId="{9F1752A6-F0C6-4116-8969-5F3A3113DEB4}" srcOrd="0" destOrd="0" presId="urn:microsoft.com/office/officeart/2005/8/layout/process1"/>
    <dgm:cxn modelId="{7F7AF829-60AC-45DA-ADC1-868D57A74CC5}" type="presParOf" srcId="{946525A1-11BE-4473-BD1E-5A02F57FAFE1}" destId="{C31FA319-1B76-4D24-8E64-6A83C1E0D87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8C442-C27B-4EE9-A58B-9E5BDD49A0C6}">
      <dsp:nvSpPr>
        <dsp:cNvPr id="0" name=""/>
        <dsp:cNvSpPr/>
      </dsp:nvSpPr>
      <dsp:spPr>
        <a:xfrm>
          <a:off x="3571" y="525571"/>
          <a:ext cx="1561703" cy="937021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b="1" kern="1200" dirty="0">
              <a:solidFill>
                <a:schemeClr val="tx1"/>
              </a:solidFill>
            </a:rPr>
            <a:t>复习导入</a:t>
          </a:r>
        </a:p>
      </dsp:txBody>
      <dsp:txXfrm>
        <a:off x="3571" y="525571"/>
        <a:ext cx="1561703" cy="937021"/>
      </dsp:txXfrm>
    </dsp:sp>
    <dsp:sp modelId="{15B0F1CA-E9C1-436F-A000-48C2317E1AEE}">
      <dsp:nvSpPr>
        <dsp:cNvPr id="0" name=""/>
        <dsp:cNvSpPr/>
      </dsp:nvSpPr>
      <dsp:spPr>
        <a:xfrm>
          <a:off x="1721445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1721445" y="800431"/>
        <a:ext cx="331081" cy="387302"/>
      </dsp:txXfrm>
    </dsp:sp>
    <dsp:sp modelId="{FAE70EB4-13DE-4207-8EEE-64892F90D980}">
      <dsp:nvSpPr>
        <dsp:cNvPr id="0" name=""/>
        <dsp:cNvSpPr/>
      </dsp:nvSpPr>
      <dsp:spPr>
        <a:xfrm>
          <a:off x="2189956" y="525571"/>
          <a:ext cx="1561703" cy="937021"/>
        </a:xfrm>
        <a:prstGeom prst="roundRect">
          <a:avLst>
            <a:gd name="adj" fmla="val 10000"/>
          </a:avLst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b="1" kern="1200" dirty="0">
              <a:solidFill>
                <a:schemeClr val="tx1"/>
              </a:solidFill>
            </a:rPr>
            <a:t>知识讲解</a:t>
          </a:r>
        </a:p>
      </dsp:txBody>
      <dsp:txXfrm>
        <a:off x="2189956" y="525571"/>
        <a:ext cx="1561703" cy="937021"/>
      </dsp:txXfrm>
    </dsp:sp>
    <dsp:sp modelId="{41B76FD1-4D28-4EF4-BF3A-265F6D2C909C}">
      <dsp:nvSpPr>
        <dsp:cNvPr id="0" name=""/>
        <dsp:cNvSpPr/>
      </dsp:nvSpPr>
      <dsp:spPr>
        <a:xfrm>
          <a:off x="3907829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0197047"/>
            <a:satOff val="-1697"/>
            <a:lumOff val="-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3907829" y="800431"/>
        <a:ext cx="331081" cy="387302"/>
      </dsp:txXfrm>
    </dsp:sp>
    <dsp:sp modelId="{2D20D324-F089-495B-A6AB-B3CA71D2E04A}">
      <dsp:nvSpPr>
        <dsp:cNvPr id="0" name=""/>
        <dsp:cNvSpPr/>
      </dsp:nvSpPr>
      <dsp:spPr>
        <a:xfrm>
          <a:off x="4376340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13596064"/>
            <a:satOff val="-2263"/>
            <a:lumOff val="-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b="1" kern="1200" dirty="0">
              <a:solidFill>
                <a:schemeClr val="tx1"/>
              </a:solidFill>
            </a:rPr>
            <a:t>课堂练习</a:t>
          </a:r>
        </a:p>
      </dsp:txBody>
      <dsp:txXfrm>
        <a:off x="4376340" y="525571"/>
        <a:ext cx="1561703" cy="937021"/>
      </dsp:txXfrm>
    </dsp:sp>
    <dsp:sp modelId="{A363207B-3AD6-472F-AB35-5DE074AB6BC2}">
      <dsp:nvSpPr>
        <dsp:cNvPr id="0" name=""/>
        <dsp:cNvSpPr/>
      </dsp:nvSpPr>
      <dsp:spPr>
        <a:xfrm>
          <a:off x="6094214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0394095"/>
            <a:satOff val="-3394"/>
            <a:lumOff val="-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6094214" y="800431"/>
        <a:ext cx="331081" cy="387302"/>
      </dsp:txXfrm>
    </dsp:sp>
    <dsp:sp modelId="{C31FA319-1B76-4D24-8E64-6A83C1E0D876}">
      <dsp:nvSpPr>
        <dsp:cNvPr id="0" name=""/>
        <dsp:cNvSpPr/>
      </dsp:nvSpPr>
      <dsp:spPr>
        <a:xfrm>
          <a:off x="6562724" y="525571"/>
          <a:ext cx="1561703" cy="937021"/>
        </a:xfrm>
        <a:prstGeom prst="roundRect">
          <a:avLst>
            <a:gd name="adj" fmla="val 10000"/>
          </a:avLst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b="1" kern="1200" dirty="0">
              <a:solidFill>
                <a:schemeClr val="tx1"/>
              </a:solidFill>
            </a:rPr>
            <a:t>小节</a:t>
          </a:r>
        </a:p>
      </dsp:txBody>
      <dsp:txXfrm>
        <a:off x="6562724" y="525571"/>
        <a:ext cx="1561703" cy="9370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0.png"/><Relationship Id="rId3" Type="http://schemas.microsoft.com/office/2007/relationships/media" Target="file:///C:\Users\Administrator\Desktop\&#32933;&#30338;&#27873;\&#25484;&#22768;.mp3" TargetMode="External"/><Relationship Id="rId2" Type="http://schemas.openxmlformats.org/officeDocument/2006/relationships/audio" Target="file:///C:\Users\Administrator\Desktop\&#32933;&#30338;&#27873;\&#25484;&#22768;.mp3" TargetMode="Externa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png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5538158" cy="4209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44196"/>
            <a:ext cx="5486400" cy="2613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6349041" y="0"/>
            <a:ext cx="3843607" cy="1172629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5400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《</a:t>
            </a:r>
            <a:r>
              <a:rPr lang="zh-CN" altLang="en-US" sz="5400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肥皂泡</a:t>
            </a:r>
            <a:r>
              <a:rPr lang="en-US" altLang="zh-CN" sz="5400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》</a:t>
            </a:r>
            <a:endParaRPr lang="en-US" altLang="zh-CN" sz="5400" dirty="0">
              <a:solidFill>
                <a:schemeClr val="tx1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676180" y="1835695"/>
            <a:ext cx="5917721" cy="3293209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难点名称：</a:t>
            </a:r>
            <a:endParaRPr lang="en-US" altLang="zh-CN" sz="3200" b="1" dirty="0">
              <a:solidFill>
                <a:srgbClr val="FF0000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1.</a:t>
            </a:r>
            <a:r>
              <a:rPr lang="zh-CN" altLang="en-US" sz="3200" b="1" dirty="0">
                <a:solidFill>
                  <a:srgbClr val="FF0000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说清楚</a:t>
            </a:r>
            <a:r>
              <a:rPr lang="zh-CN" altLang="zh-CN" sz="3200" b="1" dirty="0">
                <a:solidFill>
                  <a:srgbClr val="FF0000"/>
                </a:solidFill>
              </a:rPr>
              <a:t>儿时的作者是怎样吹玩肥皂泡这一游戏的</a:t>
            </a:r>
            <a:r>
              <a:rPr lang="zh-CN" altLang="en-US" sz="3200" b="1" dirty="0">
                <a:solidFill>
                  <a:srgbClr val="FF0000"/>
                </a:solidFill>
              </a:rPr>
              <a:t>。</a:t>
            </a:r>
            <a:endParaRPr lang="en-US" altLang="zh-CN" sz="3200" b="1" dirty="0">
              <a:solidFill>
                <a:srgbClr val="FF0000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2.</a:t>
            </a:r>
            <a:r>
              <a:rPr lang="zh-CN" altLang="zh-CN" sz="3200" b="1" dirty="0">
                <a:solidFill>
                  <a:srgbClr val="FF0000"/>
                </a:solidFill>
              </a:rPr>
              <a:t>运用表示时间顺序的词</a:t>
            </a:r>
            <a:r>
              <a:rPr lang="en-US" altLang="zh-CN" sz="3200" b="1" dirty="0">
                <a:solidFill>
                  <a:srgbClr val="FF0000"/>
                </a:solidFill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</a:rPr>
              <a:t>说话，以及动词的运用</a:t>
            </a:r>
            <a:r>
              <a:rPr lang="zh-CN" altLang="zh-CN" sz="3200" b="1" dirty="0">
                <a:solidFill>
                  <a:srgbClr val="FF0000"/>
                </a:solidFill>
              </a:rPr>
              <a:t>。</a:t>
            </a:r>
            <a:endParaRPr lang="zh-CN" altLang="en-US" sz="3200" b="1" dirty="0">
              <a:solidFill>
                <a:srgbClr val="FF0000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877" y="156917"/>
            <a:ext cx="3267527" cy="4924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三年级</a:t>
            </a:r>
            <a:r>
              <a:rPr lang="en-US" altLang="zh-CN" sz="2000" b="1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-</a:t>
            </a:r>
            <a:r>
              <a:rPr lang="zh-CN" altLang="en-US" sz="2000" b="1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下册</a:t>
            </a:r>
            <a:r>
              <a:rPr lang="en-US" altLang="zh-CN" sz="2000" b="1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-</a:t>
            </a:r>
            <a:r>
              <a:rPr lang="zh-CN" altLang="en-US" sz="2000" b="1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第六单元 </a:t>
            </a:r>
            <a:r>
              <a:rPr lang="en-US" altLang="zh-CN" sz="2000" b="1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20</a:t>
            </a:r>
            <a:endParaRPr lang="en-US" altLang="zh-CN" sz="2000" b="1" dirty="0">
              <a:solidFill>
                <a:schemeClr val="tx1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掌声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209549" y="890588"/>
            <a:ext cx="1695450" cy="1695450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5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86014"/>
            <a:ext cx="3949429" cy="4471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4197927" y="2431915"/>
            <a:ext cx="6400799" cy="3508651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植树时</a:t>
            </a:r>
            <a:r>
              <a:rPr lang="en-US" altLang="zh-CN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3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先</a:t>
            </a:r>
            <a:r>
              <a:rPr lang="zh-CN" altLang="en-US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zh-CN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挖</a:t>
            </a:r>
            <a:r>
              <a:rPr lang="zh-CN" altLang="en-US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zh-CN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一个坑</a:t>
            </a:r>
            <a:r>
              <a:rPr lang="en-US" altLang="zh-CN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再</a:t>
            </a:r>
            <a:r>
              <a:rPr lang="zh-CN" altLang="zh-CN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把小树苗</a:t>
            </a:r>
            <a:r>
              <a:rPr lang="zh-CN" altLang="en-US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zh-CN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放</a:t>
            </a:r>
            <a:r>
              <a:rPr lang="zh-CN" altLang="en-US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zh-CN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进坑里</a:t>
            </a:r>
            <a:r>
              <a:rPr lang="en-US" altLang="zh-CN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然后</a:t>
            </a:r>
            <a:r>
              <a:rPr lang="zh-CN" altLang="en-US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zh-CN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埋</a:t>
            </a:r>
            <a:r>
              <a:rPr lang="zh-CN" altLang="en-US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zh-CN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上土</a:t>
            </a:r>
            <a:r>
              <a:rPr lang="en-US" altLang="zh-CN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最后</a:t>
            </a:r>
            <a:r>
              <a:rPr lang="zh-CN" altLang="en-US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zh-CN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浇</a:t>
            </a:r>
            <a:r>
              <a:rPr lang="zh-CN" altLang="en-US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zh-CN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上水，一棵小树就种好了。</a:t>
            </a:r>
            <a:endParaRPr lang="zh-CN" altLang="en-US" sz="3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9"/>
          <p:cNvGrpSpPr/>
          <p:nvPr/>
        </p:nvGrpSpPr>
        <p:grpSpPr>
          <a:xfrm>
            <a:off x="-912779" y="0"/>
            <a:ext cx="3168352" cy="719296"/>
            <a:chOff x="755576" y="411510"/>
            <a:chExt cx="2099196" cy="545460"/>
          </a:xfrm>
        </p:grpSpPr>
        <p:sp>
          <p:nvSpPr>
            <p:cNvPr id="12" name="文本框 9"/>
            <p:cNvSpPr txBox="1"/>
            <p:nvPr/>
          </p:nvSpPr>
          <p:spPr>
            <a:xfrm>
              <a:off x="1331640" y="411510"/>
              <a:ext cx="1523132" cy="42594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endParaRPr lang="zh-CN" altLang="en-US" sz="3200" b="1" dirty="0">
                <a:latin typeface="黑体" panose="02010609060101010101" charset="-122"/>
                <a:ea typeface="黑体" panose="02010609060101010101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76" y="411510"/>
              <a:ext cx="559476" cy="545460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1679509" y="740702"/>
            <a:ext cx="10081120" cy="126188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700" dirty="0">
                <a:latin typeface="黑体" panose="02010609060101010101" charset="-122"/>
                <a:ea typeface="黑体" panose="02010609060101010101" charset="-122"/>
              </a:rPr>
              <a:t>    参照课文，试着描述植树这件事，用上表示顺序的词语</a:t>
            </a:r>
            <a:endParaRPr lang="zh-CN" altLang="en-US" sz="37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2173" y="0"/>
            <a:ext cx="2416474" cy="615549"/>
          </a:xfrm>
          <a:prstGeom prst="rect">
            <a:avLst/>
          </a:prstGeom>
          <a:solidFill>
            <a:srgbClr val="DE6421"/>
          </a:solidFill>
          <a:ln w="57150">
            <a:solidFill>
              <a:srgbClr val="FFC000"/>
            </a:solidFill>
          </a:ln>
        </p:spPr>
        <p:txBody>
          <a:bodyPr wrap="square" lIns="121917" tIns="60958" rIns="121917" bIns="60958">
            <a:spAutoFit/>
          </a:bodyPr>
          <a:lstStyle/>
          <a:p>
            <a:pPr algn="ctr" defTabSz="121920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noProof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小试牛刀 </a:t>
            </a:r>
            <a:endParaRPr lang="zh-CN" altLang="en-US" sz="3200" b="1" noProof="1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976745" y="2431915"/>
            <a:ext cx="10540806" cy="3485568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    1.</a:t>
            </a:r>
            <a:r>
              <a:rPr lang="zh-CN" altLang="en-US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学会了怎样制作肥皂水。</a:t>
            </a:r>
            <a:endParaRPr lang="en-US" altLang="zh-CN" sz="3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    2.</a:t>
            </a:r>
            <a:r>
              <a:rPr lang="zh-CN" altLang="en-US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会运用表示时间顺序的词描述吹肥皂泡的过程。并会用一些表示顺序的词和动词</a:t>
            </a: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描述一件事情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9"/>
          <p:cNvGrpSpPr/>
          <p:nvPr/>
        </p:nvGrpSpPr>
        <p:grpSpPr>
          <a:xfrm>
            <a:off x="-912779" y="0"/>
            <a:ext cx="3168352" cy="719296"/>
            <a:chOff x="755576" y="411510"/>
            <a:chExt cx="2099196" cy="545460"/>
          </a:xfrm>
        </p:grpSpPr>
        <p:sp>
          <p:nvSpPr>
            <p:cNvPr id="12" name="文本框 9"/>
            <p:cNvSpPr txBox="1"/>
            <p:nvPr/>
          </p:nvSpPr>
          <p:spPr>
            <a:xfrm>
              <a:off x="1331640" y="411510"/>
              <a:ext cx="1523132" cy="42594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endParaRPr lang="zh-CN" altLang="en-US" sz="3200" b="1" dirty="0">
                <a:latin typeface="黑体" panose="02010609060101010101" charset="-122"/>
                <a:ea typeface="黑体" panose="02010609060101010101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76" y="411510"/>
              <a:ext cx="559476" cy="545460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1679509" y="992221"/>
            <a:ext cx="10081120" cy="80021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700" dirty="0"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zh-CN" altLang="en-US" sz="4400" dirty="0">
                <a:latin typeface="黑体" panose="02010609060101010101" charset="-122"/>
                <a:ea typeface="黑体" panose="02010609060101010101" charset="-122"/>
              </a:rPr>
              <a:t>本节课你有什么收获呢</a:t>
            </a:r>
            <a:r>
              <a:rPr lang="zh-CN" altLang="en-US" sz="3700" dirty="0">
                <a:latin typeface="黑体" panose="02010609060101010101" charset="-122"/>
                <a:ea typeface="黑体" panose="02010609060101010101" charset="-122"/>
              </a:rPr>
              <a:t>？</a:t>
            </a:r>
            <a:endParaRPr lang="zh-CN" altLang="en-US" sz="37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2173" y="0"/>
            <a:ext cx="2416474" cy="615549"/>
          </a:xfrm>
          <a:prstGeom prst="rect">
            <a:avLst/>
          </a:prstGeom>
          <a:solidFill>
            <a:srgbClr val="DE6421"/>
          </a:solidFill>
          <a:ln w="57150">
            <a:solidFill>
              <a:srgbClr val="FFC000"/>
            </a:solidFill>
          </a:ln>
        </p:spPr>
        <p:txBody>
          <a:bodyPr wrap="square" lIns="121917" tIns="60958" rIns="121917" bIns="60958">
            <a:spAutoFit/>
          </a:bodyPr>
          <a:lstStyle/>
          <a:p>
            <a:pPr algn="ctr" defTabSz="121920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noProof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课堂小节</a:t>
            </a:r>
            <a:endParaRPr lang="zh-CN" altLang="en-US" sz="3200" b="1" noProof="1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C:\Users\Administrator\Documents\Tencent Files\2937856973\FileRecv\MobileFile\timg-1597230131415.jpe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679509" y="992221"/>
            <a:ext cx="10081120" cy="69249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700" dirty="0">
                <a:latin typeface="黑体" panose="02010609060101010101" charset="-122"/>
                <a:ea typeface="黑体" panose="02010609060101010101" charset="-122"/>
              </a:rPr>
              <a:t>   </a:t>
            </a:r>
            <a:endParaRPr lang="zh-CN" altLang="en-US" sz="37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51512" y="3017520"/>
            <a:ext cx="688975" cy="8229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en-US" sz="5400" b="1" cap="all" spc="0" dirty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5400" b="1" cap="all" spc="0" dirty="0"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579924" y="2967335"/>
            <a:ext cx="50321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谢谢观看，再见</a:t>
            </a:r>
            <a:endParaRPr lang="zh-CN" alt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/>
        </p:nvSpPr>
        <p:spPr>
          <a:xfrm>
            <a:off x="5238352" y="1239811"/>
            <a:ext cx="1715296" cy="814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b="1" dirty="0"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目录</a:t>
            </a:r>
            <a:endParaRPr lang="en-US" altLang="zh-CN" sz="4000" b="1" dirty="0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621380" y="1795877"/>
            <a:ext cx="2949243" cy="663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20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CONTENTS</a:t>
            </a:r>
            <a:endParaRPr lang="en-US" altLang="zh-CN" sz="3200" dirty="0">
              <a:solidFill>
                <a:srgbClr val="29AAF8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 dirty="0"/>
          </a:p>
        </p:txBody>
      </p:sp>
      <p:graphicFrame>
        <p:nvGraphicFramePr>
          <p:cNvPr id="3" name="图示 2"/>
          <p:cNvGraphicFramePr/>
          <p:nvPr/>
        </p:nvGraphicFramePr>
        <p:xfrm>
          <a:off x="2032000" y="2747386"/>
          <a:ext cx="8128000" cy="1988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6" grpId="0"/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Administrator\Documents\Tencent Files\2937856973\FileRecv\MobileFile\timg-1597230131415.jpe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" y="4672013"/>
            <a:ext cx="12191999" cy="2185986"/>
          </a:xfrm>
          <a:prstGeom prst="rect">
            <a:avLst/>
          </a:prstGeom>
          <a:noFill/>
        </p:spPr>
      </p:pic>
      <p:sp>
        <p:nvSpPr>
          <p:cNvPr id="2" name="矩形 7"/>
          <p:cNvSpPr>
            <a:spLocks noChangeArrowheads="1"/>
          </p:cNvSpPr>
          <p:nvPr/>
        </p:nvSpPr>
        <p:spPr bwMode="auto">
          <a:xfrm>
            <a:off x="1225127" y="1412776"/>
            <a:ext cx="10061787" cy="947178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800" b="1" noProof="1">
                <a:latin typeface="隶书" panose="02010509060101010101" pitchFamily="49" charset="-122"/>
                <a:ea typeface="隶书" panose="02010509060101010101" pitchFamily="49" charset="-122"/>
              </a:rPr>
              <a:t>《</a:t>
            </a:r>
            <a:r>
              <a:rPr lang="zh-CN" altLang="en-US" sz="4800" b="1" noProof="1">
                <a:latin typeface="隶书" panose="02010509060101010101" pitchFamily="49" charset="-122"/>
                <a:ea typeface="隶书" panose="02010509060101010101" pitchFamily="49" charset="-122"/>
              </a:rPr>
              <a:t>肥皂泡</a:t>
            </a:r>
            <a:r>
              <a:rPr lang="en-US" altLang="zh-CN" sz="4800" b="1" noProof="1">
                <a:latin typeface="隶书" panose="02010509060101010101" pitchFamily="49" charset="-122"/>
                <a:ea typeface="隶书" panose="02010509060101010101" pitchFamily="49" charset="-122"/>
              </a:rPr>
              <a:t>》</a:t>
            </a:r>
            <a:r>
              <a:rPr lang="zh-CN" altLang="en-US" sz="4800" b="1" noProof="1">
                <a:latin typeface="隶书" panose="02010509060101010101" pitchFamily="49" charset="-122"/>
                <a:ea typeface="隶书" panose="02010509060101010101" pitchFamily="49" charset="-122"/>
              </a:rPr>
              <a:t>主要讲了一件什么事？</a:t>
            </a:r>
            <a:endParaRPr lang="zh-CN" altLang="en-US" sz="4800" b="1" noProof="1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95467" y="2372882"/>
            <a:ext cx="9477627" cy="2585319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本文讲的是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回忆自己小时候玩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游戏的故事。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2"/>
          <p:cNvSpPr/>
          <p:nvPr/>
        </p:nvSpPr>
        <p:spPr>
          <a:xfrm>
            <a:off x="5039883" y="2756925"/>
            <a:ext cx="3155428" cy="738664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冰心奶奶</a:t>
            </a:r>
            <a:endParaRPr lang="zh-CN" altLang="en-US" sz="4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矩形 3"/>
          <p:cNvSpPr/>
          <p:nvPr/>
        </p:nvSpPr>
        <p:spPr>
          <a:xfrm>
            <a:off x="2543607" y="4005065"/>
            <a:ext cx="3364435" cy="738664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吹肥皂泡</a:t>
            </a:r>
            <a:endParaRPr lang="zh-CN" altLang="en-US" sz="4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465138"/>
            <a:ext cx="2233334" cy="615549"/>
          </a:xfrm>
          <a:prstGeom prst="rect">
            <a:avLst/>
          </a:prstGeom>
          <a:solidFill>
            <a:srgbClr val="DE6421"/>
          </a:solidFill>
          <a:ln w="57150">
            <a:solidFill>
              <a:srgbClr val="FFC000"/>
            </a:solidFill>
          </a:ln>
        </p:spPr>
        <p:txBody>
          <a:bodyPr wrap="square" lIns="121917" tIns="60958" rIns="121917" bIns="60958">
            <a:spAutoFit/>
          </a:bodyPr>
          <a:lstStyle/>
          <a:p>
            <a:pPr algn="ctr" defTabSz="121920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noProof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复习导入：</a:t>
            </a:r>
            <a:endParaRPr lang="zh-CN" altLang="en-US" sz="3200" b="1" noProof="1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1" name="图片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967541" y="334963"/>
            <a:ext cx="1056116" cy="84455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227139" y="2287588"/>
            <a:ext cx="9666287" cy="236410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方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法是把用剩的碎肥皂放在一只小木碗里，加上点儿水，和弄和弄，使它融化。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415213" y="2827339"/>
            <a:ext cx="598488" cy="6381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121920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/>
          </a:p>
        </p:txBody>
      </p:sp>
      <p:sp>
        <p:nvSpPr>
          <p:cNvPr id="5" name="椭圆 4"/>
          <p:cNvSpPr/>
          <p:nvPr/>
        </p:nvSpPr>
        <p:spPr>
          <a:xfrm>
            <a:off x="2792414" y="4075113"/>
            <a:ext cx="581025" cy="5778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121920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/>
          </a:p>
        </p:txBody>
      </p:sp>
      <p:sp>
        <p:nvSpPr>
          <p:cNvPr id="7" name="椭圆 6"/>
          <p:cNvSpPr/>
          <p:nvPr/>
        </p:nvSpPr>
        <p:spPr>
          <a:xfrm>
            <a:off x="5876926" y="3998914"/>
            <a:ext cx="2120900" cy="6969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121920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971551" y="1014414"/>
            <a:ext cx="9826151" cy="878506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/>
          <a:p>
            <a:pPr algn="ctr" defTabSz="121920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noProof="1">
                <a:latin typeface="隶书" panose="02010509060101010101" pitchFamily="49" charset="-122"/>
                <a:ea typeface="隶书" panose="02010509060101010101" pitchFamily="49" charset="-122"/>
              </a:rPr>
              <a:t>小作者是怎样做肥皂水的呢？</a:t>
            </a:r>
            <a:endParaRPr lang="zh-CN" altLang="en-US" sz="4400" b="1" noProof="1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3914775" y="3429001"/>
            <a:ext cx="6591300" cy="635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328739" y="4695825"/>
            <a:ext cx="990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806701" y="4695825"/>
            <a:ext cx="259397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876926" y="4673600"/>
            <a:ext cx="4810125" cy="47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33246" y="465138"/>
            <a:ext cx="1894103" cy="615549"/>
          </a:xfrm>
          <a:prstGeom prst="rect">
            <a:avLst/>
          </a:prstGeom>
          <a:solidFill>
            <a:srgbClr val="DE6421"/>
          </a:solidFill>
          <a:ln w="57150">
            <a:solidFill>
              <a:srgbClr val="FFC000"/>
            </a:solidFill>
          </a:ln>
        </p:spPr>
        <p:txBody>
          <a:bodyPr wrap="none" lIns="121917" tIns="60958" rIns="121917" bIns="60958">
            <a:spAutoFit/>
          </a:bodyPr>
          <a:lstStyle/>
          <a:p>
            <a:pPr algn="ctr" defTabSz="121920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noProof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知识讲解</a:t>
            </a:r>
            <a:endParaRPr lang="zh-CN" altLang="en-US" sz="3200" b="1" noProof="1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7" name="图片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967541" y="334963"/>
            <a:ext cx="1056116" cy="84455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ldLvl="0" animBg="1"/>
      <p:bldP spid="5" grpId="0" bldLvl="0" animBg="1"/>
      <p:bldP spid="7" grpId="0" bldLvl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圆角矩形 28"/>
          <p:cNvSpPr/>
          <p:nvPr/>
        </p:nvSpPr>
        <p:spPr>
          <a:xfrm>
            <a:off x="2500313" y="4086224"/>
            <a:ext cx="4200525" cy="4714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5314950" y="3286125"/>
            <a:ext cx="1385888" cy="5429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21567" y="1773027"/>
            <a:ext cx="9666287" cy="3724092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然后用一支竹笔套管，蘸上那黏稠的肥皂水，</a:t>
            </a:r>
            <a:r>
              <a:rPr lang="zh-CN" altLang="en-US" sz="36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慢慢地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吹起，吹成一个轻圆的网球大小的泡儿，再</a:t>
            </a:r>
            <a:r>
              <a:rPr lang="zh-CN" altLang="en-US" sz="36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轻轻地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一提，那轻圆的球儿便从管上落了下来，软悠悠地在空中飘游。若用扇子在下面</a:t>
            </a:r>
            <a:r>
              <a:rPr lang="zh-CN" altLang="en-US" sz="36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轻轻地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扇送，有时能飞得很高很高。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6199293" y="1937174"/>
            <a:ext cx="604520" cy="58589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121920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595336" y="574675"/>
            <a:ext cx="7840494" cy="1003348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/>
          <a:p>
            <a:pPr algn="ctr" defTabSz="121920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noProof="1">
                <a:solidFill>
                  <a:schemeClr val="accent6">
                    <a:lumMod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肥皂泡是怎么吹起来的呢？</a:t>
            </a:r>
            <a:endParaRPr lang="zh-CN" altLang="en-US" sz="4400" noProof="1">
              <a:solidFill>
                <a:schemeClr val="accent6">
                  <a:lumMod val="50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975188" y="2656206"/>
            <a:ext cx="544513" cy="56991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121920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/>
          </a:p>
        </p:txBody>
      </p:sp>
      <p:sp>
        <p:nvSpPr>
          <p:cNvPr id="12" name="椭圆 11"/>
          <p:cNvSpPr/>
          <p:nvPr/>
        </p:nvSpPr>
        <p:spPr>
          <a:xfrm>
            <a:off x="3860695" y="3333751"/>
            <a:ext cx="588963" cy="5984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121920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/>
          </a:p>
        </p:txBody>
      </p:sp>
      <p:sp>
        <p:nvSpPr>
          <p:cNvPr id="13" name="椭圆 12"/>
          <p:cNvSpPr/>
          <p:nvPr/>
        </p:nvSpPr>
        <p:spPr>
          <a:xfrm>
            <a:off x="2511533" y="4752657"/>
            <a:ext cx="1008063" cy="61436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121920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/>
          </a:p>
        </p:txBody>
      </p:sp>
      <p:sp>
        <p:nvSpPr>
          <p:cNvPr id="14" name="矩形 3"/>
          <p:cNvSpPr/>
          <p:nvPr/>
        </p:nvSpPr>
        <p:spPr>
          <a:xfrm>
            <a:off x="3122761" y="5665893"/>
            <a:ext cx="8358885" cy="492438"/>
          </a:xfrm>
          <a:prstGeom prst="rect">
            <a:avLst/>
          </a:prstGeom>
          <a:solidFill>
            <a:srgbClr val="D9D9D9">
              <a:alpha val="63136"/>
            </a:srgbClr>
          </a:solidFill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感受到作者吹肥皂泡时动作的小心翼翼和轻柔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5628" y="1314451"/>
            <a:ext cx="1375833" cy="400109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作者通过“蘸、吹、提、扇”这四个动词，将吹泡泡的过程详细具体的写了出来，给人一种身临其境的感觉。</a:t>
            </a:r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33246" y="0"/>
            <a:ext cx="1894103" cy="615549"/>
          </a:xfrm>
          <a:prstGeom prst="rect">
            <a:avLst/>
          </a:prstGeom>
          <a:solidFill>
            <a:srgbClr val="DE6421"/>
          </a:solidFill>
          <a:ln w="57150">
            <a:solidFill>
              <a:srgbClr val="FFC000"/>
            </a:solidFill>
          </a:ln>
        </p:spPr>
        <p:txBody>
          <a:bodyPr wrap="square" lIns="121917" tIns="60958" rIns="121917" bIns="60958">
            <a:spAutoFit/>
          </a:bodyPr>
          <a:lstStyle/>
          <a:p>
            <a:pPr algn="ctr" defTabSz="121920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noProof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知识讲解</a:t>
            </a:r>
            <a:endParaRPr lang="zh-CN" altLang="en-US" sz="3200" b="1" noProof="1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7" name="图片 8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967541" y="-303219"/>
            <a:ext cx="1056116" cy="117870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TextBox 17"/>
          <p:cNvSpPr txBox="1"/>
          <p:nvPr/>
        </p:nvSpPr>
        <p:spPr>
          <a:xfrm>
            <a:off x="350196" y="661480"/>
            <a:ext cx="1361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难点突破</a:t>
            </a:r>
            <a:endParaRPr lang="zh-CN" altLang="en-US" dirty="0"/>
          </a:p>
        </p:txBody>
      </p:sp>
      <p:sp>
        <p:nvSpPr>
          <p:cNvPr id="16" name="等腰三角形 15"/>
          <p:cNvSpPr/>
          <p:nvPr/>
        </p:nvSpPr>
        <p:spPr>
          <a:xfrm>
            <a:off x="2057401" y="3086100"/>
            <a:ext cx="342900" cy="257175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>
            <a:off x="2543175" y="3743325"/>
            <a:ext cx="314325" cy="28575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>
            <a:off x="1714502" y="5272088"/>
            <a:ext cx="257174" cy="300037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flipH="1">
            <a:off x="2607064" y="5688852"/>
            <a:ext cx="328612" cy="371475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8" grpId="0" animBg="1"/>
      <p:bldP spid="2" grpId="0"/>
      <p:bldP spid="3" grpId="0" bldLvl="0" animBg="1"/>
      <p:bldP spid="10" grpId="0"/>
      <p:bldP spid="11" grpId="0" bldLvl="0" animBg="1"/>
      <p:bldP spid="12" grpId="0" bldLvl="0" animBg="1"/>
      <p:bldP spid="13" grpId="0" bldLvl="0" animBg="1"/>
      <p:bldP spid="14" grpId="0" animBg="1"/>
      <p:bldP spid="6" grpId="0" animBg="1"/>
      <p:bldP spid="16" grpId="0" animBg="1"/>
      <p:bldP spid="19" grpId="0" animBg="1"/>
      <p:bldP spid="20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-61293"/>
            <a:ext cx="12191999" cy="6984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r="1775"/>
          <a:stretch>
            <a:fillRect/>
          </a:stretch>
        </p:blipFill>
        <p:spPr bwMode="auto">
          <a:xfrm>
            <a:off x="0" y="-200024"/>
            <a:ext cx="12191997" cy="70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Administrator\AppData\Roaming\Tencent\Users\56229019\QQ\WinTemp\RichOle\5HFSXN_9J$4B{AU]NMFZ4%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00025"/>
            <a:ext cx="12131669" cy="705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21567" y="1773027"/>
            <a:ext cx="9666287" cy="3724092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然后用一支竹笔套管，蘸上那黏稠的肥皂水，</a:t>
            </a:r>
            <a:r>
              <a:rPr lang="zh-CN" altLang="en-US" sz="36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慢慢地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吹起，吹成一个轻圆的网球大小的泡儿，再</a:t>
            </a:r>
            <a:r>
              <a:rPr lang="zh-CN" altLang="en-US" sz="36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轻轻地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一提，那轻圆的球儿便从管上落了下来，软悠悠地在空中飘游。若用扇子在下面</a:t>
            </a:r>
            <a:r>
              <a:rPr lang="zh-CN" altLang="en-US" sz="36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轻轻地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扇送，有时能飞得很高很高。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2300288" y="1937174"/>
            <a:ext cx="1285875" cy="58589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121920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/>
          </a:p>
        </p:txBody>
      </p:sp>
      <p:sp>
        <p:nvSpPr>
          <p:cNvPr id="12" name="椭圆 11"/>
          <p:cNvSpPr/>
          <p:nvPr/>
        </p:nvSpPr>
        <p:spPr>
          <a:xfrm>
            <a:off x="2757489" y="3333751"/>
            <a:ext cx="814386" cy="5984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121920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/>
          </a:p>
        </p:txBody>
      </p:sp>
      <p:sp>
        <p:nvSpPr>
          <p:cNvPr id="14" name="矩形 3"/>
          <p:cNvSpPr/>
          <p:nvPr/>
        </p:nvSpPr>
        <p:spPr>
          <a:xfrm>
            <a:off x="1521460" y="5665893"/>
            <a:ext cx="9960187" cy="553994"/>
          </a:xfrm>
          <a:prstGeom prst="rect">
            <a:avLst/>
          </a:prstGeom>
          <a:solidFill>
            <a:srgbClr val="D9D9D9">
              <a:alpha val="63136"/>
            </a:srgbClr>
          </a:solidFill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     先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……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然后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……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接着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……</a:t>
            </a:r>
            <a:endParaRPr lang="zh-CN" altLang="en-US" sz="27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33246" y="0"/>
            <a:ext cx="1894103" cy="615549"/>
          </a:xfrm>
          <a:prstGeom prst="rect">
            <a:avLst/>
          </a:prstGeom>
          <a:solidFill>
            <a:srgbClr val="DE6421"/>
          </a:solidFill>
          <a:ln w="57150">
            <a:solidFill>
              <a:srgbClr val="FFC000"/>
            </a:solidFill>
          </a:ln>
        </p:spPr>
        <p:txBody>
          <a:bodyPr wrap="square" lIns="121917" tIns="60958" rIns="121917" bIns="60958">
            <a:spAutoFit/>
          </a:bodyPr>
          <a:lstStyle/>
          <a:p>
            <a:pPr algn="ctr" defTabSz="121920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noProof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知识讲解</a:t>
            </a:r>
            <a:endParaRPr lang="zh-CN" altLang="en-US" sz="3200" b="1" noProof="1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7" name="图片 8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967541" y="-303219"/>
            <a:ext cx="1056116" cy="117870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TextBox 17"/>
          <p:cNvSpPr txBox="1"/>
          <p:nvPr/>
        </p:nvSpPr>
        <p:spPr>
          <a:xfrm>
            <a:off x="350196" y="661480"/>
            <a:ext cx="1361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难点突破</a:t>
            </a:r>
            <a:endParaRPr lang="zh-CN" altLang="en-US" dirty="0"/>
          </a:p>
        </p:txBody>
      </p:sp>
      <p:sp>
        <p:nvSpPr>
          <p:cNvPr id="19" name="椭圆 18"/>
          <p:cNvSpPr/>
          <p:nvPr/>
        </p:nvSpPr>
        <p:spPr>
          <a:xfrm>
            <a:off x="7058024" y="1928813"/>
            <a:ext cx="652463" cy="59848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121920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/>
          </a:p>
        </p:txBody>
      </p:sp>
      <p:sp>
        <p:nvSpPr>
          <p:cNvPr id="20" name="椭圆 19"/>
          <p:cNvSpPr/>
          <p:nvPr/>
        </p:nvSpPr>
        <p:spPr>
          <a:xfrm>
            <a:off x="5286375" y="2586038"/>
            <a:ext cx="566738" cy="6127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121920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/>
          </a:p>
        </p:txBody>
      </p:sp>
      <p:sp>
        <p:nvSpPr>
          <p:cNvPr id="21" name="椭圆 20"/>
          <p:cNvSpPr/>
          <p:nvPr/>
        </p:nvSpPr>
        <p:spPr>
          <a:xfrm>
            <a:off x="5300663" y="3300413"/>
            <a:ext cx="528637" cy="5286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121920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/>
          </a:p>
        </p:txBody>
      </p:sp>
      <p:sp>
        <p:nvSpPr>
          <p:cNvPr id="22" name="椭圆 21"/>
          <p:cNvSpPr/>
          <p:nvPr/>
        </p:nvSpPr>
        <p:spPr>
          <a:xfrm>
            <a:off x="3967164" y="4714876"/>
            <a:ext cx="814386" cy="5984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121920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/>
          </a:p>
        </p:txBody>
      </p:sp>
      <p:sp>
        <p:nvSpPr>
          <p:cNvPr id="16" name="TextBox 15"/>
          <p:cNvSpPr txBox="1"/>
          <p:nvPr/>
        </p:nvSpPr>
        <p:spPr>
          <a:xfrm>
            <a:off x="2087592" y="724619"/>
            <a:ext cx="4830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/>
              <a:t>方法指导：</a:t>
            </a:r>
            <a:endParaRPr lang="zh-CN" altLang="en-US" sz="3600" dirty="0"/>
          </a:p>
        </p:txBody>
      </p:sp>
      <p:sp>
        <p:nvSpPr>
          <p:cNvPr id="23" name="TextBox 22"/>
          <p:cNvSpPr txBox="1"/>
          <p:nvPr/>
        </p:nvSpPr>
        <p:spPr>
          <a:xfrm>
            <a:off x="241540" y="2053087"/>
            <a:ext cx="16735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然后</a:t>
            </a:r>
            <a:endParaRPr lang="en-US" altLang="zh-CN" sz="2800" b="1" dirty="0">
              <a:solidFill>
                <a:srgbClr val="FF0000"/>
              </a:solidFill>
            </a:endParaRPr>
          </a:p>
          <a:p>
            <a:r>
              <a:rPr lang="en-US" altLang="zh-CN" sz="2800" b="1" dirty="0">
                <a:solidFill>
                  <a:srgbClr val="FF0000"/>
                </a:solidFill>
              </a:rPr>
              <a:t>······</a:t>
            </a:r>
            <a:endParaRPr lang="en-US" altLang="zh-CN" sz="2800" b="1" dirty="0">
              <a:solidFill>
                <a:srgbClr val="FF0000"/>
              </a:solidFill>
            </a:endParaRPr>
          </a:p>
          <a:p>
            <a:r>
              <a:rPr lang="zh-CN" altLang="en-US" sz="2800" b="1" dirty="0">
                <a:solidFill>
                  <a:srgbClr val="FF0000"/>
                </a:solidFill>
              </a:rPr>
              <a:t>再</a:t>
            </a:r>
            <a:endParaRPr lang="en-US" altLang="zh-CN" sz="2800" b="1" dirty="0">
              <a:solidFill>
                <a:srgbClr val="FF0000"/>
              </a:solidFill>
            </a:endParaRPr>
          </a:p>
          <a:p>
            <a:r>
              <a:rPr lang="en-US" altLang="zh-CN" sz="2800" b="1" dirty="0">
                <a:solidFill>
                  <a:srgbClr val="FF0000"/>
                </a:solidFill>
              </a:rPr>
              <a:t>······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12" grpId="0" bldLvl="0" animBg="1"/>
      <p:bldP spid="14" grpId="0" animBg="1"/>
      <p:bldP spid="19" grpId="0" animBg="1"/>
      <p:bldP spid="20" grpId="0" animBg="1"/>
      <p:bldP spid="21" grpId="0" animBg="1"/>
      <p:bldP spid="22" grpId="0" animBg="1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 descr="C:\Users\Administrator\Documents\Tencent Files\2937856973\FileRecv\MobileFile\timg-1597230131415.jpe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</p:spPr>
      </p:pic>
      <p:sp>
        <p:nvSpPr>
          <p:cNvPr id="2" name="矩形 1"/>
          <p:cNvSpPr/>
          <p:nvPr/>
        </p:nvSpPr>
        <p:spPr>
          <a:xfrm>
            <a:off x="1521567" y="1773027"/>
            <a:ext cx="9666287" cy="741161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3"/>
          <p:cNvSpPr/>
          <p:nvPr/>
        </p:nvSpPr>
        <p:spPr>
          <a:xfrm>
            <a:off x="1243014" y="2543175"/>
            <a:ext cx="10238634" cy="1600434"/>
          </a:xfrm>
          <a:prstGeom prst="rect">
            <a:avLst/>
          </a:prstGeom>
          <a:solidFill>
            <a:srgbClr val="D9D9D9">
              <a:alpha val="63136"/>
            </a:srgbClr>
          </a:solidFill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提示：</a:t>
            </a:r>
            <a:endParaRPr lang="en-US" altLang="zh-CN" sz="3200" b="1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     用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“先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然后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接着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”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介绍吹泡泡的过程吗？（用上上面的四个动词）</a:t>
            </a:r>
            <a:endParaRPr lang="zh-CN" altLang="en-US" sz="27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 descr="C:\Users\Administrator\Documents\Tencent Files\2937856973\FileRecv\MobileFile\timg-1597230131415.jpe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" y="4857750"/>
            <a:ext cx="12191999" cy="2000250"/>
          </a:xfrm>
          <a:prstGeom prst="rect">
            <a:avLst/>
          </a:prstGeom>
          <a:noFill/>
        </p:spPr>
      </p:pic>
      <p:sp>
        <p:nvSpPr>
          <p:cNvPr id="7" name="文本框 6"/>
          <p:cNvSpPr txBox="1"/>
          <p:nvPr/>
        </p:nvSpPr>
        <p:spPr>
          <a:xfrm>
            <a:off x="1639994" y="1198034"/>
            <a:ext cx="8912013" cy="3824120"/>
          </a:xfrm>
          <a:prstGeom prst="rect">
            <a:avLst/>
          </a:prstGeom>
          <a:noFill/>
        </p:spPr>
        <p:txBody>
          <a:bodyPr wrap="square" lIns="121917" tIns="60958" rIns="121917" bIns="60958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先</a:t>
            </a:r>
            <a:r>
              <a:rPr lang="zh-CN" altLang="en-US" sz="3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用一支竹笔套管，（   ）上肥皂水，</a:t>
            </a:r>
            <a:r>
              <a:rPr lang="zh-CN" altLang="en-US" sz="3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然后</a:t>
            </a:r>
            <a:r>
              <a:rPr lang="zh-CN" altLang="en-US" sz="3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慢慢地（   ）成网球大小的泡儿，</a:t>
            </a:r>
            <a:r>
              <a:rPr lang="zh-CN" altLang="en-US" sz="3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接着</a:t>
            </a:r>
            <a:r>
              <a:rPr lang="zh-CN" altLang="en-US" sz="3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轻轻地一（   ），那球儿便从管上落了下来，在空中飘游，若用扇子轻轻地（   ），有时能飞得很高很高。</a:t>
            </a:r>
            <a:endParaRPr lang="zh-CN" altLang="en-US" sz="37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46203" y="1316455"/>
            <a:ext cx="671512" cy="61383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b="1" dirty="0">
                <a:latin typeface="仿宋" panose="02010609060101010101" charset="-122"/>
                <a:ea typeface="仿宋" panose="02010609060101010101" charset="-122"/>
              </a:rPr>
              <a:t>蘸</a:t>
            </a:r>
            <a:endParaRPr lang="zh-CN" altLang="en-US" sz="3200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686300" y="2092961"/>
            <a:ext cx="757239" cy="61383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b="1" dirty="0">
                <a:latin typeface="仿宋" panose="02010609060101010101" charset="-122"/>
                <a:ea typeface="仿宋" panose="02010609060101010101" charset="-122"/>
              </a:rPr>
              <a:t>吹</a:t>
            </a:r>
            <a:endParaRPr lang="zh-CN" altLang="en-US" sz="3200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86326" y="2829561"/>
            <a:ext cx="1071562" cy="6155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</a:rPr>
              <a:t> </a:t>
            </a:r>
            <a:r>
              <a:rPr lang="zh-CN" altLang="en-US" sz="3200" b="1" dirty="0">
                <a:latin typeface="仿宋" panose="02010609060101010101" charset="-122"/>
                <a:ea typeface="仿宋" panose="02010609060101010101" charset="-122"/>
              </a:rPr>
              <a:t>提</a:t>
            </a:r>
            <a:endParaRPr lang="zh-CN" altLang="en-US" sz="3200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000250" y="4243389"/>
            <a:ext cx="1400175" cy="6155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b="1" dirty="0">
                <a:latin typeface="仿宋" panose="02010609060101010101" charset="-122"/>
                <a:ea typeface="仿宋" panose="02010609060101010101" charset="-122"/>
              </a:rPr>
              <a:t>扇送</a:t>
            </a:r>
            <a:endParaRPr lang="zh-CN" altLang="en-US" sz="3200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32173" y="465138"/>
            <a:ext cx="1931380" cy="615553"/>
          </a:xfrm>
          <a:prstGeom prst="rect">
            <a:avLst/>
          </a:prstGeom>
          <a:solidFill>
            <a:srgbClr val="DE6421"/>
          </a:solidFill>
          <a:ln w="57150">
            <a:solidFill>
              <a:srgbClr val="FFC000"/>
            </a:solidFill>
          </a:ln>
        </p:spPr>
        <p:txBody>
          <a:bodyPr wrap="square" lIns="121917" tIns="60958" rIns="121917" bIns="60958">
            <a:spAutoFit/>
          </a:bodyPr>
          <a:lstStyle/>
          <a:p>
            <a:pPr algn="ctr" defTabSz="121920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noProof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说话练习</a:t>
            </a:r>
            <a:endParaRPr lang="zh-CN" altLang="en-US" sz="3200" b="1" noProof="1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8" name="图片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967541" y="334963"/>
            <a:ext cx="1056116" cy="84455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5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873</Words>
  <Application>WPS 演示</Application>
  <PresentationFormat>宽屏</PresentationFormat>
  <Paragraphs>95</Paragraphs>
  <Slides>13</Slides>
  <Notes>3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Wingdings</vt:lpstr>
      <vt:lpstr>Century Gothic</vt:lpstr>
      <vt:lpstr>冬青黑体简体中文 W3</vt:lpstr>
      <vt:lpstr>黑体</vt:lpstr>
      <vt:lpstr>Calibri</vt:lpstr>
      <vt:lpstr>隶书</vt:lpstr>
      <vt:lpstr>楷体</vt:lpstr>
      <vt:lpstr>幼圆</vt:lpstr>
      <vt:lpstr>仿宋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266</cp:revision>
  <dcterms:created xsi:type="dcterms:W3CDTF">2019-06-19T02:08:00Z</dcterms:created>
  <dcterms:modified xsi:type="dcterms:W3CDTF">2021-09-11T05:36:20Z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