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05" r:id="rId3"/>
    <p:sldId id="506" r:id="rId4"/>
    <p:sldId id="507" r:id="rId5"/>
    <p:sldId id="508" r:id="rId6"/>
    <p:sldId id="509" r:id="rId7"/>
    <p:sldId id="510" r:id="rId8"/>
    <p:sldId id="511" r:id="rId9"/>
    <p:sldId id="512" r:id="rId10"/>
    <p:sldId id="513" r:id="rId11"/>
    <p:sldId id="514" r:id="rId12"/>
    <p:sldId id="515" r:id="rId13"/>
    <p:sldId id="518" r:id="rId14"/>
    <p:sldId id="519" r:id="rId15"/>
  </p:sldIdLst>
  <p:sldSz cx="9144000" cy="5143500" type="screen16x9"/>
  <p:notesSz cx="7103745" cy="10234295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楷体" panose="02010609060101010101" pitchFamily="49" charset="-122"/>
      <p:regular r:id="rId25"/>
    </p:embeddedFont>
    <p:embeddedFont>
      <p:font typeface="黑体" panose="02010609060101010101" pitchFamily="49" charset="-122"/>
      <p:regular r:id="rId26"/>
    </p:embeddedFont>
  </p:embeddedFont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DA1B0"/>
    <a:srgbClr val="FFEBEB"/>
    <a:srgbClr val="FCFEDE"/>
    <a:srgbClr val="0000FF"/>
    <a:srgbClr val="FF7D90"/>
    <a:srgbClr val="FF657B"/>
    <a:srgbClr val="FF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5"/>
    <p:restoredTop sz="94660"/>
  </p:normalViewPr>
  <p:slideViewPr>
    <p:cSldViewPr snapToGrid="0" showGuides="1">
      <p:cViewPr varScale="1">
        <p:scale>
          <a:sx n="137" d="100"/>
          <a:sy n="137" d="100"/>
        </p:scale>
        <p:origin x="384" y="126"/>
      </p:cViewPr>
      <p:guideLst>
        <p:guide orient="horz" pos="2014"/>
        <p:guide pos="29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45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45" noProof="1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5CAD6F-7D67-434C-A55C-44D9DE69D313}" type="datetimeFigureOut">
              <a:rPr kumimoji="0" lang="zh-CN" altLang="en-US" sz="1245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45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F0C9E7D-98A7-4FB5-B139-1590B89EE9CD}" type="slidenum">
              <a:rPr kumimoji="0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29B4EEF-D6E1-4487-8806-E6F3CFDAEA4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01065A0-0983-4109-88F8-CAE92414ADC1}" type="slidenum">
              <a:rPr kumimoji="0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4455" y="2407285"/>
            <a:ext cx="47872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21*</a:t>
            </a:r>
            <a:r>
              <a:rPr lang="zh-CN" altLang="en-US" sz="3600" b="1">
                <a:solidFill>
                  <a:schemeClr val="bg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、我不能失信</a:t>
            </a:r>
            <a:endParaRPr lang="zh-CN" altLang="en-US" sz="3600" b="1">
              <a:solidFill>
                <a:schemeClr val="bg1"/>
              </a:solidFill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635"/>
            <a:ext cx="9144635" cy="5142230"/>
          </a:xfrm>
          <a:prstGeom prst="rect">
            <a:avLst/>
          </a:prstGeom>
        </p:spPr>
      </p:pic>
      <p:grpSp>
        <p:nvGrpSpPr>
          <p:cNvPr id="12298" name="组合 6"/>
          <p:cNvGrpSpPr/>
          <p:nvPr/>
        </p:nvGrpSpPr>
        <p:grpSpPr>
          <a:xfrm>
            <a:off x="184150" y="236855"/>
            <a:ext cx="2673350" cy="942975"/>
            <a:chOff x="111943" y="158080"/>
            <a:chExt cx="2673012" cy="942461"/>
          </a:xfrm>
        </p:grpSpPr>
        <p:grpSp>
          <p:nvGrpSpPr>
            <p:cNvPr id="12303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12305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12307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2308" name="文本框 6"/>
                <p:cNvSpPr txBox="1"/>
                <p:nvPr/>
              </p:nvSpPr>
              <p:spPr>
                <a:xfrm>
                  <a:off x="419504" y="223130"/>
                  <a:ext cx="1612696" cy="5216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algn="l"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了解大意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</p:grpSp>
          <p:pic>
            <p:nvPicPr>
              <p:cNvPr id="12306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2304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2"/>
          <p:cNvGrpSpPr/>
          <p:nvPr/>
        </p:nvGrpSpPr>
        <p:grpSpPr>
          <a:xfrm>
            <a:off x="871855" y="1328420"/>
            <a:ext cx="2344420" cy="887730"/>
            <a:chOff x="353133" y="1920436"/>
            <a:chExt cx="2192929" cy="793168"/>
          </a:xfrm>
        </p:grpSpPr>
        <p:sp>
          <p:nvSpPr>
            <p:cNvPr id="2" name="矩形 1"/>
            <p:cNvSpPr/>
            <p:nvPr/>
          </p:nvSpPr>
          <p:spPr>
            <a:xfrm>
              <a:off x="353133" y="2156909"/>
              <a:ext cx="2192929" cy="556695"/>
            </a:xfrm>
            <a:prstGeom prst="rect">
              <a:avLst/>
            </a:prstGeom>
            <a:solidFill>
              <a:srgbClr val="FCEEE4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Text Box 6"/>
            <p:cNvSpPr txBox="1">
              <a:spLocks noChangeArrowheads="1"/>
            </p:cNvSpPr>
            <p:nvPr/>
          </p:nvSpPr>
          <p:spPr bwMode="auto">
            <a:xfrm>
              <a:off x="378371" y="1920436"/>
              <a:ext cx="2143934" cy="71884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准备去做客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cxnSp>
        <p:nvCxnSpPr>
          <p:cNvPr id="11" name="直接箭头连接符 10"/>
          <p:cNvCxnSpPr/>
          <p:nvPr/>
        </p:nvCxnSpPr>
        <p:spPr>
          <a:xfrm>
            <a:off x="1885950" y="2281238"/>
            <a:ext cx="0" cy="31591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8"/>
          <p:cNvGrpSpPr/>
          <p:nvPr/>
        </p:nvGrpSpPr>
        <p:grpSpPr>
          <a:xfrm>
            <a:off x="898525" y="2582863"/>
            <a:ext cx="6821488" cy="609600"/>
            <a:chOff x="2599905" y="2104295"/>
            <a:chExt cx="6378470" cy="610942"/>
          </a:xfrm>
        </p:grpSpPr>
        <p:sp>
          <p:nvSpPr>
            <p:cNvPr id="109" name="矩形 108"/>
            <p:cNvSpPr/>
            <p:nvPr/>
          </p:nvSpPr>
          <p:spPr>
            <a:xfrm>
              <a:off x="2599905" y="2156797"/>
              <a:ext cx="6378470" cy="558440"/>
            </a:xfrm>
            <a:prstGeom prst="rect">
              <a:avLst/>
            </a:prstGeom>
            <a:solidFill>
              <a:srgbClr val="FCEEE4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文本框 3"/>
            <p:cNvSpPr txBox="1">
              <a:spLocks noChangeArrowheads="1"/>
            </p:cNvSpPr>
            <p:nvPr/>
          </p:nvSpPr>
          <p:spPr bwMode="auto">
            <a:xfrm>
              <a:off x="2639984" y="2104295"/>
              <a:ext cx="6326516" cy="6061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Arial" panose="020B0604020202020204" pitchFamily="34" charset="0"/>
                </a:rPr>
                <a:t>忆及教小珍叠花篮的约定，决定留下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cxnSp>
        <p:nvCxnSpPr>
          <p:cNvPr id="119" name="直接箭头连接符 118"/>
          <p:cNvCxnSpPr/>
          <p:nvPr/>
        </p:nvCxnSpPr>
        <p:spPr>
          <a:xfrm>
            <a:off x="1909763" y="3224213"/>
            <a:ext cx="0" cy="31591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917575" y="3543300"/>
            <a:ext cx="3333750" cy="606425"/>
            <a:chOff x="319881" y="3048684"/>
            <a:chExt cx="3116772" cy="606640"/>
          </a:xfrm>
        </p:grpSpPr>
        <p:sp>
          <p:nvSpPr>
            <p:cNvPr id="110" name="矩形 109"/>
            <p:cNvSpPr/>
            <p:nvPr/>
          </p:nvSpPr>
          <p:spPr>
            <a:xfrm>
              <a:off x="319881" y="3075682"/>
              <a:ext cx="3011396" cy="579642"/>
            </a:xfrm>
            <a:prstGeom prst="rect">
              <a:avLst/>
            </a:prstGeom>
            <a:solidFill>
              <a:srgbClr val="FCEEE4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文本框 3"/>
            <p:cNvSpPr txBox="1">
              <a:spLocks noChangeArrowheads="1"/>
            </p:cNvSpPr>
            <p:nvPr/>
          </p:nvSpPr>
          <p:spPr bwMode="auto">
            <a:xfrm>
              <a:off x="368859" y="3048684"/>
              <a:ext cx="3067794" cy="5844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Arial" panose="020B0604020202020204" pitchFamily="34" charset="0"/>
                </a:rPr>
                <a:t>父母劝说改天教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 flipV="1">
            <a:off x="4137025" y="3859213"/>
            <a:ext cx="45878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579938" y="3851275"/>
            <a:ext cx="0" cy="42386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3"/>
          <p:cNvGrpSpPr/>
          <p:nvPr/>
        </p:nvGrpSpPr>
        <p:grpSpPr>
          <a:xfrm>
            <a:off x="3625850" y="4283075"/>
            <a:ext cx="5229225" cy="585788"/>
            <a:chOff x="3978712" y="3052492"/>
            <a:chExt cx="4890725" cy="584734"/>
          </a:xfrm>
        </p:grpSpPr>
        <p:sp>
          <p:nvSpPr>
            <p:cNvPr id="111" name="矩形 110"/>
            <p:cNvSpPr/>
            <p:nvPr/>
          </p:nvSpPr>
          <p:spPr>
            <a:xfrm>
              <a:off x="3978712" y="3081016"/>
              <a:ext cx="4648713" cy="549872"/>
            </a:xfrm>
            <a:prstGeom prst="rect">
              <a:avLst/>
            </a:prstGeom>
            <a:solidFill>
              <a:srgbClr val="FCEEE4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3"/>
            <p:cNvSpPr txBox="1">
              <a:spLocks noChangeArrowheads="1"/>
            </p:cNvSpPr>
            <p:nvPr/>
          </p:nvSpPr>
          <p:spPr bwMode="auto">
            <a:xfrm>
              <a:off x="4152427" y="3052492"/>
              <a:ext cx="4717010" cy="58473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Arial" panose="020B0604020202020204" pitchFamily="34" charset="0"/>
                </a:rPr>
                <a:t>坚定留下守约，小珍没来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03"/>
          <p:cNvGrpSpPr/>
          <p:nvPr/>
        </p:nvGrpSpPr>
        <p:grpSpPr>
          <a:xfrm rot="2353790">
            <a:off x="5578475" y="527050"/>
            <a:ext cx="2105025" cy="1981200"/>
            <a:chOff x="3302714" y="-211788"/>
            <a:chExt cx="1990504" cy="1981024"/>
          </a:xfrm>
        </p:grpSpPr>
        <p:sp>
          <p:nvSpPr>
            <p:cNvPr id="105" name="爆炸形: 14 pt  104"/>
            <p:cNvSpPr/>
            <p:nvPr/>
          </p:nvSpPr>
          <p:spPr>
            <a:xfrm>
              <a:off x="3302714" y="-211788"/>
              <a:ext cx="1990504" cy="1981024"/>
            </a:xfrm>
            <a:prstGeom prst="irregularSeal2">
              <a:avLst/>
            </a:prstGeom>
            <a:solidFill>
              <a:srgbClr val="FF85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302" name="TextBox 5"/>
            <p:cNvSpPr txBox="1"/>
            <p:nvPr/>
          </p:nvSpPr>
          <p:spPr>
            <a:xfrm rot="-2439315">
              <a:off x="3461331" y="447755"/>
              <a:ext cx="1607473" cy="6367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3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守信用</a:t>
              </a:r>
              <a:endParaRPr lang="zh-CN" altLang="en-US" sz="3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grpSp>
        <p:nvGrpSpPr>
          <p:cNvPr id="13315" name="组合 6"/>
          <p:cNvGrpSpPr/>
          <p:nvPr/>
        </p:nvGrpSpPr>
        <p:grpSpPr>
          <a:xfrm>
            <a:off x="-41275" y="0"/>
            <a:ext cx="2673350" cy="942975"/>
            <a:chOff x="111943" y="158080"/>
            <a:chExt cx="2673012" cy="942461"/>
          </a:xfrm>
        </p:grpSpPr>
        <p:grpSp>
          <p:nvGrpSpPr>
            <p:cNvPr id="13332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13334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13336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3337" name="文本框 6"/>
                <p:cNvSpPr txBox="1"/>
                <p:nvPr/>
              </p:nvSpPr>
              <p:spPr>
                <a:xfrm>
                  <a:off x="419504" y="223130"/>
                  <a:ext cx="1627369" cy="52322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课文品读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13335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3333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16"/>
          <p:cNvGrpSpPr/>
          <p:nvPr/>
        </p:nvGrpSpPr>
        <p:grpSpPr>
          <a:xfrm>
            <a:off x="2951163" y="581025"/>
            <a:ext cx="3581400" cy="601663"/>
            <a:chOff x="4701" y="591"/>
            <a:chExt cx="5639" cy="949"/>
          </a:xfrm>
        </p:grpSpPr>
        <p:sp>
          <p:nvSpPr>
            <p:cNvPr id="104" name="流程图: 终止 103"/>
            <p:cNvSpPr/>
            <p:nvPr/>
          </p:nvSpPr>
          <p:spPr>
            <a:xfrm>
              <a:off x="4701" y="591"/>
              <a:ext cx="5639" cy="949"/>
            </a:xfrm>
            <a:prstGeom prst="flowChartTerminator">
              <a:avLst/>
            </a:prstGeom>
            <a:solidFill>
              <a:srgbClr val="FDF3ED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31" name="Text Box 3"/>
            <p:cNvSpPr txBox="1"/>
            <p:nvPr/>
          </p:nvSpPr>
          <p:spPr>
            <a:xfrm>
              <a:off x="5124" y="611"/>
              <a:ext cx="4780" cy="8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en-US" altLang="en-US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黑体" panose="02010609060101010101" pitchFamily="49" charset="-122"/>
                </a:rPr>
                <a:t>宋庆龄坚守约定</a:t>
              </a:r>
              <a:endPara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314325" y="1373188"/>
            <a:ext cx="8501063" cy="247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二女儿宋庆龄特别高兴，她早就盼着到这位伯伯家去了。伯伯家养的鸽子，尖尖的嘴巴，红红的眼睛，漂亮极啦！伯伯还说准备送她一只呢！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683000" y="1412875"/>
            <a:ext cx="1627188" cy="55562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6119813" y="1422400"/>
            <a:ext cx="1627188" cy="55562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6" name="直接连接符 105"/>
          <p:cNvCxnSpPr/>
          <p:nvPr/>
        </p:nvCxnSpPr>
        <p:spPr>
          <a:xfrm>
            <a:off x="6532563" y="2517775"/>
            <a:ext cx="2054225" cy="0"/>
          </a:xfrm>
          <a:prstGeom prst="line">
            <a:avLst/>
          </a:prstGeom>
          <a:ln w="28575" cmpd="sng">
            <a:solidFill>
              <a:srgbClr val="9933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419100" y="3132138"/>
            <a:ext cx="2022475" cy="0"/>
          </a:xfrm>
          <a:prstGeom prst="line">
            <a:avLst/>
          </a:prstGeom>
          <a:ln w="28575" cmpd="sng">
            <a:solidFill>
              <a:srgbClr val="9933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2844800" y="3132138"/>
            <a:ext cx="1660525" cy="1588"/>
          </a:xfrm>
          <a:prstGeom prst="line">
            <a:avLst/>
          </a:prstGeom>
          <a:ln w="28575" cmpd="sng">
            <a:solidFill>
              <a:srgbClr val="9933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15"/>
          <p:cNvGrpSpPr/>
          <p:nvPr/>
        </p:nvGrpSpPr>
        <p:grpSpPr>
          <a:xfrm>
            <a:off x="3388995" y="3197860"/>
            <a:ext cx="5082540" cy="645795"/>
            <a:chOff x="9538" y="750"/>
            <a:chExt cx="8005" cy="964"/>
          </a:xfrm>
        </p:grpSpPr>
        <p:sp>
          <p:nvSpPr>
            <p:cNvPr id="117" name="云形标注 7"/>
            <p:cNvSpPr/>
            <p:nvPr/>
          </p:nvSpPr>
          <p:spPr>
            <a:xfrm>
              <a:off x="9688" y="763"/>
              <a:ext cx="7288" cy="951"/>
            </a:xfrm>
            <a:prstGeom prst="wedgeRoundRectCallout">
              <a:avLst>
                <a:gd name="adj1" fmla="val -7783"/>
                <a:gd name="adj2" fmla="val -86881"/>
                <a:gd name="adj3" fmla="val 16667"/>
              </a:avLst>
            </a:prstGeom>
            <a:solidFill>
              <a:srgbClr val="FFFFEF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29" name="文本框 3"/>
            <p:cNvSpPr txBox="1"/>
            <p:nvPr/>
          </p:nvSpPr>
          <p:spPr>
            <a:xfrm>
              <a:off x="9538" y="750"/>
              <a:ext cx="8005" cy="8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FF"/>
                  </a:solidFill>
                  <a:latin typeface="宋体" panose="02010600030101010101" pitchFamily="2" charset="-122"/>
                  <a:sym typeface="Arial" panose="020B0604020202020204" pitchFamily="34" charset="0"/>
                </a:rPr>
                <a:t>为能去伯伯家而开心、激动</a:t>
              </a:r>
              <a:endPara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118"/>
          <p:cNvGrpSpPr/>
          <p:nvPr/>
        </p:nvGrpSpPr>
        <p:grpSpPr>
          <a:xfrm>
            <a:off x="1584325" y="3406775"/>
            <a:ext cx="1908175" cy="647700"/>
            <a:chOff x="10028" y="691"/>
            <a:chExt cx="3005" cy="1017"/>
          </a:xfrm>
        </p:grpSpPr>
        <p:sp>
          <p:nvSpPr>
            <p:cNvPr id="120" name="云形标注 7"/>
            <p:cNvSpPr/>
            <p:nvPr/>
          </p:nvSpPr>
          <p:spPr>
            <a:xfrm>
              <a:off x="10028" y="741"/>
              <a:ext cx="2955" cy="967"/>
            </a:xfrm>
            <a:prstGeom prst="wedgeRoundRectCallout">
              <a:avLst>
                <a:gd name="adj1" fmla="val -34341"/>
                <a:gd name="adj2" fmla="val -80149"/>
                <a:gd name="adj3" fmla="val 16667"/>
              </a:avLst>
            </a:prstGeom>
            <a:solidFill>
              <a:srgbClr val="FFFFEF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27" name="文本框 3"/>
            <p:cNvSpPr txBox="1"/>
            <p:nvPr/>
          </p:nvSpPr>
          <p:spPr>
            <a:xfrm>
              <a:off x="10079" y="691"/>
              <a:ext cx="2954" cy="9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9933FF"/>
                  </a:solidFill>
                  <a:latin typeface="宋体" panose="02010600030101010101" pitchFamily="2" charset="-122"/>
                  <a:sym typeface="Arial" panose="020B0604020202020204" pitchFamily="34" charset="0"/>
                </a:rPr>
                <a:t>喜欢鸽子</a:t>
              </a:r>
              <a:endParaRPr lang="zh-CN" altLang="en-US" sz="3200" b="1" dirty="0">
                <a:solidFill>
                  <a:srgbClr val="9933FF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450479" flipH="1">
            <a:off x="1943100" y="4116388"/>
            <a:ext cx="357188" cy="506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文本框 3"/>
          <p:cNvSpPr txBox="1">
            <a:spLocks noChangeArrowheads="1"/>
          </p:cNvSpPr>
          <p:nvPr/>
        </p:nvSpPr>
        <p:spPr bwMode="auto">
          <a:xfrm>
            <a:off x="2376488" y="4287838"/>
            <a:ext cx="6421438" cy="6032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更凸显为守约放弃去看鸽子的诚信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4" grpId="0" bldLvl="0" animBg="1"/>
      <p:bldP spid="115" grpId="0" bldLvl="0" animBg="1"/>
      <p:bldP spid="2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118110"/>
            <a:ext cx="9143365" cy="5143500"/>
          </a:xfrm>
          <a:prstGeom prst="rect">
            <a:avLst/>
          </a:prstGeom>
        </p:spPr>
      </p:pic>
      <p:pic>
        <p:nvPicPr>
          <p:cNvPr id="16386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99515" y="1916430"/>
            <a:ext cx="6901815" cy="1370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宋庆龄不去伯伯家了，家人是怎样劝说她的？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15365" y="967105"/>
            <a:ext cx="24301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/>
              <a:t>课后作业：</a:t>
            </a:r>
            <a:endParaRPr lang="zh-CN" altLang="zh-CN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3533_201009181303018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-635"/>
            <a:ext cx="9144635" cy="5144770"/>
          </a:xfrm>
          <a:prstGeom prst="rect">
            <a:avLst/>
          </a:prstGeom>
        </p:spPr>
      </p:pic>
      <p:grpSp>
        <p:nvGrpSpPr>
          <p:cNvPr id="26628" name="组合 11"/>
          <p:cNvGrpSpPr/>
          <p:nvPr/>
        </p:nvGrpSpPr>
        <p:grpSpPr>
          <a:xfrm>
            <a:off x="1136650" y="855980"/>
            <a:ext cx="7127875" cy="2155825"/>
            <a:chOff x="1428749" y="818954"/>
            <a:chExt cx="7127875" cy="2156370"/>
          </a:xfrm>
        </p:grpSpPr>
        <p:pic>
          <p:nvPicPr>
            <p:cNvPr id="26629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8749" y="818954"/>
              <a:ext cx="7127875" cy="21563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矩形 5"/>
            <p:cNvSpPr/>
            <p:nvPr/>
          </p:nvSpPr>
          <p:spPr>
            <a:xfrm rot="966663">
              <a:off x="2469283" y="1488652"/>
              <a:ext cx="1034257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6600" b="0" i="0" u="none" strike="noStrike" kern="1200" cap="none" spc="0" normalizeH="0" baseline="0" noProof="0" dirty="0">
                  <a:ln w="0">
                    <a:solidFill>
                      <a:schemeClr val="accent4">
                        <a:lumMod val="75000"/>
                      </a:schemeClr>
                    </a:solidFill>
                  </a:ln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.黑体-日本语"/>
                </a:rPr>
                <a:t>下</a:t>
              </a:r>
              <a:endParaRPr kumimoji="0" lang="zh-CN" altLang="en-US" sz="1800" b="0" i="0" u="none" strike="noStrike" kern="1200" cap="none" spc="0" normalizeH="0" baseline="0" noProof="0" dirty="0">
                <a:ln w="0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20982169">
              <a:off x="4373173" y="1701348"/>
              <a:ext cx="1034257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6600" b="0" i="0" u="none" strike="noStrike" kern="1200" cap="none" spc="0" normalizeH="0" baseline="0" noProof="0" dirty="0">
                  <a:ln w="0">
                    <a:solidFill>
                      <a:schemeClr val="accent4">
                        <a:lumMod val="75000"/>
                      </a:schemeClr>
                    </a:solidFill>
                  </a:ln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.黑体-日本语"/>
                </a:rPr>
                <a:t>课</a:t>
              </a:r>
              <a:endParaRPr kumimoji="0" lang="zh-CN" altLang="en-US" sz="1800" b="0" i="0" u="none" strike="noStrike" kern="1200" cap="none" spc="0" normalizeH="0" baseline="0" noProof="0" dirty="0">
                <a:ln w="0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8" name="PA_库_文本框 9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194425" y="1617839"/>
              <a:ext cx="1034257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6600" b="0" i="0" u="none" strike="noStrike" kern="1200" cap="none" spc="0" normalizeH="0" baseline="0" noProof="0" dirty="0">
                  <a:ln w="0">
                    <a:solidFill>
                      <a:schemeClr val="accent4">
                        <a:lumMod val="75000"/>
                      </a:schemeClr>
                    </a:solidFill>
                  </a:ln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.黑体-日本语"/>
                </a:rPr>
                <a:t>啦</a:t>
              </a:r>
              <a:endParaRPr kumimoji="0" lang="en-US" altLang="zh-CN" sz="6600" b="0" i="0" u="none" strike="noStrike" kern="1200" cap="none" spc="0" normalizeH="0" baseline="0" noProof="0" dirty="0">
                <a:ln w="0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.黑体-日本语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9144635" cy="51428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9150" y="597535"/>
            <a:ext cx="33489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教学目标：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150" y="1765300"/>
            <a:ext cx="70592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1.认识“耀、庆”等5个生字。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2.整体把握文章的主要内容。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3.抓住语言、动作，体会并学习人物诚实守信的可贵品质。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9144000" cy="5144135"/>
          </a:xfrm>
          <a:prstGeom prst="rect">
            <a:avLst/>
          </a:prstGeom>
        </p:spPr>
      </p:pic>
      <p:grpSp>
        <p:nvGrpSpPr>
          <p:cNvPr id="7171" name="组合 6"/>
          <p:cNvGrpSpPr/>
          <p:nvPr/>
        </p:nvGrpSpPr>
        <p:grpSpPr>
          <a:xfrm>
            <a:off x="196850" y="189230"/>
            <a:ext cx="2673350" cy="966470"/>
            <a:chOff x="111943" y="158080"/>
            <a:chExt cx="2673012" cy="942461"/>
          </a:xfrm>
        </p:grpSpPr>
        <p:grpSp>
          <p:nvGrpSpPr>
            <p:cNvPr id="7172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7174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7176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7177" name="文本框 6"/>
                <p:cNvSpPr txBox="1"/>
                <p:nvPr/>
              </p:nvSpPr>
              <p:spPr>
                <a:xfrm>
                  <a:off x="419504" y="223130"/>
                  <a:ext cx="1612696" cy="50900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你了解吗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7175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73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01" name="Rectangle 5"/>
          <p:cNvSpPr/>
          <p:nvPr/>
        </p:nvSpPr>
        <p:spPr>
          <a:xfrm>
            <a:off x="819150" y="973455"/>
            <a:ext cx="7802563" cy="14303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言必信，行必果。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子路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6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818833" y="2506663"/>
            <a:ext cx="7775575" cy="13716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译文：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讲了的话一定要兑现。做事一定有结果，有始有终。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9144000" cy="5142865"/>
          </a:xfrm>
          <a:prstGeom prst="rect">
            <a:avLst/>
          </a:prstGeom>
        </p:spPr>
      </p:pic>
      <p:grpSp>
        <p:nvGrpSpPr>
          <p:cNvPr id="7171" name="组合 6"/>
          <p:cNvGrpSpPr/>
          <p:nvPr/>
        </p:nvGrpSpPr>
        <p:grpSpPr>
          <a:xfrm>
            <a:off x="278765" y="189230"/>
            <a:ext cx="2673350" cy="966470"/>
            <a:chOff x="111943" y="158080"/>
            <a:chExt cx="2673012" cy="942461"/>
          </a:xfrm>
        </p:grpSpPr>
        <p:grpSp>
          <p:nvGrpSpPr>
            <p:cNvPr id="7172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7174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7176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7177" name="文本框 6"/>
                <p:cNvSpPr txBox="1"/>
                <p:nvPr/>
              </p:nvSpPr>
              <p:spPr>
                <a:xfrm>
                  <a:off x="419504" y="223130"/>
                  <a:ext cx="1612696" cy="50900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你了解吗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7175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73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6" name="Rectangle 4"/>
          <p:cNvSpPr/>
          <p:nvPr/>
        </p:nvSpPr>
        <p:spPr>
          <a:xfrm>
            <a:off x="612458" y="1516380"/>
            <a:ext cx="7991475" cy="711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一言</a:t>
            </a:r>
            <a:r>
              <a:rPr lang="zh-CN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出，</a:t>
            </a:r>
            <a:r>
              <a:rPr lang="zh-CN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驷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马难追。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300" y="1155383"/>
            <a:ext cx="638175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3200" b="1" kern="1200" cap="none" spc="0" normalizeH="0" baseline="0" noProof="0" dirty="0" err="1">
                <a:latin typeface="+mn-ea"/>
                <a:ea typeface="+mn-ea"/>
                <a:cs typeface="+mn-cs"/>
              </a:rPr>
              <a:t>jì</a:t>
            </a:r>
            <a:endParaRPr kumimoji="0" lang="zh-CN" altLang="en-US" sz="3200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51798" y="1155383"/>
            <a:ext cx="598488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sì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6263" y="2529840"/>
            <a:ext cx="8064500" cy="201295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译文：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一句话说出了口，就是套上四匹马拉的车也难追上。指话说出口，就不能再收回，一定要算数。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5"/>
            <a:ext cx="9144000" cy="51428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225" y="1289050"/>
            <a:ext cx="8066088" cy="691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71" name="组合 6"/>
          <p:cNvGrpSpPr/>
          <p:nvPr/>
        </p:nvGrpSpPr>
        <p:grpSpPr>
          <a:xfrm>
            <a:off x="196850" y="212725"/>
            <a:ext cx="2673350" cy="942975"/>
            <a:chOff x="111943" y="158080"/>
            <a:chExt cx="2673012" cy="942461"/>
          </a:xfrm>
        </p:grpSpPr>
        <p:grpSp>
          <p:nvGrpSpPr>
            <p:cNvPr id="7172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7174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7176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7177" name="文本框 6"/>
                <p:cNvSpPr txBox="1"/>
                <p:nvPr/>
              </p:nvSpPr>
              <p:spPr>
                <a:xfrm>
                  <a:off x="419504" y="223130"/>
                  <a:ext cx="1612696" cy="5216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相关人物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7175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73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45148" y="1341755"/>
            <a:ext cx="8064500" cy="329057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宋庆龄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1893—1981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）：广东文昌（今属海南）人。宋庆龄数十年如一日，始终不渝地致力于中国民族解放和人民解放事业，致力于世界和平和人类进步事业。她被国际上公认为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世纪最伟大的女性之一。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5"/>
            <a:ext cx="9144000" cy="51428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225" y="1289050"/>
            <a:ext cx="8066088" cy="691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71" name="组合 6"/>
          <p:cNvGrpSpPr/>
          <p:nvPr/>
        </p:nvGrpSpPr>
        <p:grpSpPr>
          <a:xfrm>
            <a:off x="196850" y="212725"/>
            <a:ext cx="2673350" cy="942975"/>
            <a:chOff x="111943" y="158080"/>
            <a:chExt cx="2673012" cy="942461"/>
          </a:xfrm>
        </p:grpSpPr>
        <p:grpSp>
          <p:nvGrpSpPr>
            <p:cNvPr id="7172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7174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7176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7177" name="文本框 6"/>
                <p:cNvSpPr txBox="1"/>
                <p:nvPr/>
              </p:nvSpPr>
              <p:spPr>
                <a:xfrm>
                  <a:off x="419504" y="223130"/>
                  <a:ext cx="1612696" cy="5216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相关人物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7175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7173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45148" y="1341755"/>
            <a:ext cx="8064500" cy="329057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宋庆龄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1893—1981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）：广东文昌（今属海南）人。宋庆龄数十年如一日，始终不渝地致力于中国民族解放和人民解放事业，致力于世界和平和人类进步事业。她被国际上公认为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世纪最伟大的女性之一。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635"/>
            <a:ext cx="9144635" cy="5143500"/>
          </a:xfrm>
          <a:prstGeom prst="rect">
            <a:avLst/>
          </a:prstGeom>
        </p:spPr>
      </p:pic>
      <p:pic>
        <p:nvPicPr>
          <p:cNvPr id="11266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975732">
            <a:off x="1724025" y="2138363"/>
            <a:ext cx="1069975" cy="7191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1660525" y="1916113"/>
            <a:ext cx="773113" cy="788987"/>
            <a:chOff x="1068845" y="1339677"/>
            <a:chExt cx="773152" cy="788020"/>
          </a:xfrm>
        </p:grpSpPr>
        <p:sp>
          <p:nvSpPr>
            <p:cNvPr id="11288" name="椭圆 8"/>
            <p:cNvSpPr/>
            <p:nvPr/>
          </p:nvSpPr>
          <p:spPr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9" name="文本框 4"/>
            <p:cNvSpPr txBox="1"/>
            <p:nvPr/>
          </p:nvSpPr>
          <p:spPr>
            <a:xfrm>
              <a:off x="1083713" y="1339677"/>
              <a:ext cx="699265" cy="707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耀</a:t>
              </a:r>
              <a:endParaRPr lang="zh-CN" altLang="en-US" sz="4000" b="1" dirty="0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975732">
            <a:off x="2906713" y="2138363"/>
            <a:ext cx="1069975" cy="7191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2786063" y="1916113"/>
            <a:ext cx="773112" cy="788987"/>
            <a:chOff x="1068845" y="1339677"/>
            <a:chExt cx="773152" cy="788020"/>
          </a:xfrm>
        </p:grpSpPr>
        <p:sp>
          <p:nvSpPr>
            <p:cNvPr id="11286" name="椭圆 36"/>
            <p:cNvSpPr/>
            <p:nvPr/>
          </p:nvSpPr>
          <p:spPr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7" name="文本框 37"/>
            <p:cNvSpPr txBox="1"/>
            <p:nvPr/>
          </p:nvSpPr>
          <p:spPr>
            <a:xfrm>
              <a:off x="1083713" y="1339677"/>
              <a:ext cx="699266" cy="707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庆</a:t>
              </a:r>
              <a:endParaRPr lang="zh-CN" altLang="en-US" sz="4000" b="1" dirty="0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975732">
            <a:off x="4143375" y="2136775"/>
            <a:ext cx="1068388" cy="7191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4064000" y="1917383"/>
            <a:ext cx="773113" cy="787400"/>
            <a:chOff x="1068845" y="1339677"/>
            <a:chExt cx="773152" cy="788020"/>
          </a:xfrm>
        </p:grpSpPr>
        <p:sp>
          <p:nvSpPr>
            <p:cNvPr id="11284" name="椭圆 40"/>
            <p:cNvSpPr/>
            <p:nvPr/>
          </p:nvSpPr>
          <p:spPr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5" name="文本框 41"/>
            <p:cNvSpPr txBox="1"/>
            <p:nvPr/>
          </p:nvSpPr>
          <p:spPr>
            <a:xfrm>
              <a:off x="1083713" y="1339677"/>
              <a:ext cx="699265" cy="7084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盼</a:t>
              </a:r>
              <a:endParaRPr lang="zh-CN" altLang="en-US" sz="4000" b="1" dirty="0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975732">
            <a:off x="5373688" y="2136775"/>
            <a:ext cx="1069975" cy="7191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5290503" y="1917383"/>
            <a:ext cx="773112" cy="787400"/>
            <a:chOff x="1068845" y="1339677"/>
            <a:chExt cx="773152" cy="788020"/>
          </a:xfrm>
        </p:grpSpPr>
        <p:sp>
          <p:nvSpPr>
            <p:cNvPr id="11282" name="椭圆 44"/>
            <p:cNvSpPr/>
            <p:nvPr/>
          </p:nvSpPr>
          <p:spPr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3" name="文本框 45"/>
            <p:cNvSpPr txBox="1"/>
            <p:nvPr/>
          </p:nvSpPr>
          <p:spPr>
            <a:xfrm>
              <a:off x="1083713" y="1339677"/>
              <a:ext cx="699266" cy="7084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叠</a:t>
              </a:r>
              <a:endParaRPr lang="zh-CN" altLang="en-US" sz="4000" b="1" dirty="0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975732">
            <a:off x="6565900" y="2136775"/>
            <a:ext cx="1068388" cy="7191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" name="组合 20"/>
          <p:cNvGrpSpPr/>
          <p:nvPr/>
        </p:nvGrpSpPr>
        <p:grpSpPr>
          <a:xfrm>
            <a:off x="6486525" y="1917383"/>
            <a:ext cx="773113" cy="787400"/>
            <a:chOff x="1068845" y="1339677"/>
            <a:chExt cx="773152" cy="788020"/>
          </a:xfrm>
        </p:grpSpPr>
        <p:sp>
          <p:nvSpPr>
            <p:cNvPr id="11280" name="椭圆 48"/>
            <p:cNvSpPr/>
            <p:nvPr/>
          </p:nvSpPr>
          <p:spPr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1" name="文本框 49"/>
            <p:cNvSpPr txBox="1"/>
            <p:nvPr/>
          </p:nvSpPr>
          <p:spPr>
            <a:xfrm>
              <a:off x="1083713" y="1339677"/>
              <a:ext cx="699265" cy="7084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歉</a:t>
              </a:r>
              <a:endParaRPr lang="zh-CN" altLang="en-US" sz="4000" b="1" dirty="0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01" name="组合 1"/>
          <p:cNvGrpSpPr/>
          <p:nvPr/>
        </p:nvGrpSpPr>
        <p:grpSpPr>
          <a:xfrm>
            <a:off x="3679190" y="237490"/>
            <a:ext cx="1828800" cy="869950"/>
            <a:chOff x="3686861" y="551802"/>
            <a:chExt cx="1829703" cy="846113"/>
          </a:xfrm>
        </p:grpSpPr>
        <p:sp>
          <p:nvSpPr>
            <p:cNvPr id="106" name="文本框 105"/>
            <p:cNvSpPr txBox="1"/>
            <p:nvPr/>
          </p:nvSpPr>
          <p:spPr bwMode="auto">
            <a:xfrm>
              <a:off x="4112521" y="659749"/>
              <a:ext cx="1404043" cy="559595"/>
            </a:xfrm>
            <a:prstGeom prst="roundRect">
              <a:avLst/>
            </a:prstGeom>
            <a:ln w="28575">
              <a:solidFill>
                <a:srgbClr val="A9DA7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我会读</a:t>
              </a:r>
              <a:endPara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8211" name="图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86861" y="551802"/>
              <a:ext cx="623093" cy="84611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矩形 1"/>
          <p:cNvSpPr/>
          <p:nvPr/>
        </p:nvSpPr>
        <p:spPr>
          <a:xfrm>
            <a:off x="1644333" y="1208723"/>
            <a:ext cx="8048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yào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66365" y="1209040"/>
            <a:ext cx="10128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qìnɡ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22408" y="1209040"/>
            <a:ext cx="804862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pàn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68900" y="1211263"/>
            <a:ext cx="7981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dié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03328" y="1211263"/>
            <a:ext cx="1011237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qiàn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8060" y="2992755"/>
            <a:ext cx="5016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1、分析部首，猜测词义。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8060" y="3453130"/>
            <a:ext cx="4084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zh-CN" sz="2400" b="1">
                <a:solidFill>
                  <a:srgbClr val="FF0000"/>
                </a:solidFill>
              </a:rPr>
              <a:t>、</a:t>
            </a:r>
            <a:r>
              <a:rPr lang="zh-CN" altLang="en-US" sz="2400" b="1">
                <a:solidFill>
                  <a:srgbClr val="FF0000"/>
                </a:solidFill>
              </a:rPr>
              <a:t>比一比，找形近字。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88060" y="3848100"/>
            <a:ext cx="4180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3</a:t>
            </a:r>
            <a:r>
              <a:rPr lang="zh-CN" altLang="en-US" sz="2400" b="1">
                <a:solidFill>
                  <a:srgbClr val="FF0000"/>
                </a:solidFill>
              </a:rPr>
              <a:t>、结合语境组词来记忆。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8060" y="4229100"/>
            <a:ext cx="1934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4、形声字。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22" grpId="0"/>
      <p:bldP spid="6" grpId="0"/>
      <p:bldP spid="23" grpId="0"/>
      <p:bldP spid="11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635"/>
            <a:ext cx="9144000" cy="5142865"/>
          </a:xfrm>
          <a:prstGeom prst="rect">
            <a:avLst/>
          </a:prstGeom>
        </p:spPr>
      </p:pic>
      <p:grpSp>
        <p:nvGrpSpPr>
          <p:cNvPr id="8202" name="组合 16"/>
          <p:cNvGrpSpPr/>
          <p:nvPr/>
        </p:nvGrpSpPr>
        <p:grpSpPr>
          <a:xfrm>
            <a:off x="326390" y="177800"/>
            <a:ext cx="2673350" cy="942975"/>
            <a:chOff x="111943" y="158080"/>
            <a:chExt cx="2673012" cy="942461"/>
          </a:xfrm>
        </p:grpSpPr>
        <p:grpSp>
          <p:nvGrpSpPr>
            <p:cNvPr id="8204" name="组合 1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8206" name="组合 1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8208" name="图片 2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8209" name="文本框 6"/>
                <p:cNvSpPr txBox="1"/>
                <p:nvPr/>
              </p:nvSpPr>
              <p:spPr>
                <a:xfrm>
                  <a:off x="419504" y="223130"/>
                  <a:ext cx="1612696" cy="5216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字词识记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8207" name="图片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8205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201" name="组合 1"/>
          <p:cNvGrpSpPr/>
          <p:nvPr/>
        </p:nvGrpSpPr>
        <p:grpSpPr>
          <a:xfrm>
            <a:off x="3702050" y="654050"/>
            <a:ext cx="1828800" cy="846138"/>
            <a:chOff x="3686861" y="551802"/>
            <a:chExt cx="1829703" cy="846113"/>
          </a:xfrm>
        </p:grpSpPr>
        <p:sp>
          <p:nvSpPr>
            <p:cNvPr id="106" name="文本框 105"/>
            <p:cNvSpPr txBox="1"/>
            <p:nvPr/>
          </p:nvSpPr>
          <p:spPr bwMode="auto">
            <a:xfrm>
              <a:off x="4112521" y="659749"/>
              <a:ext cx="1404043" cy="578425"/>
            </a:xfrm>
            <a:prstGeom prst="roundRect">
              <a:avLst/>
            </a:prstGeom>
            <a:ln w="28575">
              <a:solidFill>
                <a:srgbClr val="A9DA7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我会读</a:t>
              </a:r>
              <a:endPara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8211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86861" y="551802"/>
              <a:ext cx="623093" cy="84611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TextBox 1"/>
          <p:cNvSpPr txBox="1"/>
          <p:nvPr/>
        </p:nvSpPr>
        <p:spPr>
          <a:xfrm>
            <a:off x="841375" y="1812925"/>
            <a:ext cx="5589588" cy="2333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闪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耀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祝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望   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叠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花篮   道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歉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57313" y="1731963"/>
            <a:ext cx="8048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yào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55925" y="1758950"/>
            <a:ext cx="10128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qìnɡ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135563" y="1816100"/>
            <a:ext cx="7981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pàn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5025" y="3021013"/>
            <a:ext cx="7981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dié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07423" y="3019108"/>
            <a:ext cx="1011237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qiàn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89ce1a534a30683edd5de242ac40d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000" cy="5143500"/>
          </a:xfrm>
          <a:prstGeom prst="rect">
            <a:avLst/>
          </a:prstGeom>
        </p:spPr>
      </p:pic>
      <p:grpSp>
        <p:nvGrpSpPr>
          <p:cNvPr id="12298" name="组合 6"/>
          <p:cNvGrpSpPr/>
          <p:nvPr/>
        </p:nvGrpSpPr>
        <p:grpSpPr>
          <a:xfrm>
            <a:off x="-41275" y="0"/>
            <a:ext cx="2673350" cy="942975"/>
            <a:chOff x="111943" y="158080"/>
            <a:chExt cx="2673012" cy="942461"/>
          </a:xfrm>
        </p:grpSpPr>
        <p:grpSp>
          <p:nvGrpSpPr>
            <p:cNvPr id="12303" name="组合 7"/>
            <p:cNvGrpSpPr/>
            <p:nvPr/>
          </p:nvGrpSpPr>
          <p:grpSpPr>
            <a:xfrm>
              <a:off x="327711" y="158080"/>
              <a:ext cx="2457244" cy="942461"/>
              <a:chOff x="327711" y="158080"/>
              <a:chExt cx="2457244" cy="942461"/>
            </a:xfrm>
          </p:grpSpPr>
          <p:grpSp>
            <p:nvGrpSpPr>
              <p:cNvPr id="12305" name="组合 9"/>
              <p:cNvGrpSpPr/>
              <p:nvPr/>
            </p:nvGrpSpPr>
            <p:grpSpPr>
              <a:xfrm>
                <a:off x="327711" y="255511"/>
                <a:ext cx="1946941" cy="733952"/>
                <a:chOff x="286768" y="125857"/>
                <a:chExt cx="1946941" cy="733952"/>
              </a:xfrm>
            </p:grpSpPr>
            <p:pic>
              <p:nvPicPr>
                <p:cNvPr id="12307" name="图片 11"/>
                <p:cNvPicPr>
                  <a:picLocks noChangeAspect="1"/>
                </p:cNvPicPr>
                <p:nvPr/>
              </p:nvPicPr>
              <p:blipFill>
                <a:blip r:embed="rId2"/>
                <a:srcRect t="21660" b="21794"/>
                <a:stretch>
                  <a:fillRect/>
                </a:stretch>
              </p:blipFill>
              <p:spPr>
                <a:xfrm>
                  <a:off x="286768" y="125857"/>
                  <a:ext cx="1946941" cy="733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2308" name="文本框 6"/>
                <p:cNvSpPr txBox="1"/>
                <p:nvPr/>
              </p:nvSpPr>
              <p:spPr>
                <a:xfrm>
                  <a:off x="419504" y="223130"/>
                  <a:ext cx="1627369" cy="52322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Font typeface="Arial" panose="020B0604020202020204" pitchFamily="34" charset="0"/>
                  </a:pPr>
                  <a:r>
                    <a:rPr lang="zh-CN" altLang="en-US" sz="2800" b="1" dirty="0">
                      <a:solidFill>
                        <a:srgbClr val="00B0F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整体感知</a:t>
                  </a:r>
                  <a:endParaRPr lang="zh-CN" altLang="en-US" sz="2800" b="1" dirty="0">
                    <a:solidFill>
                      <a:srgbClr val="00B0F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12306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2494" y="158080"/>
                <a:ext cx="942461" cy="94246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2304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3473088">
              <a:off x="111943" y="457903"/>
              <a:ext cx="591345" cy="591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65" name="文本框 5"/>
          <p:cNvSpPr txBox="1"/>
          <p:nvPr/>
        </p:nvSpPr>
        <p:spPr>
          <a:xfrm>
            <a:off x="900113" y="1179513"/>
            <a:ext cx="7272337" cy="19881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8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默读课文，</a:t>
            </a:r>
            <a:r>
              <a:rPr lang="zh-CN" altLang="en-US" sz="3200" b="1" dirty="0">
                <a:latin typeface="宋体" panose="02010600030101010101" pitchFamily="2" charset="-122"/>
              </a:rPr>
              <a:t>思考：课题中的“我”指的是谁？“我”不能失信于谁？课文主要讲了一个什么故事？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5366" name="文本框 1"/>
          <p:cNvSpPr txBox="1"/>
          <p:nvPr/>
        </p:nvSpPr>
        <p:spPr>
          <a:xfrm>
            <a:off x="733425" y="3363913"/>
            <a:ext cx="7605713" cy="74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Calibri" panose="020F0502020204030204" pitchFamily="34" charset="0"/>
              </a:rPr>
              <a:t>“我”指的是</a:t>
            </a:r>
            <a:r>
              <a:rPr lang="zh-CN" altLang="en-U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</a:rPr>
              <a:t>宋庆龄</a:t>
            </a:r>
            <a:r>
              <a:rPr lang="zh-CN" altLang="en-US" sz="3200" b="1" dirty="0">
                <a:solidFill>
                  <a:srgbClr val="0033CC"/>
                </a:solidFill>
                <a:latin typeface="Calibri" panose="020F0502020204030204" pitchFamily="34" charset="0"/>
              </a:rPr>
              <a:t>。不能失信于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小珍</a:t>
            </a:r>
            <a:r>
              <a:rPr lang="zh-CN" altLang="en-US" sz="3200" b="1" dirty="0">
                <a:solidFill>
                  <a:srgbClr val="0033CC"/>
                </a:solidFill>
                <a:latin typeface="Calibri" panose="020F0502020204030204" pitchFamily="34" charset="0"/>
              </a:rPr>
              <a:t>。</a:t>
            </a:r>
            <a:endParaRPr lang="zh-CN" altLang="en-US" sz="3200" b="1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REFSHAPE" val="913381740"/>
  <p:tag name="KSO_WM_UNIT_PLACING_PICTURE_USER_VIEWPORT" val="{&quot;height&quot;:6750,&quot;width&quot;:9000}"/>
</p:tagLst>
</file>

<file path=ppt/tags/tag2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WPS 演示</Application>
  <PresentationFormat>全屏显示(16:9)</PresentationFormat>
  <Paragraphs>124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Calibri Light</vt:lpstr>
      <vt:lpstr>楷体</vt:lpstr>
      <vt:lpstr>黑体</vt:lpstr>
      <vt:lpstr>.黑体-日本语</vt:lpstr>
      <vt:lpstr>微软雅黑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89</cp:revision>
  <dcterms:created xsi:type="dcterms:W3CDTF">2018-08-23T23:56:00Z</dcterms:created>
  <dcterms:modified xsi:type="dcterms:W3CDTF">2021-09-11T05:38:57Z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