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297" r:id="rId3"/>
    <p:sldId id="283" r:id="rId4"/>
    <p:sldId id="282" r:id="rId5"/>
    <p:sldId id="309" r:id="rId6"/>
    <p:sldId id="310" r:id="rId7"/>
    <p:sldId id="284" r:id="rId8"/>
    <p:sldId id="300" r:id="rId9"/>
    <p:sldId id="302" r:id="rId10"/>
    <p:sldId id="304" r:id="rId11"/>
    <p:sldId id="305" r:id="rId12"/>
    <p:sldId id="289" r:id="rId13"/>
    <p:sldId id="311" r:id="rId14"/>
    <p:sldId id="312" r:id="rId16"/>
    <p:sldId id="313" r:id="rId17"/>
    <p:sldId id="314" r:id="rId18"/>
    <p:sldId id="317" r:id="rId19"/>
    <p:sldId id="315" r:id="rId20"/>
    <p:sldId id="316" r:id="rId21"/>
  </p:sldIdLst>
  <p:sldSz cx="9144000" cy="5143500"/>
  <p:notesSz cx="6858000" cy="9144000"/>
  <p:custDataLst>
    <p:tags r:id="rId25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888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C4F848D-0107-4927-A20B-7E27400934F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741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741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algn="r" eaLnBrk="1" hangingPunct="1"/>
            <a:fld id="{9A0DB2DC-4C9A-4742-B13C-FB6460FD3503}" type="slidenum">
              <a:rPr lang="zh-CN" altLang="en-US" sz="18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5"/>
            <a:ext cx="9144000" cy="5133975"/>
          </a:xfrm>
          <a:prstGeom prst="rect">
            <a:avLst/>
          </a:prstGeom>
          <a:noFill/>
          <a:ln w="9525" cap="flat" cmpd="sng">
            <a:solidFill>
              <a:srgbClr val="DCE6F2"/>
            </a:solidFill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2051" name="图片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52413" y="4011613"/>
            <a:ext cx="863600" cy="944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2" name="图片 11"/>
          <p:cNvPicPr>
            <a:picLocks noChangeAspect="1"/>
          </p:cNvPicPr>
          <p:nvPr userDrawn="1"/>
        </p:nvPicPr>
        <p:blipFill>
          <a:blip r:embed="rId4"/>
          <a:srcRect l="6999" t="17242" r="21602" b="9956"/>
          <a:stretch>
            <a:fillRect/>
          </a:stretch>
        </p:blipFill>
        <p:spPr>
          <a:xfrm>
            <a:off x="7694613" y="3867150"/>
            <a:ext cx="1449387" cy="14779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53" name="图片 9"/>
          <p:cNvPicPr>
            <a:picLocks noChangeAspect="1"/>
          </p:cNvPicPr>
          <p:nvPr userDrawn="1"/>
        </p:nvPicPr>
        <p:blipFill>
          <a:blip r:embed="rId5"/>
          <a:srcRect l="15001" t="27600" r="13600" b="38800"/>
          <a:stretch>
            <a:fillRect/>
          </a:stretch>
        </p:blipFill>
        <p:spPr>
          <a:xfrm>
            <a:off x="6804025" y="4564063"/>
            <a:ext cx="1027113" cy="482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rcRect t="7001" r="23801" b="51001"/>
          <a:stretch>
            <a:fillRect/>
          </a:stretch>
        </p:blipFill>
        <p:spPr bwMode="auto">
          <a:xfrm>
            <a:off x="0" y="0"/>
            <a:ext cx="151130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5"/>
          <p:cNvGrpSpPr/>
          <p:nvPr userDrawn="1"/>
        </p:nvGrpSpPr>
        <p:grpSpPr>
          <a:xfrm>
            <a:off x="0" y="3351213"/>
            <a:ext cx="9144000" cy="1744662"/>
            <a:chOff x="1" y="4546271"/>
            <a:chExt cx="12191999" cy="2326243"/>
          </a:xfrm>
        </p:grpSpPr>
        <p:sp>
          <p:nvSpPr>
            <p:cNvPr id="8" name="任意多边形 7"/>
            <p:cNvSpPr/>
            <p:nvPr/>
          </p:nvSpPr>
          <p:spPr>
            <a:xfrm>
              <a:off x="1" y="4546271"/>
              <a:ext cx="12191999" cy="2311427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90500" dir="16200000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1" y="4560785"/>
              <a:ext cx="12191999" cy="2311729"/>
            </a:xfrm>
            <a:custGeom>
              <a:avLst/>
              <a:gdLst>
                <a:gd name="connsiteX0" fmla="*/ 12191999 w 12191999"/>
                <a:gd name="connsiteY0" fmla="*/ 0 h 2311729"/>
                <a:gd name="connsiteX1" fmla="*/ 12191999 w 12191999"/>
                <a:gd name="connsiteY1" fmla="*/ 2311729 h 2311729"/>
                <a:gd name="connsiteX2" fmla="*/ 0 w 12191999"/>
                <a:gd name="connsiteY2" fmla="*/ 2311729 h 2311729"/>
                <a:gd name="connsiteX3" fmla="*/ 0 w 12191999"/>
                <a:gd name="connsiteY3" fmla="*/ 2020458 h 2311729"/>
                <a:gd name="connsiteX4" fmla="*/ 0 w 12191999"/>
                <a:gd name="connsiteY4" fmla="*/ 237172 h 2311729"/>
                <a:gd name="connsiteX5" fmla="*/ 63480 w 12191999"/>
                <a:gd name="connsiteY5" fmla="*/ 213939 h 2311729"/>
                <a:gd name="connsiteX6" fmla="*/ 348343 w 12191999"/>
                <a:gd name="connsiteY6" fmla="*/ 170871 h 2311729"/>
                <a:gd name="connsiteX7" fmla="*/ 1306287 w 12191999"/>
                <a:gd name="connsiteY7" fmla="*/ 1128815 h 2311729"/>
                <a:gd name="connsiteX8" fmla="*/ 1286825 w 12191999"/>
                <a:gd name="connsiteY8" fmla="*/ 1321874 h 2311729"/>
                <a:gd name="connsiteX9" fmla="*/ 1256605 w 12191999"/>
                <a:gd name="connsiteY9" fmla="*/ 1419229 h 2311729"/>
                <a:gd name="connsiteX10" fmla="*/ 1344679 w 12191999"/>
                <a:gd name="connsiteY10" fmla="*/ 1371424 h 2311729"/>
                <a:gd name="connsiteX11" fmla="*/ 1683656 w 12191999"/>
                <a:gd name="connsiteY11" fmla="*/ 1302987 h 2311729"/>
                <a:gd name="connsiteX12" fmla="*/ 2299446 w 12191999"/>
                <a:gd name="connsiteY12" fmla="*/ 1558056 h 2311729"/>
                <a:gd name="connsiteX13" fmla="*/ 2381189 w 12191999"/>
                <a:gd name="connsiteY13" fmla="*/ 1657129 h 2311729"/>
                <a:gd name="connsiteX14" fmla="*/ 2427737 w 12191999"/>
                <a:gd name="connsiteY14" fmla="*/ 1596410 h 2311729"/>
                <a:gd name="connsiteX15" fmla="*/ 3069771 w 12191999"/>
                <a:gd name="connsiteY15" fmla="*/ 1302987 h 2311729"/>
                <a:gd name="connsiteX16" fmla="*/ 3544503 w 12191999"/>
                <a:gd name="connsiteY16" fmla="*/ 1447998 h 2311729"/>
                <a:gd name="connsiteX17" fmla="*/ 3657745 w 12191999"/>
                <a:gd name="connsiteY17" fmla="*/ 1541431 h 2311729"/>
                <a:gd name="connsiteX18" fmla="*/ 3713651 w 12191999"/>
                <a:gd name="connsiteY18" fmla="*/ 1519404 h 2311729"/>
                <a:gd name="connsiteX19" fmla="*/ 3897086 w 12191999"/>
                <a:gd name="connsiteY19" fmla="*/ 1491671 h 2311729"/>
                <a:gd name="connsiteX20" fmla="*/ 4241977 w 12191999"/>
                <a:gd name="connsiteY20" fmla="*/ 1597020 h 2311729"/>
                <a:gd name="connsiteX21" fmla="*/ 4317999 w 12191999"/>
                <a:gd name="connsiteY21" fmla="*/ 1659743 h 2311729"/>
                <a:gd name="connsiteX22" fmla="*/ 4359994 w 12191999"/>
                <a:gd name="connsiteY22" fmla="*/ 1582372 h 2311729"/>
                <a:gd name="connsiteX23" fmla="*/ 5021945 w 12191999"/>
                <a:gd name="connsiteY23" fmla="*/ 1230415 h 2311729"/>
                <a:gd name="connsiteX24" fmla="*/ 5757498 w 12191999"/>
                <a:gd name="connsiteY24" fmla="*/ 1717972 h 2311729"/>
                <a:gd name="connsiteX25" fmla="*/ 5775109 w 12191999"/>
                <a:gd name="connsiteY25" fmla="*/ 1774705 h 2311729"/>
                <a:gd name="connsiteX26" fmla="*/ 5877396 w 12191999"/>
                <a:gd name="connsiteY26" fmla="*/ 1742952 h 2311729"/>
                <a:gd name="connsiteX27" fmla="*/ 5994403 w 12191999"/>
                <a:gd name="connsiteY27" fmla="*/ 1731157 h 2311729"/>
                <a:gd name="connsiteX28" fmla="*/ 6319003 w 12191999"/>
                <a:gd name="connsiteY28" fmla="*/ 1830310 h 2311729"/>
                <a:gd name="connsiteX29" fmla="*/ 6349718 w 12191999"/>
                <a:gd name="connsiteY29" fmla="*/ 1855653 h 2311729"/>
                <a:gd name="connsiteX30" fmla="*/ 6372196 w 12191999"/>
                <a:gd name="connsiteY30" fmla="*/ 1783240 h 2311729"/>
                <a:gd name="connsiteX31" fmla="*/ 7228113 w 12191999"/>
                <a:gd name="connsiteY31" fmla="*/ 1215901 h 2311729"/>
                <a:gd name="connsiteX32" fmla="*/ 7884955 w 12191999"/>
                <a:gd name="connsiteY32" fmla="*/ 1487974 h 2311729"/>
                <a:gd name="connsiteX33" fmla="*/ 7933395 w 12191999"/>
                <a:gd name="connsiteY33" fmla="*/ 1546684 h 2311729"/>
                <a:gd name="connsiteX34" fmla="*/ 8036368 w 12191999"/>
                <a:gd name="connsiteY34" fmla="*/ 1487498 h 2311729"/>
                <a:gd name="connsiteX35" fmla="*/ 8432799 w 12191999"/>
                <a:gd name="connsiteY35" fmla="*/ 1397328 h 2311729"/>
                <a:gd name="connsiteX36" fmla="*/ 9191035 w 12191999"/>
                <a:gd name="connsiteY36" fmla="*/ 1800479 h 2311729"/>
                <a:gd name="connsiteX37" fmla="*/ 9210518 w 12191999"/>
                <a:gd name="connsiteY37" fmla="*/ 1836373 h 2311729"/>
                <a:gd name="connsiteX38" fmla="*/ 9258709 w 12191999"/>
                <a:gd name="connsiteY38" fmla="*/ 1810216 h 2311729"/>
                <a:gd name="connsiteX39" fmla="*/ 9470570 w 12191999"/>
                <a:gd name="connsiteY39" fmla="*/ 1767443 h 2311729"/>
                <a:gd name="connsiteX40" fmla="*/ 9682431 w 12191999"/>
                <a:gd name="connsiteY40" fmla="*/ 1810216 h 2311729"/>
                <a:gd name="connsiteX41" fmla="*/ 9768141 w 12191999"/>
                <a:gd name="connsiteY41" fmla="*/ 1856738 h 2311729"/>
                <a:gd name="connsiteX42" fmla="*/ 9791010 w 12191999"/>
                <a:gd name="connsiteY42" fmla="*/ 1783067 h 2311729"/>
                <a:gd name="connsiteX43" fmla="*/ 10570028 w 12191999"/>
                <a:gd name="connsiteY43" fmla="*/ 1266699 h 2311729"/>
                <a:gd name="connsiteX44" fmla="*/ 10821441 w 12191999"/>
                <a:gd name="connsiteY44" fmla="*/ 1304709 h 2311729"/>
                <a:gd name="connsiteX45" fmla="*/ 10893902 w 12191999"/>
                <a:gd name="connsiteY45" fmla="*/ 1333259 h 2311729"/>
                <a:gd name="connsiteX46" fmla="*/ 10916253 w 12191999"/>
                <a:gd name="connsiteY46" fmla="*/ 1261255 h 2311729"/>
                <a:gd name="connsiteX47" fmla="*/ 11444514 w 12191999"/>
                <a:gd name="connsiteY47" fmla="*/ 911100 h 2311729"/>
                <a:gd name="connsiteX48" fmla="*/ 11446790 w 12191999"/>
                <a:gd name="connsiteY48" fmla="*/ 911330 h 2311729"/>
                <a:gd name="connsiteX49" fmla="*/ 11437256 w 12191999"/>
                <a:gd name="connsiteY49" fmla="*/ 816759 h 2311729"/>
                <a:gd name="connsiteX50" fmla="*/ 12173467 w 12191999"/>
                <a:gd name="connsiteY50" fmla="*/ 936 h 231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2191999" h="2311729">
                  <a:moveTo>
                    <a:pt x="12191999" y="0"/>
                  </a:moveTo>
                  <a:lnTo>
                    <a:pt x="12191999" y="2311729"/>
                  </a:lnTo>
                  <a:lnTo>
                    <a:pt x="0" y="2311729"/>
                  </a:lnTo>
                  <a:lnTo>
                    <a:pt x="0" y="2020458"/>
                  </a:lnTo>
                  <a:lnTo>
                    <a:pt x="0" y="237172"/>
                  </a:lnTo>
                  <a:lnTo>
                    <a:pt x="63480" y="213939"/>
                  </a:lnTo>
                  <a:cubicBezTo>
                    <a:pt x="153468" y="185949"/>
                    <a:pt x="249145" y="170871"/>
                    <a:pt x="348343" y="170871"/>
                  </a:cubicBezTo>
                  <a:cubicBezTo>
                    <a:pt x="877401" y="170871"/>
                    <a:pt x="1306287" y="599757"/>
                    <a:pt x="1306287" y="1128815"/>
                  </a:cubicBezTo>
                  <a:cubicBezTo>
                    <a:pt x="1306287" y="1194948"/>
                    <a:pt x="1299586" y="1259515"/>
                    <a:pt x="1286825" y="1321874"/>
                  </a:cubicBezTo>
                  <a:lnTo>
                    <a:pt x="1256605" y="1419229"/>
                  </a:lnTo>
                  <a:lnTo>
                    <a:pt x="1344679" y="1371424"/>
                  </a:lnTo>
                  <a:cubicBezTo>
                    <a:pt x="1448867" y="1327356"/>
                    <a:pt x="1563416" y="1302987"/>
                    <a:pt x="1683656" y="1302987"/>
                  </a:cubicBezTo>
                  <a:cubicBezTo>
                    <a:pt x="1924137" y="1302987"/>
                    <a:pt x="2141852" y="1400461"/>
                    <a:pt x="2299446" y="1558056"/>
                  </a:cubicBezTo>
                  <a:lnTo>
                    <a:pt x="2381189" y="1657129"/>
                  </a:lnTo>
                  <a:lnTo>
                    <a:pt x="2427737" y="1596410"/>
                  </a:lnTo>
                  <a:cubicBezTo>
                    <a:pt x="2583425" y="1416679"/>
                    <a:pt x="2813321" y="1302987"/>
                    <a:pt x="3069771" y="1302987"/>
                  </a:cubicBezTo>
                  <a:cubicBezTo>
                    <a:pt x="3245622" y="1302987"/>
                    <a:pt x="3408987" y="1356446"/>
                    <a:pt x="3544503" y="1447998"/>
                  </a:cubicBezTo>
                  <a:lnTo>
                    <a:pt x="3657745" y="1541431"/>
                  </a:lnTo>
                  <a:lnTo>
                    <a:pt x="3713651" y="1519404"/>
                  </a:lnTo>
                  <a:cubicBezTo>
                    <a:pt x="3771598" y="1501381"/>
                    <a:pt x="3833208" y="1491671"/>
                    <a:pt x="3897086" y="1491671"/>
                  </a:cubicBezTo>
                  <a:cubicBezTo>
                    <a:pt x="4024841" y="1491671"/>
                    <a:pt x="4143526" y="1530508"/>
                    <a:pt x="4241977" y="1597020"/>
                  </a:cubicBezTo>
                  <a:lnTo>
                    <a:pt x="4317999" y="1659743"/>
                  </a:lnTo>
                  <a:lnTo>
                    <a:pt x="4359994" y="1582372"/>
                  </a:lnTo>
                  <a:cubicBezTo>
                    <a:pt x="4503453" y="1370026"/>
                    <a:pt x="4746395" y="1230415"/>
                    <a:pt x="5021945" y="1230415"/>
                  </a:cubicBezTo>
                  <a:cubicBezTo>
                    <a:pt x="5352605" y="1230415"/>
                    <a:pt x="5636309" y="1431455"/>
                    <a:pt x="5757498" y="1717972"/>
                  </a:cubicBezTo>
                  <a:lnTo>
                    <a:pt x="5775109" y="1774705"/>
                  </a:lnTo>
                  <a:lnTo>
                    <a:pt x="5877396" y="1742952"/>
                  </a:lnTo>
                  <a:cubicBezTo>
                    <a:pt x="5915189" y="1735219"/>
                    <a:pt x="5954321" y="1731157"/>
                    <a:pt x="5994403" y="1731157"/>
                  </a:cubicBezTo>
                  <a:cubicBezTo>
                    <a:pt x="6114640" y="1731157"/>
                    <a:pt x="6226343" y="1767710"/>
                    <a:pt x="6319003" y="1830310"/>
                  </a:cubicBezTo>
                  <a:lnTo>
                    <a:pt x="6349718" y="1855653"/>
                  </a:lnTo>
                  <a:lnTo>
                    <a:pt x="6372196" y="1783240"/>
                  </a:lnTo>
                  <a:cubicBezTo>
                    <a:pt x="6513213" y="1449839"/>
                    <a:pt x="6843343" y="1215901"/>
                    <a:pt x="7228113" y="1215901"/>
                  </a:cubicBezTo>
                  <a:cubicBezTo>
                    <a:pt x="7484626" y="1215901"/>
                    <a:pt x="7716855" y="1319874"/>
                    <a:pt x="7884955" y="1487974"/>
                  </a:cubicBezTo>
                  <a:lnTo>
                    <a:pt x="7933395" y="1546684"/>
                  </a:lnTo>
                  <a:lnTo>
                    <a:pt x="8036368" y="1487498"/>
                  </a:lnTo>
                  <a:cubicBezTo>
                    <a:pt x="8156294" y="1429711"/>
                    <a:pt x="8290765" y="1397328"/>
                    <a:pt x="8432799" y="1397328"/>
                  </a:cubicBezTo>
                  <a:cubicBezTo>
                    <a:pt x="8748430" y="1397328"/>
                    <a:pt x="9026710" y="1557246"/>
                    <a:pt x="9191035" y="1800479"/>
                  </a:cubicBezTo>
                  <a:lnTo>
                    <a:pt x="9210518" y="1836373"/>
                  </a:lnTo>
                  <a:lnTo>
                    <a:pt x="9258709" y="1810216"/>
                  </a:lnTo>
                  <a:cubicBezTo>
                    <a:pt x="9323827" y="1782674"/>
                    <a:pt x="9395420" y="1767443"/>
                    <a:pt x="9470570" y="1767443"/>
                  </a:cubicBezTo>
                  <a:cubicBezTo>
                    <a:pt x="9545720" y="1767443"/>
                    <a:pt x="9617313" y="1782674"/>
                    <a:pt x="9682431" y="1810216"/>
                  </a:cubicBezTo>
                  <a:lnTo>
                    <a:pt x="9768141" y="1856738"/>
                  </a:lnTo>
                  <a:lnTo>
                    <a:pt x="9791010" y="1783067"/>
                  </a:lnTo>
                  <a:cubicBezTo>
                    <a:pt x="9919358" y="1479619"/>
                    <a:pt x="10219827" y="1266699"/>
                    <a:pt x="10570028" y="1266699"/>
                  </a:cubicBezTo>
                  <a:cubicBezTo>
                    <a:pt x="10657578" y="1266699"/>
                    <a:pt x="10742020" y="1280007"/>
                    <a:pt x="10821441" y="1304709"/>
                  </a:cubicBezTo>
                  <a:lnTo>
                    <a:pt x="10893902" y="1333259"/>
                  </a:lnTo>
                  <a:lnTo>
                    <a:pt x="10916253" y="1261255"/>
                  </a:lnTo>
                  <a:cubicBezTo>
                    <a:pt x="11003287" y="1055484"/>
                    <a:pt x="11207039" y="911100"/>
                    <a:pt x="11444514" y="911100"/>
                  </a:cubicBezTo>
                  <a:lnTo>
                    <a:pt x="11446790" y="911330"/>
                  </a:lnTo>
                  <a:lnTo>
                    <a:pt x="11437256" y="816759"/>
                  </a:lnTo>
                  <a:cubicBezTo>
                    <a:pt x="11437256" y="392161"/>
                    <a:pt x="11759948" y="42931"/>
                    <a:pt x="12173467" y="936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bg1"/>
              </a:solidFill>
            </a:ln>
            <a:effectLst>
              <a:innerShdw blurRad="266700" dist="139700" dir="16200000">
                <a:srgbClr val="00B0F0">
                  <a:alpha val="30000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rcRect t="7001" r="23801" b="51001"/>
          <a:stretch>
            <a:fillRect/>
          </a:stretch>
        </p:blipFill>
        <p:spPr bwMode="auto">
          <a:xfrm>
            <a:off x="-107950" y="7938"/>
            <a:ext cx="1733550" cy="955675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rcRect l="18484" t="58757" r="49886" b="15938"/>
          <a:stretch>
            <a:fillRect/>
          </a:stretch>
        </p:blipFill>
        <p:spPr bwMode="auto">
          <a:xfrm>
            <a:off x="5292725" y="-93662"/>
            <a:ext cx="877888" cy="703263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srgbClr val="000000">
                <a:alpha val="18999"/>
              </a:srgbClr>
            </a:outerShdw>
          </a:effectLst>
        </p:spPr>
      </p:pic>
      <p:pic>
        <p:nvPicPr>
          <p:cNvPr id="3079" name="图片 5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83525" y="1995488"/>
            <a:ext cx="863600" cy="9445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81785E5-6A92-4972-BDCB-E017C4379DAD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defRPr sz="1200" noProof="1">
                <a:solidFill>
                  <a:schemeClr val="tx1">
                    <a:tint val="75000"/>
                  </a:schemeClr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1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1" name="组合 26"/>
          <p:cNvGrpSpPr/>
          <p:nvPr/>
        </p:nvGrpSpPr>
        <p:grpSpPr>
          <a:xfrm>
            <a:off x="1260475" y="555625"/>
            <a:ext cx="6480175" cy="1879600"/>
            <a:chOff x="63467" y="1087421"/>
            <a:chExt cx="6480243" cy="1880128"/>
          </a:xfrm>
        </p:grpSpPr>
        <p:grpSp>
          <p:nvGrpSpPr>
            <p:cNvPr id="5122" name="组合 24"/>
            <p:cNvGrpSpPr/>
            <p:nvPr/>
          </p:nvGrpSpPr>
          <p:grpSpPr>
            <a:xfrm>
              <a:off x="63467" y="2071947"/>
              <a:ext cx="928656" cy="752686"/>
              <a:chOff x="-56479" y="1028836"/>
              <a:chExt cx="1252920" cy="1015506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H="1">
                <a:off x="-2932" y="1028836"/>
                <a:ext cx="1199430" cy="961946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椭圆 24"/>
              <p:cNvSpPr/>
              <p:nvPr/>
            </p:nvSpPr>
            <p:spPr>
              <a:xfrm>
                <a:off x="-56479" y="1947934"/>
                <a:ext cx="94241" cy="96408"/>
              </a:xfrm>
              <a:prstGeom prst="ellipse">
                <a:avLst/>
              </a:prstGeom>
              <a:solidFill>
                <a:srgbClr val="29708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宋体" panose="02010600030101010101" pitchFamily="2" charset="-122"/>
                  <a:ea typeface="+mn-ea"/>
                  <a:cs typeface="+mn-cs"/>
                </a:endParaRPr>
              </a:p>
            </p:txBody>
          </p:sp>
        </p:grpSp>
        <p:sp>
          <p:nvSpPr>
            <p:cNvPr id="5125" name="矩形 2"/>
            <p:cNvSpPr/>
            <p:nvPr/>
          </p:nvSpPr>
          <p:spPr>
            <a:xfrm>
              <a:off x="207473" y="1375483"/>
              <a:ext cx="6336237" cy="64651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3600" b="1" dirty="0">
                  <a:solidFill>
                    <a:srgbClr val="FF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习作：身边那些有特点的人</a:t>
              </a:r>
              <a:endParaRPr lang="zh-CN" altLang="en-US" sz="3600" b="1" dirty="0">
                <a:solidFill>
                  <a:srgbClr val="FF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5126" name="组合 7"/>
            <p:cNvGrpSpPr/>
            <p:nvPr/>
          </p:nvGrpSpPr>
          <p:grpSpPr>
            <a:xfrm>
              <a:off x="261898" y="1087421"/>
              <a:ext cx="1233445" cy="1472027"/>
              <a:chOff x="441448" y="1779662"/>
              <a:chExt cx="1233445" cy="1511448"/>
            </a:xfrm>
          </p:grpSpPr>
          <p:cxnSp>
            <p:nvCxnSpPr>
              <p:cNvPr id="22" name="直接连接符 21"/>
              <p:cNvCxnSpPr/>
              <p:nvPr/>
            </p:nvCxnSpPr>
            <p:spPr>
              <a:xfrm flipH="1">
                <a:off x="441457" y="1779662"/>
                <a:ext cx="1233500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41457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29" name="组合 11"/>
            <p:cNvGrpSpPr/>
            <p:nvPr/>
          </p:nvGrpSpPr>
          <p:grpSpPr>
            <a:xfrm flipH="1">
              <a:off x="5160309" y="1087421"/>
              <a:ext cx="1232049" cy="1472027"/>
              <a:chOff x="-541067" y="1779662"/>
              <a:chExt cx="1232049" cy="1511448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-541605" y="1779662"/>
                <a:ext cx="123191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>
                <a:off x="-541605" y="1779662"/>
                <a:ext cx="0" cy="1511447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矩形 12"/>
            <p:cNvSpPr/>
            <p:nvPr/>
          </p:nvSpPr>
          <p:spPr bwMode="auto">
            <a:xfrm>
              <a:off x="479396" y="2427647"/>
              <a:ext cx="5783324" cy="48908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schemeClr val="lt1"/>
                  </a:solidFill>
                  <a:effectLst/>
                  <a:uLnTx/>
                  <a:uFillTx/>
                  <a:latin typeface="叶根友毛笔行书2.0版" pitchFamily="2" charset="-122"/>
                  <a:ea typeface="叶根友毛笔行书2.0版" pitchFamily="2" charset="-122"/>
                  <a:cs typeface="+mn-cs"/>
                </a:rPr>
                <a:t>部编版：三年级下册</a:t>
              </a: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叶根友毛笔行书2.0版" pitchFamily="2" charset="-122"/>
                <a:ea typeface="叶根友毛笔行书2.0版" pitchFamily="2" charset="-122"/>
                <a:cs typeface="+mn-cs"/>
              </a:endParaRPr>
            </a:p>
          </p:txBody>
        </p:sp>
        <p:grpSp>
          <p:nvGrpSpPr>
            <p:cNvPr id="5133" name="组合 15"/>
            <p:cNvGrpSpPr/>
            <p:nvPr/>
          </p:nvGrpSpPr>
          <p:grpSpPr>
            <a:xfrm flipV="1">
              <a:off x="261898" y="2832574"/>
              <a:ext cx="112708" cy="134975"/>
              <a:chOff x="-3277587" y="1779662"/>
              <a:chExt cx="1226161" cy="1507732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H="1">
                <a:off x="-3277489" y="1779662"/>
                <a:ext cx="1226215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-3277489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5136" name="组合 19"/>
            <p:cNvGrpSpPr/>
            <p:nvPr/>
          </p:nvGrpSpPr>
          <p:grpSpPr>
            <a:xfrm flipH="1" flipV="1">
              <a:off x="6279635" y="2832574"/>
              <a:ext cx="112730" cy="134975"/>
              <a:chOff x="-13975275" y="1779662"/>
              <a:chExt cx="1226397" cy="1507732"/>
            </a:xfrm>
          </p:grpSpPr>
          <p:cxnSp>
            <p:nvCxnSpPr>
              <p:cNvPr id="16" name="直接连接符 15"/>
              <p:cNvCxnSpPr/>
              <p:nvPr/>
            </p:nvCxnSpPr>
            <p:spPr>
              <a:xfrm flipH="1">
                <a:off x="-13981052" y="1779662"/>
                <a:ext cx="1226223" cy="0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-13981052" y="1779662"/>
                <a:ext cx="0" cy="1507732"/>
              </a:xfrm>
              <a:prstGeom prst="line">
                <a:avLst/>
              </a:prstGeom>
              <a:ln w="19050">
                <a:solidFill>
                  <a:srgbClr val="297083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pic>
        <p:nvPicPr>
          <p:cNvPr id="5139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42988" y="2716213"/>
            <a:ext cx="7058025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/>
          <a:srcRect t="18200" b="20201"/>
          <a:stretch>
            <a:fillRect/>
          </a:stretch>
        </p:blipFill>
        <p:spPr>
          <a:xfrm rot="20376995">
            <a:off x="268288" y="3154363"/>
            <a:ext cx="2335213" cy="14382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矩形 4"/>
          <p:cNvSpPr/>
          <p:nvPr/>
        </p:nvSpPr>
        <p:spPr>
          <a:xfrm>
            <a:off x="611188" y="555625"/>
            <a:ext cx="74168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8" name="矩形 5"/>
          <p:cNvSpPr/>
          <p:nvPr/>
        </p:nvSpPr>
        <p:spPr>
          <a:xfrm>
            <a:off x="611188" y="1131888"/>
            <a:ext cx="7489825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矩形 7"/>
          <p:cNvSpPr/>
          <p:nvPr/>
        </p:nvSpPr>
        <p:spPr>
          <a:xfrm>
            <a:off x="4427538" y="915988"/>
            <a:ext cx="2501900" cy="1236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55682" y="2427738"/>
            <a:ext cx="7272606" cy="830997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  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开头  中间   结尾</a:t>
            </a:r>
            <a:endParaRPr kumimoji="0" lang="en-US" altLang="zh-CN" sz="41300" b="1" i="0" u="none" strike="noStrike" kern="1200" cap="none" spc="0" normalizeH="0" baseline="0" noProof="0" dirty="0">
              <a:ln>
                <a:noFill/>
              </a:ln>
              <a:solidFill>
                <a:srgbClr val="63252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第三步构思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pull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362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矩形 6"/>
          <p:cNvSpPr/>
          <p:nvPr/>
        </p:nvSpPr>
        <p:spPr>
          <a:xfrm>
            <a:off x="3492500" y="1131888"/>
            <a:ext cx="4319588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4" name="矩形 7"/>
          <p:cNvSpPr/>
          <p:nvPr/>
        </p:nvSpPr>
        <p:spPr>
          <a:xfrm>
            <a:off x="827088" y="2284413"/>
            <a:ext cx="7273925" cy="1570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以例文为例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抓住人物的语言、动作进行描写，突出人物的性格特征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第四步方法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386" name="矩形 4"/>
          <p:cNvSpPr/>
          <p:nvPr/>
        </p:nvSpPr>
        <p:spPr>
          <a:xfrm>
            <a:off x="1476375" y="195263"/>
            <a:ext cx="1871663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例文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6387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8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7658" y="1059624"/>
            <a:ext cx="8352036" cy="3847207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           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“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旋球王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多多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多多是我最要好的朋友。他的脑袋圆圆的，浓眉毛，大眼睛，像卡通人物蜡笔小新。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多多喜欢打乒乓球，我们都叫他“旋球王”。“旋球王”的旋球那可是真“旋”！只要球一出手，就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像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长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了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眼睛似的，“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唰唰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”地直向你冲过来，可只要一落到桌面上就会立刻改变方向。你明明看着往左，它却往右飞了。等你一接球，才发现扑了个空。这样你就输定了。每次他赢了球，都会张开他的大嘴，大叫一声。</a:t>
            </a:r>
            <a:endParaRPr kumimoji="0" lang="zh-CN" altLang="zh-CN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我真羡慕他。</a:t>
            </a:r>
            <a:endParaRPr kumimoji="0" lang="en-US" altLang="zh-CN" sz="24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8434" name="矩形 4"/>
          <p:cNvSpPr/>
          <p:nvPr/>
        </p:nvSpPr>
        <p:spPr>
          <a:xfrm>
            <a:off x="684213" y="771525"/>
            <a:ext cx="2879725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习作点评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8435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6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688" y="1923696"/>
            <a:ext cx="7560630" cy="255454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    小作者在这篇习作中，开篇介绍了多多的外貌特点，接着用一件具体的事例体现多多的鲜明特点，同时抓住多多的打球动作让我们仿佛看到了“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旋球王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”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多多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，最后用一句话表达了小作者的真情实感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j-ea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36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9458" name="矩形 4"/>
          <p:cNvSpPr/>
          <p:nvPr/>
        </p:nvSpPr>
        <p:spPr>
          <a:xfrm>
            <a:off x="611188" y="771525"/>
            <a:ext cx="29527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锦囊妙计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59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60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688" y="2139714"/>
            <a:ext cx="7560630" cy="2062103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一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用上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平时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积累的好词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好句。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 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抓特点、有顺序、要连贯。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 </a:t>
            </a:r>
            <a:endParaRPr kumimoji="0" lang="zh-CN" altLang="zh-CN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三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、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小事例、要典型、重细节、写具体。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0482" name="矩形 4"/>
          <p:cNvSpPr/>
          <p:nvPr/>
        </p:nvSpPr>
        <p:spPr>
          <a:xfrm>
            <a:off x="611188" y="771525"/>
            <a:ext cx="29527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习作练习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483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484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15711" y="2211720"/>
            <a:ext cx="6696558" cy="1569660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 请大家尝试 写一写身边那些有特点的人，写的时候要注意刚学到的写人方法。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1506" name="矩形 4"/>
          <p:cNvSpPr/>
          <p:nvPr/>
        </p:nvSpPr>
        <p:spPr>
          <a:xfrm>
            <a:off x="611188" y="771525"/>
            <a:ext cx="29527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修改要求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1507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8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55682" y="1635672"/>
            <a:ext cx="7920000" cy="3240000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语句修改通顺，把标点符号修改正确，无错别字。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2.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人物介绍时是否用一两件真实而具体的事例来体现人物特点。</a:t>
            </a: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Tahoma" panose="020B0604030504040204" pitchFamily="34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3.</a:t>
            </a:r>
            <a:r>
              <a:rPr kumimoji="0" lang="zh-CN" altLang="en-US" sz="32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是否描写人物的外貌、语言、心理活动 。</a:t>
            </a:r>
            <a:endParaRPr kumimoji="0" lang="zh-CN" altLang="en-US" sz="32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3200" b="1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2530" name="矩形 4"/>
          <p:cNvSpPr/>
          <p:nvPr/>
        </p:nvSpPr>
        <p:spPr>
          <a:xfrm>
            <a:off x="611188" y="771525"/>
            <a:ext cx="29527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习作小结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531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2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27688" y="1635671"/>
            <a:ext cx="7560630" cy="3046988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    同学们写身边有特点的人，要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用上积累的好词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好句，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Tahoma" panose="020B0604030504040204" pitchFamily="34" charset="0"/>
              </a:rPr>
              <a:t>选择一两件真实而具体的事例，抓住他的语言，动作有顺序地写出他的鲜明特点来。写完后一定要给文章拟一个适当的题目，</a:t>
            </a:r>
            <a:r>
              <a:rPr kumimoji="0" lang="zh-CN" altLang="zh-CN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题目可以用上表示人物特点的词语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4" name="矩形 4"/>
          <p:cNvSpPr/>
          <p:nvPr/>
        </p:nvSpPr>
        <p:spPr>
          <a:xfrm>
            <a:off x="611188" y="771525"/>
            <a:ext cx="2952750" cy="8318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 sz="48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3555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556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23557" name="TextBox 6"/>
          <p:cNvSpPr txBox="1"/>
          <p:nvPr/>
        </p:nvSpPr>
        <p:spPr>
          <a:xfrm>
            <a:off x="1331913" y="1276350"/>
            <a:ext cx="5970587" cy="26463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16600" b="1" dirty="0">
                <a:solidFill>
                  <a:srgbClr val="FF00FF"/>
                </a:solidFill>
                <a:latin typeface="叶根友毛笔行书2.0版" pitchFamily="2" charset="-122"/>
                <a:ea typeface="叶根友毛笔行书2.0版" pitchFamily="2" charset="-122"/>
              </a:rPr>
              <a:t>再  见</a:t>
            </a:r>
            <a:endParaRPr lang="zh-CN" altLang="en-US" sz="16600" b="1" dirty="0">
              <a:solidFill>
                <a:srgbClr val="FF00FF"/>
              </a:solidFill>
              <a:latin typeface="叶根友毛笔行书2.0版" pitchFamily="2" charset="-122"/>
              <a:ea typeface="叶根友毛笔行书2.0版" pitchFamily="2" charset="-122"/>
            </a:endParaRPr>
          </a:p>
        </p:txBody>
      </p:sp>
    </p:spTree>
  </p:cSld>
  <p:clrMapOvr>
    <a:masterClrMapping/>
  </p:clrMapOvr>
  <p:transition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146" name="矩形 2"/>
          <p:cNvSpPr/>
          <p:nvPr/>
        </p:nvSpPr>
        <p:spPr>
          <a:xfrm>
            <a:off x="887413" y="763588"/>
            <a:ext cx="7327900" cy="6477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indent="304800"/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4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pic>
        <p:nvPicPr>
          <p:cNvPr id="4" name="图片 3" descr="2015080411212376700833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58863"/>
            <a:ext cx="5292725" cy="4084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8" name="矩形 4"/>
          <p:cNvSpPr/>
          <p:nvPr/>
        </p:nvSpPr>
        <p:spPr>
          <a:xfrm>
            <a:off x="5508625" y="1924050"/>
            <a:ext cx="3455988" cy="1570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头戴紧箍咒，手持金箍棒，能腾云驾雾，会七十二变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149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025" y="195263"/>
            <a:ext cx="2717800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0" name="矩形 6"/>
          <p:cNvSpPr/>
          <p:nvPr/>
        </p:nvSpPr>
        <p:spPr>
          <a:xfrm>
            <a:off x="1835150" y="268288"/>
            <a:ext cx="1944688" cy="641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情景导入</a:t>
            </a:r>
            <a:endParaRPr lang="zh-CN" altLang="en-US" sz="32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6013" y="987425"/>
            <a:ext cx="2141537" cy="974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 descr="dd200098584bf6ce85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0"/>
            <a:ext cx="4427537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矩形 4"/>
          <p:cNvSpPr/>
          <p:nvPr/>
        </p:nvSpPr>
        <p:spPr>
          <a:xfrm>
            <a:off x="323850" y="2427288"/>
            <a:ext cx="4248150" cy="10779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长嘴大耳，圆身肥肚，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好吃懒做，贪生怕死</a:t>
            </a:r>
            <a:r>
              <a:rPr lang="zh-CN" altLang="en-US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2" name="矩形 5"/>
          <p:cNvSpPr/>
          <p:nvPr/>
        </p:nvSpPr>
        <p:spPr>
          <a:xfrm>
            <a:off x="827088" y="1058863"/>
            <a:ext cx="2520950" cy="731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30000"/>
              </a:lnSpc>
            </a:pP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情景导入</a:t>
            </a:r>
            <a:endParaRPr lang="zh-CN" altLang="en-US" sz="3200" b="1" dirty="0">
              <a:solidFill>
                <a:srgbClr val="FF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194" name="矩形 4"/>
          <p:cNvSpPr/>
          <p:nvPr/>
        </p:nvSpPr>
        <p:spPr>
          <a:xfrm>
            <a:off x="611188" y="555625"/>
            <a:ext cx="74168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6" name="矩形 6"/>
          <p:cNvSpPr/>
          <p:nvPr/>
        </p:nvSpPr>
        <p:spPr>
          <a:xfrm>
            <a:off x="827088" y="1131888"/>
            <a:ext cx="6985000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7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1872156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习作题目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199" name="矩形 7"/>
          <p:cNvSpPr/>
          <p:nvPr/>
        </p:nvSpPr>
        <p:spPr>
          <a:xfrm>
            <a:off x="1692275" y="2387600"/>
            <a:ext cx="6119813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4800" b="1" dirty="0">
                <a:latin typeface="Calibri" panose="020F0502020204030204" pitchFamily="34" charset="0"/>
                <a:ea typeface="宋体" panose="02010600030101010101" pitchFamily="2" charset="-122"/>
              </a:rPr>
              <a:t>身边那些有特点的人</a:t>
            </a:r>
            <a:endParaRPr lang="zh-CN" altLang="en-US" sz="48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218" name="矩形 4"/>
          <p:cNvSpPr/>
          <p:nvPr/>
        </p:nvSpPr>
        <p:spPr>
          <a:xfrm>
            <a:off x="611188" y="555625"/>
            <a:ext cx="74168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矩形 5"/>
          <p:cNvSpPr/>
          <p:nvPr/>
        </p:nvSpPr>
        <p:spPr>
          <a:xfrm>
            <a:off x="323850" y="1492250"/>
            <a:ext cx="7488238" cy="6048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0" name="矩形 6"/>
          <p:cNvSpPr/>
          <p:nvPr/>
        </p:nvSpPr>
        <p:spPr>
          <a:xfrm>
            <a:off x="827088" y="1131888"/>
            <a:ext cx="6985000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1" name="矩形 7"/>
          <p:cNvSpPr/>
          <p:nvPr/>
        </p:nvSpPr>
        <p:spPr>
          <a:xfrm>
            <a:off x="1116013" y="2427288"/>
            <a:ext cx="58150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3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1944162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习作要求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3" name="矩形 7"/>
          <p:cNvSpPr/>
          <p:nvPr/>
        </p:nvSpPr>
        <p:spPr>
          <a:xfrm>
            <a:off x="827088" y="2066925"/>
            <a:ext cx="7056437" cy="20621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本次作文是写一个自己身边有特点的人，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并选择一两件能表现他鲜明特点的真实而具体的事例，通过具体事例表现人物特点。题目自拟。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242" name="矩形 4"/>
          <p:cNvSpPr/>
          <p:nvPr/>
        </p:nvSpPr>
        <p:spPr>
          <a:xfrm>
            <a:off x="611188" y="627063"/>
            <a:ext cx="3097212" cy="5857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矩形 5"/>
          <p:cNvSpPr/>
          <p:nvPr/>
        </p:nvSpPr>
        <p:spPr>
          <a:xfrm>
            <a:off x="755650" y="1779588"/>
            <a:ext cx="7993063" cy="3046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第一步：</a:t>
            </a:r>
            <a:r>
              <a:rPr lang="zh-CN" altLang="en-US" sz="3200" b="1" dirty="0">
                <a:solidFill>
                  <a:srgbClr val="FF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审题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本次习作是一篇写人的命题作文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写一个有特点的人，要抓住人物的某一个特点来写。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    3.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通过具体事例体现人物的某个特点。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99694" y="1059624"/>
            <a:ext cx="1944162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写法指导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5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266" name="矩形 5"/>
          <p:cNvSpPr/>
          <p:nvPr/>
        </p:nvSpPr>
        <p:spPr>
          <a:xfrm>
            <a:off x="611188" y="1131888"/>
            <a:ext cx="7489825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矩形 7"/>
          <p:cNvSpPr/>
          <p:nvPr/>
        </p:nvSpPr>
        <p:spPr>
          <a:xfrm>
            <a:off x="1692275" y="268288"/>
            <a:ext cx="5237163" cy="1014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solidFill>
                <a:srgbClr val="FF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3646" y="843606"/>
            <a:ext cx="8568713" cy="4032336"/>
          </a:xfrm>
          <a:prstGeom prst="ellipse">
            <a:avLst/>
          </a:prstGeom>
          <a:noFill/>
          <a:ln w="9525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899694" y="1059624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第二步选材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矩形 4"/>
          <p:cNvSpPr/>
          <p:nvPr/>
        </p:nvSpPr>
        <p:spPr>
          <a:xfrm>
            <a:off x="611188" y="555625"/>
            <a:ext cx="74168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0" name="矩形 5"/>
          <p:cNvSpPr/>
          <p:nvPr/>
        </p:nvSpPr>
        <p:spPr>
          <a:xfrm>
            <a:off x="611188" y="1131888"/>
            <a:ext cx="7489825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1" name="矩形 7"/>
          <p:cNvSpPr/>
          <p:nvPr/>
        </p:nvSpPr>
        <p:spPr>
          <a:xfrm>
            <a:off x="2771775" y="915988"/>
            <a:ext cx="4157663" cy="12366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87718" y="2283726"/>
            <a:ext cx="5832486" cy="1569660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外貌    性格  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63252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爱好    特长</a:t>
            </a:r>
            <a:endParaRPr kumimoji="0" lang="en-US" altLang="zh-CN" sz="4800" b="1" i="0" u="none" strike="noStrike" kern="1200" cap="none" spc="0" normalizeH="0" baseline="0" noProof="0" dirty="0">
              <a:ln>
                <a:noFill/>
              </a:ln>
              <a:solidFill>
                <a:srgbClr val="63252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第二步选材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矩形 2"/>
          <p:cNvSpPr/>
          <p:nvPr/>
        </p:nvSpPr>
        <p:spPr>
          <a:xfrm>
            <a:off x="1108075" y="1050925"/>
            <a:ext cx="6946900" cy="6286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endParaRPr lang="zh-CN" altLang="en-US" sz="3200" b="1" dirty="0">
              <a:solidFill>
                <a:srgbClr val="00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314" name="矩形 4"/>
          <p:cNvSpPr/>
          <p:nvPr/>
        </p:nvSpPr>
        <p:spPr>
          <a:xfrm>
            <a:off x="611188" y="555625"/>
            <a:ext cx="7416800" cy="830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4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矩形 5"/>
          <p:cNvSpPr/>
          <p:nvPr/>
        </p:nvSpPr>
        <p:spPr>
          <a:xfrm>
            <a:off x="611188" y="1131888"/>
            <a:ext cx="7489825" cy="6048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75742" y="2499744"/>
            <a:ext cx="5328444" cy="830997"/>
          </a:xfrm>
          <a:prstGeom prst="rect">
            <a:avLst/>
          </a:prstGeom>
          <a:ln>
            <a:noFill/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   </a:t>
            </a: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rgbClr val="632523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一件具体事例</a:t>
            </a:r>
            <a:endParaRPr kumimoji="0" lang="en-US" altLang="zh-CN" sz="9600" b="1" i="0" u="none" strike="noStrike" kern="1200" cap="none" spc="0" normalizeH="0" baseline="0" noProof="0" dirty="0">
              <a:ln>
                <a:noFill/>
              </a:ln>
              <a:solidFill>
                <a:srgbClr val="632523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99694" y="1059624"/>
            <a:ext cx="2448204" cy="584775"/>
          </a:xfrm>
          <a:prstGeom prst="rect">
            <a:avLst/>
          </a:prstGeom>
          <a:ln>
            <a:solidFill>
              <a:srgbClr val="FFFF00"/>
            </a:solidFill>
            <a:prstDash val="dash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第二步选材</a:t>
            </a:r>
            <a:endParaRPr kumimoji="0" lang="en-US" altLang="zh-CN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wipe dir="d"/>
  </p:transition>
</p:sld>
</file>

<file path=ppt/tags/tag1.xml><?xml version="1.0" encoding="utf-8"?>
<p:tagLst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1014</Words>
  <Application>WPS 演示</Application>
  <PresentationFormat>全屏显示(16:9)</PresentationFormat>
  <Paragraphs>188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Arial</vt:lpstr>
      <vt:lpstr>宋体</vt:lpstr>
      <vt:lpstr>Wingdings</vt:lpstr>
      <vt:lpstr>Calibri</vt:lpstr>
      <vt:lpstr>楷体</vt:lpstr>
      <vt:lpstr>叶根友毛笔行书2.0版</vt:lpstr>
      <vt:lpstr>Tahoma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115</cp:revision>
  <dcterms:created xsi:type="dcterms:W3CDTF">2018-12-30T02:03:00Z</dcterms:created>
  <dcterms:modified xsi:type="dcterms:W3CDTF">2021-09-11T05:41:45Z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