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502" r:id="rId3"/>
    <p:sldId id="257" r:id="rId5"/>
    <p:sldId id="508" r:id="rId6"/>
    <p:sldId id="358" r:id="rId7"/>
    <p:sldId id="430" r:id="rId8"/>
    <p:sldId id="510" r:id="rId9"/>
    <p:sldId id="276" r:id="rId10"/>
    <p:sldId id="268" r:id="rId11"/>
    <p:sldId id="278" r:id="rId12"/>
    <p:sldId id="261" r:id="rId13"/>
    <p:sldId id="264" r:id="rId14"/>
    <p:sldId id="271" r:id="rId15"/>
    <p:sldId id="274" r:id="rId16"/>
    <p:sldId id="572" r:id="rId17"/>
    <p:sldId id="573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00FF00"/>
    <a:srgbClr val="0066FF"/>
    <a:srgbClr val="33CCFF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472"/>
    <p:restoredTop sz="94030"/>
  </p:normalViewPr>
  <p:slideViewPr>
    <p:cSldViewPr showGuides="1">
      <p:cViewPr varScale="1">
        <p:scale>
          <a:sx n="104" d="100"/>
          <a:sy n="104" d="100"/>
        </p:scale>
        <p:origin x="1704" y="108"/>
      </p:cViewPr>
      <p:guideLst>
        <p:guide orient="horz" pos="2160"/>
        <p:guide pos="29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293B0C-2BBF-4F6F-ADE2-86DD635A49B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B3A0D3-3165-43DB-9387-93A06841F5D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97D72C-9DD1-4FD2-BA36-75C57FF8696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46075"/>
            <a:ext cx="2057400" cy="578008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46075"/>
            <a:ext cx="6019800" cy="578008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585CF81-C6DA-4F25-8E16-010D09ACAD9F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ADC018C-3DA8-4D95-B9EC-745758EEF9DB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521E37-4C5D-457C-822F-1D16132FEF49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697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697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8D8D902-CAFB-4CAB-90F0-06DC63EF8E7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701170-4078-49DA-B455-7BD59FAD646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89B6DB6-D0EA-401C-922E-D6C472A7E8E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3C86853-4D81-43F2-88D6-4C5DAE40A600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7B3AA1D-0B7A-454B-A650-647E1AB7072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2EA565-2163-4C1B-888A-D3126617DD37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3" descr="C:\Documents and Settings\鱼不愚\桌面\1副本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Picture 3" descr="C:\Documents and Settings\鱼不愚\桌面\1副本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标题占位符 1"/>
          <p:cNvSpPr>
            <a:spLocks noGrp="1"/>
          </p:cNvSpPr>
          <p:nvPr>
            <p:ph type="title"/>
          </p:nvPr>
        </p:nvSpPr>
        <p:spPr>
          <a:xfrm>
            <a:off x="457200" y="346075"/>
            <a:ext cx="8229600" cy="939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9" name="文本占位符 2"/>
          <p:cNvSpPr>
            <a:spLocks noGrp="1"/>
          </p:cNvSpPr>
          <p:nvPr>
            <p:ph type="body"/>
          </p:nvPr>
        </p:nvSpPr>
        <p:spPr>
          <a:xfrm>
            <a:off x="457200" y="1428750"/>
            <a:ext cx="8229600" cy="46974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05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394DBB-2616-484E-9AEF-DB8765069B8F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+mj-lt"/>
          <a:ea typeface="+mj-ea"/>
          <a:cs typeface="汉仪秀英体简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1" charset="-122"/>
          <a:ea typeface="汉仪秀英体简" pitchFamily="1" charset="-122"/>
          <a:cs typeface="汉仪秀英体简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1" charset="-122"/>
          <a:ea typeface="汉仪秀英体简" pitchFamily="1" charset="-122"/>
          <a:cs typeface="汉仪秀英体简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1" charset="-122"/>
          <a:ea typeface="汉仪秀英体简" pitchFamily="1" charset="-122"/>
          <a:cs typeface="汉仪秀英体简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1" charset="-122"/>
          <a:ea typeface="汉仪秀英体简" pitchFamily="1" charset="-122"/>
          <a:cs typeface="汉仪秀英体简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1" charset="-122"/>
          <a:ea typeface="汉仪秀英体简" pitchFamily="1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1" charset="-122"/>
          <a:ea typeface="汉仪秀英体简" pitchFamily="1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1" charset="-122"/>
          <a:ea typeface="汉仪秀英体简" pitchFamily="1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汉仪秀英体简" pitchFamily="1" charset="-122"/>
          <a:ea typeface="汉仪秀英体简" pitchFamily="1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副标题 4"/>
          <p:cNvSpPr>
            <a:spLocks noGrp="1"/>
          </p:cNvSpPr>
          <p:nvPr>
            <p:ph type="subTitle" idx="1"/>
          </p:nvPr>
        </p:nvSpPr>
        <p:spPr bwMode="auto">
          <a:xfrm>
            <a:off x="827580" y="0"/>
            <a:ext cx="7469514" cy="3465114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b" anchorCtr="0" compatLnSpc="1">
            <a:no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8800" b="1" i="0" u="none" strike="noStrike" kern="10" cap="none" spc="0" normalizeH="0" baseline="0" noProof="0" dirty="0">
                <a:ln w="12700">
                  <a:solidFill>
                    <a:srgbClr val="B2B2B2"/>
                  </a:solidFill>
                  <a:rou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华文楷体" panose="02010600040101010101" pitchFamily="2" charset="-122"/>
              </a:rPr>
              <a:t>怎样修改病句</a:t>
            </a:r>
            <a:endParaRPr kumimoji="0" lang="zh-CN" altLang="en-US" sz="8800" b="1" i="0" u="none" strike="noStrike" kern="10" cap="none" spc="0" normalizeH="0" baseline="0" noProof="0" dirty="0">
              <a:ln w="12700">
                <a:solidFill>
                  <a:srgbClr val="B2B2B2"/>
                </a:solidFill>
                <a:rou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华文楷体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4577" name="Picture 5" descr="F:\图片\e77a793e8e4a67f154e723ba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4204" y="1"/>
            <a:ext cx="7772400" cy="1428735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③</a:t>
            </a:r>
            <a:r>
              <a:rPr kumimoji="0" lang="zh-CN" sz="66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成份残缺</a:t>
            </a:r>
            <a:endParaRPr kumimoji="0" lang="zh-CN" sz="66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50" y="1357313"/>
            <a:ext cx="8858250" cy="5000625"/>
          </a:xfrm>
        </p:spPr>
        <p:txBody>
          <a:bodyPr wrap="square" lIns="91440" tIns="45720" rIns="91440" bIns="45720" numCol="1" anchor="b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例</a:t>
            </a: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： 学习</a:t>
            </a:r>
            <a:r>
              <a:rPr kumimoji="0" lang="zh-CN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革命烈士诗两首</a:t>
            </a:r>
            <a:r>
              <a:rPr kumimoji="0" lang="zh-CN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一</a:t>
            </a:r>
            <a:b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课，使我受到了深刻的教育。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分析</a:t>
            </a:r>
            <a:r>
              <a:rPr kumimoji="0" lang="zh-CN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这个句子的病因是</a:t>
            </a:r>
            <a:r>
              <a:rPr kumimoji="0" lang="zh-CN" altLang="en-US" sz="3600" b="1" i="0" u="sng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成份残缺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，整个句子缺少了主动者，谁学习这一课？谁受到了教育？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改为：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我学习</a:t>
            </a:r>
            <a:r>
              <a:rPr kumimoji="0" lang="zh-CN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革命烈士诗两首</a:t>
            </a:r>
            <a:r>
              <a:rPr kumimoji="0" lang="zh-CN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一</a:t>
            </a:r>
            <a:b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课，受到了深刻的教育。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或者改为</a:t>
            </a: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+mn-ea"/>
              </a:rPr>
              <a:t>学习</a:t>
            </a:r>
            <a:r>
              <a:rPr kumimoji="0" lang="zh-CN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+mn-ea"/>
              </a:rPr>
              <a:t>《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+mn-ea"/>
              </a:rPr>
              <a:t>革命烈士诗两首</a:t>
            </a:r>
            <a:r>
              <a:rPr kumimoji="0" lang="zh-CN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+mn-ea"/>
              </a:rPr>
              <a:t>》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+mn-ea"/>
              </a:rPr>
              <a:t>一</a:t>
            </a:r>
            <a:b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+mn-ea"/>
              </a:rPr>
            </a:b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+mn-ea"/>
              </a:rPr>
              <a:t>               课，我受到了深刻的教育。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1476375" y="2854325"/>
            <a:ext cx="309563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1" name="TextBox 5"/>
          <p:cNvSpPr txBox="1"/>
          <p:nvPr/>
        </p:nvSpPr>
        <p:spPr>
          <a:xfrm>
            <a:off x="428625" y="6143625"/>
            <a:ext cx="7500938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44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charRg st="44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charRg st="44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603">
                                            <p:txEl>
                                              <p:charRg st="44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5603">
                                            <p:txEl>
                                              <p:charRg st="44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44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87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charRg st="87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03">
                                            <p:txEl>
                                              <p:charRg st="87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13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603">
                                            <p:txEl>
                                              <p:charRg st="13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03">
                                            <p:txEl>
                                              <p:charRg st="13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26 -0.00832 L -0.02326 -0.2493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25603">
                                            <p:txEl>
                                              <p:charRg st="87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26 -0.00832 L -0.02326 -0.2493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5603">
                                            <p:txEl>
                                              <p:charRg st="13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13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603">
                                            <p:txEl>
                                              <p:charRg st="13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03">
                                            <p:txEl>
                                              <p:charRg st="131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4204" y="188913"/>
            <a:ext cx="7772400" cy="1239823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③</a:t>
            </a:r>
            <a:r>
              <a:rPr kumimoji="0" lang="zh-CN" sz="66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成份残缺</a:t>
            </a:r>
            <a:endParaRPr kumimoji="0" lang="zh-CN" sz="66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63" y="1714500"/>
            <a:ext cx="8643938" cy="3429000"/>
          </a:xfrm>
        </p:spPr>
        <p:txBody>
          <a:bodyPr wrap="square" lIns="91440" tIns="45720" rIns="91440" bIns="45720" numCol="1" anchor="b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（即时演练</a:t>
            </a: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）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我们必须遵守纪律的习惯。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改为：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我们必须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养成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遵守纪律的习惯。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zh-CN" altLang="zh-CN" sz="4000" b="0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8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charRg st="8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charRg st="8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charRg st="3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charRg st="3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charRg st="3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6625" name="Picture 2" descr="F:\图片\bcabaf0277fcbcf109fa936a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5800" y="188639"/>
            <a:ext cx="7772400" cy="1071570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④</a:t>
            </a:r>
            <a:r>
              <a:rPr kumimoji="0" 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重复啰嗦</a:t>
            </a:r>
            <a:endParaRPr kumimoji="0" lang="zh-CN" sz="60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" y="2205038"/>
            <a:ext cx="8429625" cy="4500563"/>
          </a:xfrm>
        </p:spPr>
        <p:txBody>
          <a:bodyPr wrap="square" lIns="91440" tIns="45720" rIns="91440" bIns="45720" numCol="1" anchor="b" anchorCtr="0" compatLnSpc="1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例</a:t>
            </a: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：看到詹天佑留下的伟大工程，</a:t>
            </a:r>
            <a:endParaRPr kumimoji="0" lang="en-US" altLang="zh-CN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许多外国游客都不住地赞叹不已。 </a:t>
            </a:r>
            <a:endParaRPr kumimoji="0" lang="en-US" altLang="zh-CN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（分析）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这个句子的病因是</a:t>
            </a:r>
            <a:r>
              <a:rPr kumimoji="0" lang="zh-CN" altLang="en-US" sz="3600" b="1" i="0" u="sng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重复啰嗦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，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不住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就是不停的意思，而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赞叹不已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是不停地称赞。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altLang="zh-CN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改为：</a:t>
            </a: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看到詹天佑留下的伟大工程，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许多外国游客都赞叹不已。 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17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7">
                                            <p:txEl>
                                              <p:charRg st="17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7">
                                            <p:txEl>
                                              <p:charRg st="17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46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7">
                                            <p:txEl>
                                              <p:charRg st="46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charRg st="46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6627">
                                            <p:txEl>
                                              <p:charRg st="46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6627">
                                            <p:txEl>
                                              <p:charRg st="46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46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91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627">
                                            <p:txEl>
                                              <p:charRg st="91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627">
                                            <p:txEl>
                                              <p:charRg st="91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108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27">
                                            <p:txEl>
                                              <p:charRg st="108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27">
                                            <p:txEl>
                                              <p:charRg st="108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14815 L -0.01302 -0.18449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26627">
                                            <p:txEl>
                                              <p:charRg st="91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14375 L -0.00278 -0.18889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6627">
                                            <p:txEl>
                                              <p:charRg st="108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7649" name="Picture 2" descr="F:\图片\2589ea1073e5e963cb80c4f5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23850" y="-17145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4204" y="188903"/>
            <a:ext cx="7772400" cy="1470025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④</a:t>
            </a:r>
            <a:r>
              <a:rPr kumimoji="0" 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重复啰嗦</a:t>
            </a:r>
            <a:endParaRPr kumimoji="0" lang="zh-CN" sz="6000" b="1" i="0" u="none" strike="noStrike" kern="1200" cap="all" spc="0" normalizeH="0" baseline="0" noProof="0" dirty="0">
              <a:ln>
                <a:noFill/>
              </a:ln>
              <a:solidFill>
                <a:srgbClr val="FF0066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304800" y="98425"/>
            <a:ext cx="9753600" cy="5391150"/>
          </a:xfrm>
        </p:spPr>
        <p:txBody>
          <a:bodyPr wrap="square" lIns="91440" tIns="45720" rIns="91440" bIns="45720" numCol="1" anchor="b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zh-CN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他告诉了我过去一段愉快的往事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改为：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他告诉了我过去一段愉快的事。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或改为：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他告诉了我一段愉快的往事。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zh-CN" altLang="zh-CN" sz="4000" b="0" i="0" u="none" strike="noStrike" kern="0" cap="none" spc="0" normalizeH="0" baseline="0" noProof="0" dirty="0">
              <a:ln>
                <a:noFill/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52" name="TextBox 4"/>
          <p:cNvSpPr txBox="1"/>
          <p:nvPr/>
        </p:nvSpPr>
        <p:spPr>
          <a:xfrm>
            <a:off x="1331913" y="1628775"/>
            <a:ext cx="2493962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solidFill>
                  <a:schemeClr val="bg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（即时演练</a:t>
            </a:r>
            <a:r>
              <a:rPr lang="en-US" altLang="zh-CN" sz="2800" dirty="0">
                <a:solidFill>
                  <a:schemeClr val="bg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2800" dirty="0">
                <a:solidFill>
                  <a:schemeClr val="bg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  <a:endParaRPr lang="zh-CN" altLang="en-US" sz="2800" dirty="0">
              <a:solidFill>
                <a:schemeClr val="bg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2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charRg st="2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charRg st="2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4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charRg st="4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charRg st="4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2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5">
                                            <p:txEl>
                                              <p:charRg st="2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5">
                                            <p:txEl>
                                              <p:charRg st="2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4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5">
                                            <p:txEl>
                                              <p:charRg st="4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5">
                                            <p:txEl>
                                              <p:charRg st="4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charRg st="6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15">
                                            <p:txEl>
                                              <p:charRg st="6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915">
                                            <p:txEl>
                                              <p:charRg st="6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673" name="Group 3"/>
          <p:cNvGrpSpPr/>
          <p:nvPr/>
        </p:nvGrpSpPr>
        <p:grpSpPr>
          <a:xfrm>
            <a:off x="725488" y="1169988"/>
            <a:ext cx="7620000" cy="908050"/>
            <a:chOff x="0" y="0"/>
            <a:chExt cx="4800" cy="572"/>
          </a:xfrm>
        </p:grpSpPr>
        <p:pic>
          <p:nvPicPr>
            <p:cNvPr id="28674" name="圆角矩形 7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4800" cy="57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675" name="Text Box 5"/>
            <p:cNvSpPr txBox="1"/>
            <p:nvPr/>
          </p:nvSpPr>
          <p:spPr>
            <a:xfrm>
              <a:off x="62" y="85"/>
              <a:ext cx="4677" cy="44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676" name="TextBox 19"/>
          <p:cNvSpPr txBox="1"/>
          <p:nvPr/>
        </p:nvSpPr>
        <p:spPr>
          <a:xfrm>
            <a:off x="2892425" y="1447800"/>
            <a:ext cx="33591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2400" b="1" dirty="0">
                <a:solidFill>
                  <a:srgbClr val="FFFF99"/>
                </a:solidFill>
                <a:latin typeface="微软雅黑" panose="020B0503020204020204" charset="-122"/>
                <a:ea typeface="微软雅黑" panose="020B0503020204020204" charset="-122"/>
              </a:rPr>
              <a:t>四大法宝</a:t>
            </a:r>
            <a:endParaRPr lang="en-US" altLang="zh-CN" sz="2400" b="1" dirty="0">
              <a:solidFill>
                <a:srgbClr val="FFFF99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509588" y="2051050"/>
            <a:ext cx="1809750" cy="3689350"/>
            <a:chOff x="770269" y="0"/>
            <a:chExt cx="1816409" cy="3689815"/>
          </a:xfrm>
        </p:grpSpPr>
        <p:pic>
          <p:nvPicPr>
            <p:cNvPr id="28678" name="Picture 2" descr="C:\Documents and Settings\鱼不愚\桌面\Nature cards [转换]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6198454">
              <a:off x="179685" y="797719"/>
              <a:ext cx="2997578" cy="1402140"/>
            </a:xfrm>
            <a:prstGeom prst="rect">
              <a:avLst/>
            </a:prstGeom>
            <a:noFill/>
            <a:ln w="9525">
              <a:noFill/>
            </a:ln>
            <a:effectLst>
              <a:outerShdw dist="38100" dir="2699999" algn="ctr" rotWithShape="0">
                <a:srgbClr val="000000">
                  <a:alpha val="28998"/>
                </a:srgbClr>
              </a:outerShdw>
            </a:effectLst>
          </p:spPr>
        </p:pic>
        <p:sp>
          <p:nvSpPr>
            <p:cNvPr id="28679" name="圆角矩形 8"/>
            <p:cNvSpPr/>
            <p:nvPr/>
          </p:nvSpPr>
          <p:spPr>
            <a:xfrm>
              <a:off x="892956" y="2975350"/>
              <a:ext cx="1572628" cy="714465"/>
            </a:xfrm>
            <a:prstGeom prst="roundRect">
              <a:avLst>
                <a:gd name="adj" fmla="val 16667"/>
              </a:avLst>
            </a:prstGeom>
            <a:noFill/>
            <a:ln w="2540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28998"/>
                </a:srgbClr>
              </a:outerShdw>
            </a:effectLst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0" name="TextBox 20"/>
            <p:cNvSpPr txBox="1"/>
            <p:nvPr/>
          </p:nvSpPr>
          <p:spPr>
            <a:xfrm>
              <a:off x="770269" y="3102366"/>
              <a:ext cx="1816409" cy="4604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sz="24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搭配不当</a:t>
              </a:r>
              <a:endPara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" name="Group 11"/>
          <p:cNvGrpSpPr/>
          <p:nvPr/>
        </p:nvGrpSpPr>
        <p:grpSpPr>
          <a:xfrm>
            <a:off x="5862638" y="2076450"/>
            <a:ext cx="3357562" cy="3689350"/>
            <a:chOff x="0" y="0"/>
            <a:chExt cx="3357586" cy="3689815"/>
          </a:xfrm>
        </p:grpSpPr>
        <p:pic>
          <p:nvPicPr>
            <p:cNvPr id="28682" name="Picture 2" descr="C:\Documents and Settings\鱼不愚\桌面\Nature cards [转换]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6198454">
              <a:off x="180004" y="797903"/>
              <a:ext cx="2997578" cy="1401772"/>
            </a:xfrm>
            <a:prstGeom prst="rect">
              <a:avLst/>
            </a:prstGeom>
            <a:noFill/>
            <a:ln w="9525">
              <a:noFill/>
            </a:ln>
            <a:effectLst>
              <a:outerShdw dist="38100" dir="2699999" algn="ctr" rotWithShape="0">
                <a:srgbClr val="000000">
                  <a:alpha val="28998"/>
                </a:srgbClr>
              </a:outerShdw>
            </a:effectLst>
          </p:spPr>
        </p:pic>
        <p:sp>
          <p:nvSpPr>
            <p:cNvPr id="28683" name="圆角矩形 24"/>
            <p:cNvSpPr/>
            <p:nvPr/>
          </p:nvSpPr>
          <p:spPr>
            <a:xfrm>
              <a:off x="893768" y="2975350"/>
              <a:ext cx="1571636" cy="714465"/>
            </a:xfrm>
            <a:prstGeom prst="roundRect">
              <a:avLst>
                <a:gd name="adj" fmla="val 16667"/>
              </a:avLst>
            </a:prstGeom>
            <a:noFill/>
            <a:ln w="2540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28998"/>
                </a:srgbClr>
              </a:outerShdw>
            </a:effectLst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4" name="TextBox 25"/>
            <p:cNvSpPr txBox="1"/>
            <p:nvPr/>
          </p:nvSpPr>
          <p:spPr>
            <a:xfrm>
              <a:off x="0" y="3126232"/>
              <a:ext cx="3357586" cy="4604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sz="24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重复啰嗦</a:t>
              </a:r>
              <a:endPara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1792288" y="2052638"/>
            <a:ext cx="3357562" cy="3689350"/>
            <a:chOff x="635" y="0"/>
            <a:chExt cx="3357586" cy="3689815"/>
          </a:xfrm>
        </p:grpSpPr>
        <p:pic>
          <p:nvPicPr>
            <p:cNvPr id="28686" name="Picture 2" descr="C:\Documents and Settings\鱼不愚\桌面\Nature cards [转换]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6198454">
              <a:off x="180639" y="797903"/>
              <a:ext cx="2997578" cy="1401772"/>
            </a:xfrm>
            <a:prstGeom prst="rect">
              <a:avLst/>
            </a:prstGeom>
            <a:noFill/>
            <a:ln w="9525">
              <a:noFill/>
            </a:ln>
            <a:effectLst>
              <a:outerShdw dist="38100" dir="2699999" algn="ctr" rotWithShape="0">
                <a:srgbClr val="000000">
                  <a:alpha val="28998"/>
                </a:srgbClr>
              </a:outerShdw>
            </a:effectLst>
          </p:spPr>
        </p:pic>
        <p:sp>
          <p:nvSpPr>
            <p:cNvPr id="28687" name="圆角矩形 28"/>
            <p:cNvSpPr/>
            <p:nvPr/>
          </p:nvSpPr>
          <p:spPr>
            <a:xfrm>
              <a:off x="894403" y="2975350"/>
              <a:ext cx="1571636" cy="714465"/>
            </a:xfrm>
            <a:prstGeom prst="roundRect">
              <a:avLst>
                <a:gd name="adj" fmla="val 16667"/>
              </a:avLst>
            </a:prstGeom>
            <a:noFill/>
            <a:ln w="2540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28998"/>
                </a:srgbClr>
              </a:outerShdw>
            </a:effectLst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8" name="TextBox 29"/>
            <p:cNvSpPr txBox="1"/>
            <p:nvPr/>
          </p:nvSpPr>
          <p:spPr>
            <a:xfrm>
              <a:off x="635" y="3126232"/>
              <a:ext cx="3357586" cy="4604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sz="24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语序颠倒</a:t>
              </a:r>
              <a:endPara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" name="Group 19"/>
          <p:cNvGrpSpPr/>
          <p:nvPr/>
        </p:nvGrpSpPr>
        <p:grpSpPr>
          <a:xfrm>
            <a:off x="3867150" y="2051050"/>
            <a:ext cx="3357563" cy="3689350"/>
            <a:chOff x="0" y="0"/>
            <a:chExt cx="3357586" cy="3689815"/>
          </a:xfrm>
        </p:grpSpPr>
        <p:pic>
          <p:nvPicPr>
            <p:cNvPr id="28690" name="Picture 2" descr="C:\Documents and Settings\鱼不愚\桌面\Nature cards [转换]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6198454">
              <a:off x="180001" y="797899"/>
              <a:ext cx="2997578" cy="1401773"/>
            </a:xfrm>
            <a:prstGeom prst="rect">
              <a:avLst/>
            </a:prstGeom>
            <a:noFill/>
            <a:ln w="9525">
              <a:noFill/>
            </a:ln>
            <a:effectLst>
              <a:outerShdw dist="38100" dir="2699999" algn="ctr" rotWithShape="0">
                <a:srgbClr val="000000">
                  <a:alpha val="28998"/>
                </a:srgbClr>
              </a:outerShdw>
            </a:effectLst>
          </p:spPr>
        </p:pic>
        <p:sp>
          <p:nvSpPr>
            <p:cNvPr id="28691" name="圆角矩形 24"/>
            <p:cNvSpPr/>
            <p:nvPr/>
          </p:nvSpPr>
          <p:spPr>
            <a:xfrm>
              <a:off x="893769" y="2975350"/>
              <a:ext cx="1571636" cy="714465"/>
            </a:xfrm>
            <a:prstGeom prst="roundRect">
              <a:avLst>
                <a:gd name="adj" fmla="val 16667"/>
              </a:avLst>
            </a:prstGeom>
            <a:noFill/>
            <a:ln w="2540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28998"/>
                </a:srgbClr>
              </a:outerShdw>
            </a:effectLst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92" name="TextBox 25"/>
            <p:cNvSpPr txBox="1"/>
            <p:nvPr/>
          </p:nvSpPr>
          <p:spPr>
            <a:xfrm>
              <a:off x="0" y="3126232"/>
              <a:ext cx="3357586" cy="4604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sz="24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成分残缺</a:t>
              </a:r>
              <a:endPara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850900" y="3052763"/>
            <a:ext cx="1128713" cy="768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4400" b="1" kern="1200" cap="none" spc="0" normalizeH="0" baseline="0" noProof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换</a:t>
            </a:r>
            <a:endParaRPr kumimoji="0" lang="zh-CN" altLang="en-US" sz="4400" b="1" kern="1200" cap="none" spc="0" normalizeH="0" baseline="0" noProof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2916238" y="3070225"/>
            <a:ext cx="1111250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4400" b="1" kern="1200" cap="none" spc="0" normalizeH="0" baseline="0" noProof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调</a:t>
            </a:r>
            <a:endParaRPr kumimoji="0" lang="zh-CN" altLang="en-US" sz="4400" b="1" kern="1200" cap="none" spc="0" normalizeH="0" baseline="0" noProof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5003800" y="3070225"/>
            <a:ext cx="1084263" cy="768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4400" b="1" kern="1200" cap="none" spc="0" normalizeH="0" baseline="0" noProof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增</a:t>
            </a:r>
            <a:endParaRPr kumimoji="0" lang="zh-CN" altLang="en-US" sz="4400" b="1" kern="1200" cap="none" spc="0" normalizeH="0" baseline="0" noProof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4602" name="Text Box 26"/>
          <p:cNvSpPr txBox="1">
            <a:spLocks noChangeArrowheads="1"/>
          </p:cNvSpPr>
          <p:nvPr/>
        </p:nvSpPr>
        <p:spPr bwMode="auto">
          <a:xfrm>
            <a:off x="7164388" y="3070225"/>
            <a:ext cx="915988" cy="768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zh-CN" sz="4400" b="1" kern="1200" cap="none" spc="0" normalizeH="0" baseline="0" noProof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删</a:t>
            </a:r>
            <a:endParaRPr kumimoji="0" lang="zh-CN" altLang="zh-CN" sz="4400" b="1" kern="1200" cap="none" spc="0" normalizeH="0" baseline="0" noProof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8697" name="文本框 1"/>
          <p:cNvSpPr txBox="1"/>
          <p:nvPr/>
        </p:nvSpPr>
        <p:spPr>
          <a:xfrm>
            <a:off x="804863" y="654050"/>
            <a:ext cx="1096962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小结</a:t>
            </a:r>
            <a:endParaRPr lang="zh-CN" altLang="zh-CN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460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46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460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352800" y="1270000"/>
            <a:ext cx="3048000" cy="1016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谢  谢</a:t>
            </a:r>
            <a:endParaRPr kumimoji="0" lang="zh-CN" altLang="en-US" sz="6000" b="1" kern="1200" cap="none" spc="0" normalizeH="0" baseline="0" noProof="0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pic>
        <p:nvPicPr>
          <p:cNvPr id="33794" name="Picture 2" descr="C:\Users\guige\Desktop\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4191000"/>
            <a:ext cx="2438400" cy="2098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Picture 3" descr="C:\Users\guige\Desktop\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5257800"/>
            <a:ext cx="1419225" cy="969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6" name="Picture 4" descr="C:\Users\guige\Desktop\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752600"/>
            <a:ext cx="1057275" cy="1649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7" name="Picture 5" descr="C:\Users\guige\Desktop\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228600"/>
            <a:ext cx="2089150" cy="1143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8" name="Picture 6" descr="C:\Users\guige\Desktop\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838200"/>
            <a:ext cx="1292225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3" name="Picture 7" descr="C:\Users\guige\Desktop\1057488923481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400" y="2743200"/>
            <a:ext cx="942975" cy="942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6385" name="Picture 4" descr="F:\图片\2c64e6089510ea396a60fb6a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5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900104" y="1285859"/>
            <a:ext cx="7458100" cy="1357322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8000" b="0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什么叫病句？</a:t>
            </a:r>
            <a:endParaRPr kumimoji="0" lang="zh-CN" sz="8000" b="0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j-cs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0525" y="2895600"/>
            <a:ext cx="8283575" cy="1989138"/>
          </a:xfrm>
        </p:spPr>
        <p:txBody>
          <a:bodyPr wrap="square" lIns="91440" tIns="45720" rIns="91440" bIns="45720" numCol="1" anchor="b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zh-CN" sz="4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zh-CN" sz="4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在内容和结构上有毛病的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句子，就叫做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6600" b="1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病句</a:t>
            </a: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88" name="TextBox 4"/>
          <p:cNvSpPr txBox="1"/>
          <p:nvPr/>
        </p:nvSpPr>
        <p:spPr>
          <a:xfrm>
            <a:off x="1331913" y="549275"/>
            <a:ext cx="1439862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0A0A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导入</a:t>
            </a:r>
            <a:endParaRPr lang="zh-CN" altLang="en-US" sz="2800" dirty="0">
              <a:solidFill>
                <a:srgbClr val="0A0A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charRg st="19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charRg st="19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1" descr="F:\图片\2589ea1073e5e963cb80c4f5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71500" y="228600"/>
            <a:ext cx="8143875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常见的病句有十种病因</a:t>
            </a:r>
            <a:endParaRPr kumimoji="0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1214438" y="1285875"/>
            <a:ext cx="6786563" cy="51435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一定要记住哦  </a:t>
            </a:r>
            <a:endParaRPr kumimoji="0" lang="en-US" altLang="zh-CN" sz="5400" b="1" i="0" u="none" strike="noStrike" kern="0" cap="none" spc="0" normalizeH="0" baseline="0" noProof="0" dirty="0">
              <a:ln>
                <a:noFill/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①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华文楷体" panose="02010600040101010101" pitchFamily="2" charset="-122"/>
              </a:rPr>
              <a:t>搭配不当       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②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华文楷体" panose="02010600040101010101" pitchFamily="2" charset="-122"/>
              </a:rPr>
              <a:t>语序颠倒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③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成分残缺        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④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重复啰嗦 </a:t>
            </a: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⑤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自相矛盾        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⑥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用词不当  </a:t>
            </a: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⑦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指代不明        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⑧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分类不当 </a:t>
            </a: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⑨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不合事理        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⑩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含糊不清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charRg st="9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charRg st="9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1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charRg st="31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charRg st="31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54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charRg st="54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charRg st="54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8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charRg st="78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charRg st="78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01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charRg st="101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charRg st="101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433" name="Picture 4" descr="F:\图片\71b82130b86aaf04ebc4afbe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4201" y="188904"/>
            <a:ext cx="7772400" cy="1311261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修改病句的</a:t>
            </a:r>
            <a:r>
              <a:rPr kumimoji="0" lang="zh-CN" alt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一般步骤</a:t>
            </a:r>
            <a:endParaRPr kumimoji="0" lang="zh-CN" sz="60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225" y="2781300"/>
            <a:ext cx="9144000" cy="3929063"/>
          </a:xfrm>
        </p:spPr>
        <p:txBody>
          <a:bodyPr wrap="square" lIns="91440" tIns="45720" rIns="91440" bIns="45720" numCol="1" anchor="b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一读、二找、三改、四查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5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zh-CN" altLang="en-US" sz="5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zh-CN" altLang="en-US" sz="5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5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1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charRg st="1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charRg st="12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9457" name="Picture 3" descr="F:\图片\e8aa772f8268874d4fc2268e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4203" y="428604"/>
            <a:ext cx="7772400" cy="1071570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修改病句常用的符号</a:t>
            </a:r>
            <a:endParaRPr kumimoji="0" lang="zh-CN" sz="6000" b="1" i="0" u="none" strike="noStrike" kern="1200" cap="all" spc="0" normalizeH="0" baseline="0" noProof="0" dirty="0">
              <a:ln>
                <a:noFill/>
              </a:ln>
              <a:solidFill>
                <a:srgbClr val="FF0066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2775" y="1714500"/>
            <a:ext cx="8424863" cy="4500563"/>
          </a:xfrm>
        </p:spPr>
        <p:txBody>
          <a:bodyPr wrap="square" lIns="91440" tIns="45720" rIns="91440" bIns="45720" numCol="1" anchor="b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zh-CN" altLang="zh-CN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）、表示删改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zh-CN" altLang="zh-CN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zh-CN" altLang="zh-CN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）、表示删除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zh-CN" altLang="zh-CN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zh-CN" altLang="zh-CN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）、表示增补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zh-CN" altLang="zh-CN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zh-CN" altLang="zh-CN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）、表示左右词语互换位置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4860925" y="1844675"/>
            <a:ext cx="1368425" cy="727075"/>
            <a:chOff x="0" y="0"/>
            <a:chExt cx="690" cy="399"/>
          </a:xfrm>
        </p:grpSpPr>
        <p:sp>
          <p:nvSpPr>
            <p:cNvPr id="19461" name="Oval 5"/>
            <p:cNvSpPr/>
            <p:nvPr/>
          </p:nvSpPr>
          <p:spPr>
            <a:xfrm>
              <a:off x="180" y="195"/>
              <a:ext cx="330" cy="204"/>
            </a:xfrm>
            <a:prstGeom prst="ellipse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62" name="Line 6"/>
            <p:cNvSpPr/>
            <p:nvPr/>
          </p:nvSpPr>
          <p:spPr>
            <a:xfrm>
              <a:off x="0" y="60"/>
              <a:ext cx="195" cy="150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63" name="Line 7"/>
            <p:cNvSpPr/>
            <p:nvPr/>
          </p:nvSpPr>
          <p:spPr>
            <a:xfrm flipV="1">
              <a:off x="450" y="0"/>
              <a:ext cx="240" cy="210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" name="Group 8"/>
          <p:cNvGrpSpPr/>
          <p:nvPr/>
        </p:nvGrpSpPr>
        <p:grpSpPr>
          <a:xfrm>
            <a:off x="5072063" y="3000375"/>
            <a:ext cx="1871662" cy="863600"/>
            <a:chOff x="0" y="0"/>
            <a:chExt cx="825" cy="583"/>
          </a:xfrm>
        </p:grpSpPr>
        <p:sp>
          <p:nvSpPr>
            <p:cNvPr id="19465" name="未知"/>
            <p:cNvSpPr/>
            <p:nvPr/>
          </p:nvSpPr>
          <p:spPr>
            <a:xfrm rot="1140000">
              <a:off x="303" y="0"/>
              <a:ext cx="523" cy="407"/>
            </a:xfrm>
            <a:custGeom>
              <a:avLst/>
              <a:gdLst/>
              <a:ahLst/>
              <a:cxnLst>
                <a:cxn ang="0">
                  <a:pos x="7" y="407"/>
                </a:cxn>
                <a:cxn ang="0">
                  <a:pos x="0" y="342"/>
                </a:cxn>
                <a:cxn ang="0">
                  <a:pos x="7" y="277"/>
                </a:cxn>
                <a:cxn ang="0">
                  <a:pos x="30" y="204"/>
                </a:cxn>
                <a:cxn ang="0">
                  <a:pos x="82" y="166"/>
                </a:cxn>
                <a:cxn ang="0">
                  <a:pos x="134" y="166"/>
                </a:cxn>
                <a:cxn ang="0">
                  <a:pos x="164" y="231"/>
                </a:cxn>
                <a:cxn ang="0">
                  <a:pos x="164" y="296"/>
                </a:cxn>
                <a:cxn ang="0">
                  <a:pos x="112" y="333"/>
                </a:cxn>
                <a:cxn ang="0">
                  <a:pos x="90" y="268"/>
                </a:cxn>
                <a:cxn ang="0">
                  <a:pos x="90" y="204"/>
                </a:cxn>
                <a:cxn ang="0">
                  <a:pos x="112" y="139"/>
                </a:cxn>
                <a:cxn ang="0">
                  <a:pos x="164" y="92"/>
                </a:cxn>
                <a:cxn ang="0">
                  <a:pos x="217" y="55"/>
                </a:cxn>
                <a:cxn ang="0">
                  <a:pos x="269" y="55"/>
                </a:cxn>
                <a:cxn ang="0">
                  <a:pos x="321" y="65"/>
                </a:cxn>
                <a:cxn ang="0">
                  <a:pos x="321" y="129"/>
                </a:cxn>
                <a:cxn ang="0">
                  <a:pos x="321" y="194"/>
                </a:cxn>
                <a:cxn ang="0">
                  <a:pos x="269" y="240"/>
                </a:cxn>
                <a:cxn ang="0">
                  <a:pos x="247" y="176"/>
                </a:cxn>
                <a:cxn ang="0">
                  <a:pos x="247" y="111"/>
                </a:cxn>
                <a:cxn ang="0">
                  <a:pos x="262" y="46"/>
                </a:cxn>
                <a:cxn ang="0">
                  <a:pos x="314" y="37"/>
                </a:cxn>
                <a:cxn ang="0">
                  <a:pos x="366" y="37"/>
                </a:cxn>
                <a:cxn ang="0">
                  <a:pos x="418" y="9"/>
                </a:cxn>
                <a:cxn ang="0">
                  <a:pos x="471" y="0"/>
                </a:cxn>
                <a:cxn ang="0">
                  <a:pos x="523" y="9"/>
                </a:cxn>
              </a:cxnLst>
              <a:pathLst>
                <a:path w="21600" h="21600">
                  <a:moveTo>
                    <a:pt x="308" y="21600"/>
                  </a:moveTo>
                  <a:cubicBezTo>
                    <a:pt x="246" y="21010"/>
                    <a:pt x="0" y="19309"/>
                    <a:pt x="0" y="18163"/>
                  </a:cubicBezTo>
                  <a:cubicBezTo>
                    <a:pt x="0" y="17018"/>
                    <a:pt x="102" y="15970"/>
                    <a:pt x="308" y="14727"/>
                  </a:cubicBezTo>
                  <a:cubicBezTo>
                    <a:pt x="514" y="13483"/>
                    <a:pt x="720" y="11781"/>
                    <a:pt x="1234" y="10800"/>
                  </a:cubicBezTo>
                  <a:cubicBezTo>
                    <a:pt x="1748" y="9818"/>
                    <a:pt x="2674" y="9163"/>
                    <a:pt x="3394" y="8836"/>
                  </a:cubicBezTo>
                  <a:cubicBezTo>
                    <a:pt x="4114" y="8509"/>
                    <a:pt x="4978" y="8247"/>
                    <a:pt x="5554" y="8836"/>
                  </a:cubicBezTo>
                  <a:cubicBezTo>
                    <a:pt x="6130" y="9425"/>
                    <a:pt x="6582" y="11127"/>
                    <a:pt x="6788" y="12272"/>
                  </a:cubicBezTo>
                  <a:cubicBezTo>
                    <a:pt x="6994" y="13418"/>
                    <a:pt x="7158" y="14792"/>
                    <a:pt x="6788" y="15709"/>
                  </a:cubicBezTo>
                  <a:cubicBezTo>
                    <a:pt x="6418" y="16625"/>
                    <a:pt x="5142" y="17934"/>
                    <a:pt x="4628" y="17672"/>
                  </a:cubicBezTo>
                  <a:cubicBezTo>
                    <a:pt x="4114" y="17410"/>
                    <a:pt x="3867" y="15381"/>
                    <a:pt x="3702" y="14236"/>
                  </a:cubicBezTo>
                  <a:cubicBezTo>
                    <a:pt x="3538" y="13090"/>
                    <a:pt x="3538" y="11945"/>
                    <a:pt x="3702" y="10800"/>
                  </a:cubicBezTo>
                  <a:cubicBezTo>
                    <a:pt x="3867" y="9654"/>
                    <a:pt x="4114" y="8345"/>
                    <a:pt x="4628" y="7363"/>
                  </a:cubicBezTo>
                  <a:cubicBezTo>
                    <a:pt x="5142" y="6381"/>
                    <a:pt x="6068" y="5661"/>
                    <a:pt x="6788" y="4909"/>
                  </a:cubicBezTo>
                  <a:cubicBezTo>
                    <a:pt x="7508" y="4156"/>
                    <a:pt x="8228" y="3272"/>
                    <a:pt x="8948" y="2945"/>
                  </a:cubicBezTo>
                  <a:cubicBezTo>
                    <a:pt x="9668" y="2618"/>
                    <a:pt x="10388" y="2847"/>
                    <a:pt x="11108" y="2945"/>
                  </a:cubicBezTo>
                  <a:cubicBezTo>
                    <a:pt x="11828" y="3043"/>
                    <a:pt x="12898" y="2781"/>
                    <a:pt x="13268" y="3436"/>
                  </a:cubicBezTo>
                  <a:cubicBezTo>
                    <a:pt x="13638" y="4090"/>
                    <a:pt x="13268" y="5727"/>
                    <a:pt x="13268" y="6872"/>
                  </a:cubicBezTo>
                  <a:cubicBezTo>
                    <a:pt x="13268" y="8018"/>
                    <a:pt x="13638" y="9327"/>
                    <a:pt x="13268" y="10309"/>
                  </a:cubicBezTo>
                  <a:cubicBezTo>
                    <a:pt x="12898" y="11290"/>
                    <a:pt x="11622" y="12927"/>
                    <a:pt x="11108" y="12763"/>
                  </a:cubicBezTo>
                  <a:cubicBezTo>
                    <a:pt x="10594" y="12600"/>
                    <a:pt x="10347" y="10472"/>
                    <a:pt x="10182" y="9327"/>
                  </a:cubicBezTo>
                  <a:cubicBezTo>
                    <a:pt x="10018" y="8181"/>
                    <a:pt x="10080" y="7036"/>
                    <a:pt x="10182" y="5890"/>
                  </a:cubicBezTo>
                  <a:cubicBezTo>
                    <a:pt x="10285" y="4745"/>
                    <a:pt x="10326" y="3109"/>
                    <a:pt x="10800" y="2454"/>
                  </a:cubicBezTo>
                  <a:cubicBezTo>
                    <a:pt x="11273" y="1800"/>
                    <a:pt x="12240" y="2061"/>
                    <a:pt x="12960" y="1963"/>
                  </a:cubicBezTo>
                  <a:cubicBezTo>
                    <a:pt x="13680" y="1865"/>
                    <a:pt x="14400" y="2225"/>
                    <a:pt x="15120" y="1963"/>
                  </a:cubicBezTo>
                  <a:cubicBezTo>
                    <a:pt x="15840" y="1701"/>
                    <a:pt x="16560" y="818"/>
                    <a:pt x="17280" y="490"/>
                  </a:cubicBezTo>
                  <a:cubicBezTo>
                    <a:pt x="18000" y="163"/>
                    <a:pt x="18720" y="0"/>
                    <a:pt x="19440" y="0"/>
                  </a:cubicBezTo>
                  <a:cubicBezTo>
                    <a:pt x="20160" y="0"/>
                    <a:pt x="21229" y="392"/>
                    <a:pt x="21600" y="490"/>
                  </a:cubicBez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6" name="Oval 10"/>
            <p:cNvSpPr/>
            <p:nvPr/>
          </p:nvSpPr>
          <p:spPr>
            <a:xfrm>
              <a:off x="0" y="239"/>
              <a:ext cx="375" cy="345"/>
            </a:xfrm>
            <a:prstGeom prst="ellipse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1"/>
          <p:cNvGrpSpPr/>
          <p:nvPr/>
        </p:nvGrpSpPr>
        <p:grpSpPr>
          <a:xfrm rot="-420000">
            <a:off x="5148263" y="4437063"/>
            <a:ext cx="777875" cy="657225"/>
            <a:chOff x="0" y="0"/>
            <a:chExt cx="375" cy="270"/>
          </a:xfrm>
        </p:grpSpPr>
        <p:sp>
          <p:nvSpPr>
            <p:cNvPr id="19468" name="Line 12"/>
            <p:cNvSpPr/>
            <p:nvPr/>
          </p:nvSpPr>
          <p:spPr>
            <a:xfrm>
              <a:off x="0" y="0"/>
              <a:ext cx="150" cy="270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69" name="Line 13"/>
            <p:cNvSpPr/>
            <p:nvPr/>
          </p:nvSpPr>
          <p:spPr>
            <a:xfrm flipV="1">
              <a:off x="165" y="45"/>
              <a:ext cx="210" cy="225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5" name="Group 14"/>
          <p:cNvGrpSpPr/>
          <p:nvPr/>
        </p:nvGrpSpPr>
        <p:grpSpPr>
          <a:xfrm>
            <a:off x="7599363" y="5661025"/>
            <a:ext cx="1511300" cy="649288"/>
            <a:chOff x="0" y="0"/>
            <a:chExt cx="1034" cy="345"/>
          </a:xfrm>
        </p:grpSpPr>
        <p:sp>
          <p:nvSpPr>
            <p:cNvPr id="19471" name="Line 15"/>
            <p:cNvSpPr/>
            <p:nvPr/>
          </p:nvSpPr>
          <p:spPr>
            <a:xfrm>
              <a:off x="0" y="0"/>
              <a:ext cx="555" cy="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2" name="Line 16"/>
            <p:cNvSpPr/>
            <p:nvPr/>
          </p:nvSpPr>
          <p:spPr>
            <a:xfrm>
              <a:off x="525" y="0"/>
              <a:ext cx="1" cy="345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473" name="Line 17"/>
            <p:cNvSpPr/>
            <p:nvPr/>
          </p:nvSpPr>
          <p:spPr>
            <a:xfrm>
              <a:off x="540" y="345"/>
              <a:ext cx="495" cy="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3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3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1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539">
                                            <p:txEl>
                                              <p:charRg st="1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539">
                                            <p:txEl>
                                              <p:charRg st="1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2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5539">
                                            <p:txEl>
                                              <p:charRg st="2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5539">
                                            <p:txEl>
                                              <p:charRg st="2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539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5539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Picture 4" descr="F:\图片\ce430b4226eee80c9313c6d3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484437" y="-892175"/>
            <a:ext cx="13716000" cy="857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7801" y="202505"/>
            <a:ext cx="7772399" cy="1214445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①</a:t>
            </a:r>
            <a:r>
              <a: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搭配不当</a:t>
            </a:r>
            <a:endParaRPr kumimoji="0" lang="zh-CN" sz="60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412875"/>
            <a:ext cx="8569325" cy="2786063"/>
          </a:xfrm>
        </p:spPr>
        <p:txBody>
          <a:bodyPr wrap="square" lIns="91440" tIns="45720" rIns="91440" bIns="45720" numCol="1" anchor="b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例</a:t>
            </a: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、春天的北京是一个美丽的季节。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（分析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）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这个句子可按</a:t>
            </a:r>
            <a:r>
              <a:rPr kumimoji="0" lang="zh-CN" altLang="en-US" sz="4000" b="0" i="0" u="sng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搭配不当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把“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季节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”改为“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地方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”。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改为：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春天的北京是一个美丽的地方。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18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charRg st="18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charRg st="18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3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47">
                                            <p:txEl>
                                              <p:charRg st="3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47">
                                            <p:txEl>
                                              <p:charRg st="3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1747">
                                            <p:txEl>
                                              <p:charRg st="18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1747">
                                            <p:txEl>
                                              <p:charRg st="18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18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1747">
                                            <p:txEl>
                                              <p:charRg st="3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1747">
                                            <p:txEl>
                                              <p:charRg st="3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3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6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747">
                                            <p:txEl>
                                              <p:charRg st="6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747">
                                            <p:txEl>
                                              <p:charRg st="6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-0.03142 -0.17569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31747">
                                            <p:txEl>
                                              <p:charRg st="6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0" y="-88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1505" name="Picture 4" descr="F:\图片\ce430b4226eee80c9313c6d3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28812" y="-857250"/>
            <a:ext cx="13716000" cy="857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9154" y="171450"/>
            <a:ext cx="6072240" cy="928670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②</a:t>
            </a:r>
            <a:r>
              <a:rPr kumimoji="0" 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语序颠倒</a:t>
            </a:r>
            <a:endParaRPr kumimoji="0" lang="zh-CN" sz="60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93643" y="3257538"/>
            <a:ext cx="8986120" cy="2714644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b" anchorCtr="0" compatLnSpc="1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例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春天的北京是一个美丽的季节。</a:t>
            </a: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（分析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）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这个句子的病因也可判断为</a:t>
            </a:r>
            <a:r>
              <a:rPr kumimoji="0" lang="zh-CN" altLang="en-US" sz="4000" b="1" i="0" u="sng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语序</a:t>
            </a:r>
            <a:r>
              <a:rPr kumimoji="0" lang="zh-CN" altLang="en-US" sz="4000" b="1" i="0" u="sng" strike="noStrike" kern="1200" cap="all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颠倒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“春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天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和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北 京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两个词没有按要求表达的意思排列，使意思表达不清楚。把“春天”和“北京：调换位子即可。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改为：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北京的春天是一个美丽的季节。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2529" name="Picture 2" descr="C:\Users\Administrator\Desktop\图片1.png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214272" y="-214349"/>
            <a:ext cx="8929728" cy="1428762"/>
          </a:xfrm>
          <a:scene3d>
            <a:camera prst="orthographicFront"/>
            <a:lightRig rig="balanced" dir="t"/>
          </a:scene3d>
          <a:sp3d prstMaterial="plastic"/>
        </p:spPr>
        <p:txBody>
          <a:bodyPr wrap="square" lIns="91440" tIns="45720" rIns="91440" bIns="45720" numCol="1" anchor="t" anchorCtr="0" compatLnSpc="1">
            <a:normAutofit fontScale="90000"/>
          </a:bodyPr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aiandra GD" pitchFamily="34" charset="0"/>
                <a:ea typeface="隶书" panose="02010509060101010101" pitchFamily="49" charset="-122"/>
                <a:cs typeface="隶书" panose="02010509060101010101" pitchFamily="49" charset="-122"/>
              </a:rPr>
            </a:br>
            <a:r>
              <a:rPr kumimoji="0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aiandra GD" pitchFamily="34" charset="0"/>
                <a:ea typeface="隶书" panose="02010509060101010101" pitchFamily="49" charset="-122"/>
                <a:cs typeface="隶书" panose="02010509060101010101" pitchFamily="49" charset="-122"/>
              </a:rPr>
              <a:t>①</a:t>
            </a:r>
            <a:r>
              <a:rPr kumimoji="0" 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Maiandra GD" pitchFamily="34" charset="0"/>
                <a:ea typeface="隶书" panose="02010509060101010101" pitchFamily="49" charset="-122"/>
                <a:cs typeface="隶书" panose="02010509060101010101" pitchFamily="49" charset="-122"/>
              </a:rPr>
              <a:t>搭配不当</a:t>
            </a:r>
            <a:endParaRPr kumimoji="0" lang="zh-CN" sz="6000" b="1" i="0" u="none" strike="noStrike" kern="1200" cap="all" spc="0" normalizeH="0" baseline="0" noProof="0" dirty="0">
              <a:ln>
                <a:noFill/>
              </a:ln>
              <a:solidFill>
                <a:srgbClr val="FF0066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Maiandra GD" pitchFamily="34" charset="0"/>
              <a:ea typeface="隶书" panose="02010509060101010101" pitchFamily="49" charset="-122"/>
              <a:cs typeface="隶书" panose="02010509060101010101" pitchFamily="49" charset="-122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50" y="1500188"/>
            <a:ext cx="8643938" cy="2928938"/>
          </a:xfrm>
        </p:spPr>
        <p:txBody>
          <a:bodyPr wrap="square" lIns="91440" tIns="45720" rIns="91440" bIns="45720" numCol="1" anchor="b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（即时演练</a:t>
            </a: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）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zh-CN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zh-CN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这篇作文层次和语言都很通顺。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改为：这篇作文层次清楚，语言通顺。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8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charRg st="8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charRg st="8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25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charRg st="25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charRg st="25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3553" name="Picture 4" descr="F:\图片\e77a793e8e4a67f154e723ba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09600" y="0"/>
            <a:ext cx="9753600" cy="7500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85907" y="228600"/>
            <a:ext cx="4929233" cy="985822"/>
          </a:xfrm>
          <a:scene3d>
            <a:camera prst="orthographicFront"/>
            <a:lightRig rig="balanced" dir="t"/>
          </a:scene3d>
          <a:sp3d prstMaterial="plastic"/>
        </p:spPr>
        <p:txBody>
          <a:bodyPr vert="horz" wrap="square" lIns="91440" tIns="45720" rIns="91440" bIns="45720" numCol="1" anchor="t" anchorCtr="0" compatLnSpc="1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1200" cap="all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②</a:t>
            </a:r>
            <a:r>
              <a:rPr kumimoji="0" lang="zh-CN" sz="6000" b="1" i="0" u="none" strike="noStrike" kern="1200" cap="all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语序颠倒</a:t>
            </a:r>
            <a:endParaRPr kumimoji="0" lang="zh-CN" sz="60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-252412" y="1428750"/>
            <a:ext cx="9396413" cy="3786188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（即时演练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2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）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他完成了一次又一次的艰巨任务。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改为：</a:t>
            </a: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他一次又一次地完成了艰巨任务。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                  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8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charRg st="8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charRg st="8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3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charRg st="3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charRg st="3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6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1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2" dur="150" fill="hold">
                                          <p:stCondLst>
                                            <p:cond delay="35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charRg st="54" end="9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生命树">
  <a:themeElements>
    <a:clrScheme name="生命树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生命树">
      <a:majorFont>
        <a:latin typeface="汉仪秀英体简"/>
        <a:ea typeface="汉仪秀英体简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生命树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1031</Words>
  <Application>WPS 演示</Application>
  <PresentationFormat>全屏显示(4:3)</PresentationFormat>
  <Paragraphs>120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Maiandra GD</vt:lpstr>
      <vt:lpstr>隶书</vt:lpstr>
      <vt:lpstr>微软雅黑</vt:lpstr>
      <vt:lpstr>Cambria</vt:lpstr>
      <vt:lpstr>华文楷体</vt:lpstr>
      <vt:lpstr>Calibri</vt:lpstr>
      <vt:lpstr>汉仪秀英体简</vt:lpstr>
      <vt:lpstr>Segoe Print</vt:lpstr>
      <vt:lpstr>黑体</vt:lpstr>
      <vt:lpstr>+mn-ea</vt:lpstr>
      <vt:lpstr>Tahoma</vt:lpstr>
      <vt:lpstr>汉仪秀英体简</vt:lpstr>
      <vt:lpstr>华文行楷</vt:lpstr>
      <vt:lpstr>Arial</vt:lpstr>
      <vt:lpstr>Arial Unicode MS</vt:lpstr>
      <vt:lpstr>生命树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457</cp:revision>
  <cp:lastPrinted>2411-12-30T00:00:00Z</cp:lastPrinted>
  <dcterms:created xsi:type="dcterms:W3CDTF">2009-03-03T13:42:00Z</dcterms:created>
  <dcterms:modified xsi:type="dcterms:W3CDTF">2021-09-11T05:44:24Z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