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436" r:id="rId3"/>
    <p:sldId id="437" r:id="rId5"/>
    <p:sldId id="425" r:id="rId6"/>
    <p:sldId id="428" r:id="rId7"/>
    <p:sldId id="438" r:id="rId8"/>
    <p:sldId id="430" r:id="rId9"/>
    <p:sldId id="426" r:id="rId10"/>
    <p:sldId id="427" r:id="rId11"/>
    <p:sldId id="424" r:id="rId12"/>
    <p:sldId id="431" r:id="rId13"/>
  </p:sldIdLst>
  <p:sldSz cx="9144000" cy="5143500" type="screen16x9"/>
  <p:notesSz cx="6858000" cy="9144000"/>
  <p:custDataLst>
    <p:tags r:id="rId1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58" autoAdjust="0"/>
    <p:restoredTop sz="95256" autoAdjust="0"/>
  </p:normalViewPr>
  <p:slideViewPr>
    <p:cSldViewPr>
      <p:cViewPr varScale="1">
        <p:scale>
          <a:sx n="145" d="100"/>
          <a:sy n="145" d="100"/>
        </p:scale>
        <p:origin x="582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391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BE9AE74-2769-4CF6-B858-534B3FBDBDB1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6AAEB7B8-DD25-4D9F-9BB7-234FEB2A7C1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17E950C-8D08-4529-85D7-69D79D539308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9669D309-676C-484B-9587-ADC0A0A4A97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9220" name="页眉占位符 3"/>
          <p:cNvSpPr>
            <a:spLocks noGrp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221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701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701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701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701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701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701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701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4763" y="-14288"/>
            <a:ext cx="9148763" cy="51577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556125" y="793750"/>
            <a:ext cx="2124075" cy="769938"/>
          </a:xfrm>
          <a:prstGeom prst="rect">
            <a:avLst/>
          </a:prstGeom>
          <a:pattFill prst="lgGrid">
            <a:fgClr>
              <a:srgbClr val="FFFF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514600" y="-14288"/>
            <a:ext cx="6350" cy="161607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6392863" y="-1588"/>
            <a:ext cx="7937" cy="16144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2693988" y="2505075"/>
            <a:ext cx="6350" cy="16144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 rot="5400000">
            <a:off x="896938" y="3475037"/>
            <a:ext cx="766762" cy="2570163"/>
          </a:xfrm>
          <a:prstGeom prst="rect">
            <a:avLst/>
          </a:prstGeom>
          <a:pattFill prst="dashUpDiag">
            <a:fgClr>
              <a:srgbClr val="9DC3E6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65650" y="2573338"/>
            <a:ext cx="4562475" cy="2543175"/>
          </a:xfrm>
          <a:prstGeom prst="rect">
            <a:avLst/>
          </a:prstGeom>
          <a:pattFill prst="dashDnDiag">
            <a:fgClr>
              <a:schemeClr val="bg1">
                <a:lumMod val="6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88" y="1762125"/>
            <a:ext cx="601662" cy="2543175"/>
          </a:xfrm>
          <a:prstGeom prst="rect">
            <a:avLst/>
          </a:prstGeom>
          <a:solidFill>
            <a:srgbClr val="EDC2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7888" y="3175"/>
            <a:ext cx="5421312" cy="762000"/>
          </a:xfrm>
          <a:prstGeom prst="rect">
            <a:avLst/>
          </a:prstGeom>
          <a:pattFill prst="solidDmnd">
            <a:fgClr>
              <a:srgbClr val="EDC2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 rot="20404778">
            <a:off x="-141288" y="3175000"/>
            <a:ext cx="642938" cy="693738"/>
          </a:xfrm>
          <a:custGeom>
            <a:avLst/>
            <a:gdLst>
              <a:gd name="connsiteX0" fmla="*/ 643545 w 643545"/>
              <a:gd name="connsiteY0" fmla="*/ 0 h 693668"/>
              <a:gd name="connsiteX1" fmla="*/ 643545 w 643545"/>
              <a:gd name="connsiteY1" fmla="*/ 693668 h 693668"/>
              <a:gd name="connsiteX2" fmla="*/ 0 w 643545"/>
              <a:gd name="connsiteY2" fmla="*/ 693668 h 693668"/>
              <a:gd name="connsiteX3" fmla="*/ 251383 w 643545"/>
              <a:gd name="connsiteY3" fmla="*/ 0 h 693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545" h="693668">
                <a:moveTo>
                  <a:pt x="643545" y="0"/>
                </a:moveTo>
                <a:lnTo>
                  <a:pt x="643545" y="693668"/>
                </a:lnTo>
                <a:lnTo>
                  <a:pt x="0" y="693668"/>
                </a:lnTo>
                <a:lnTo>
                  <a:pt x="251383" y="0"/>
                </a:lnTo>
                <a:close/>
              </a:path>
            </a:pathLst>
          </a:custGeom>
          <a:pattFill prst="horzBrick">
            <a:fgClr>
              <a:schemeClr val="bg2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2" name="等腰三角形 11"/>
          <p:cNvSpPr/>
          <p:nvPr/>
        </p:nvSpPr>
        <p:spPr>
          <a:xfrm rot="20010022">
            <a:off x="20638" y="247650"/>
            <a:ext cx="793750" cy="677863"/>
          </a:xfrm>
          <a:prstGeom prst="triangl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3" name="等腰三角形 12"/>
          <p:cNvSpPr/>
          <p:nvPr/>
        </p:nvSpPr>
        <p:spPr>
          <a:xfrm rot="20010022">
            <a:off x="157163" y="14288"/>
            <a:ext cx="793750" cy="677862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4" name="等腰三角形 13"/>
          <p:cNvSpPr/>
          <p:nvPr/>
        </p:nvSpPr>
        <p:spPr>
          <a:xfrm rot="1334940">
            <a:off x="7275513" y="1041400"/>
            <a:ext cx="1103312" cy="941388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336675" y="1901825"/>
            <a:ext cx="1289050" cy="127793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6" name="不完整圆 17"/>
          <p:cNvSpPr/>
          <p:nvPr/>
        </p:nvSpPr>
        <p:spPr>
          <a:xfrm>
            <a:off x="4021138" y="3752850"/>
            <a:ext cx="1089025" cy="1079500"/>
          </a:xfrm>
          <a:prstGeom prst="pie">
            <a:avLst>
              <a:gd name="adj1" fmla="val 5413424"/>
              <a:gd name="adj2" fmla="val 1620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7" name="不完整圆 18"/>
          <p:cNvSpPr/>
          <p:nvPr/>
        </p:nvSpPr>
        <p:spPr>
          <a:xfrm rot="5400000">
            <a:off x="1462881" y="2029619"/>
            <a:ext cx="1077913" cy="1089025"/>
          </a:xfrm>
          <a:prstGeom prst="pie">
            <a:avLst>
              <a:gd name="adj1" fmla="val 5413424"/>
              <a:gd name="adj2" fmla="val 162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-4763" y="1395413"/>
            <a:ext cx="688976" cy="1277937"/>
          </a:xfrm>
          <a:custGeom>
            <a:avLst/>
            <a:gdLst>
              <a:gd name="connsiteX0" fmla="*/ 44939 w 689536"/>
              <a:gd name="connsiteY0" fmla="*/ 0 h 1276878"/>
              <a:gd name="connsiteX1" fmla="*/ 689536 w 689536"/>
              <a:gd name="connsiteY1" fmla="*/ 638439 h 1276878"/>
              <a:gd name="connsiteX2" fmla="*/ 44939 w 689536"/>
              <a:gd name="connsiteY2" fmla="*/ 1276878 h 1276878"/>
              <a:gd name="connsiteX3" fmla="*/ 0 w 689536"/>
              <a:gd name="connsiteY3" fmla="*/ 1272391 h 1276878"/>
              <a:gd name="connsiteX4" fmla="*/ 0 w 689536"/>
              <a:gd name="connsiteY4" fmla="*/ 4487 h 1276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9536" h="1276878">
                <a:moveTo>
                  <a:pt x="44939" y="0"/>
                </a:moveTo>
                <a:cubicBezTo>
                  <a:pt x="400940" y="0"/>
                  <a:pt x="689536" y="285839"/>
                  <a:pt x="689536" y="638439"/>
                </a:cubicBezTo>
                <a:cubicBezTo>
                  <a:pt x="689536" y="991039"/>
                  <a:pt x="400940" y="1276878"/>
                  <a:pt x="44939" y="1276878"/>
                </a:cubicBezTo>
                <a:lnTo>
                  <a:pt x="0" y="1272391"/>
                </a:lnTo>
                <a:lnTo>
                  <a:pt x="0" y="4487"/>
                </a:lnTo>
                <a:close/>
              </a:path>
            </a:pathLst>
          </a:custGeom>
          <a:pattFill prst="ltVert">
            <a:fgClr>
              <a:schemeClr val="tx1">
                <a:lumMod val="95000"/>
                <a:lumOff val="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184400" y="1644650"/>
            <a:ext cx="4762500" cy="1854200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 sz="4400">
              <a:solidFill>
                <a:schemeClr val="tx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0" name="等腰三角形 19"/>
          <p:cNvSpPr/>
          <p:nvPr/>
        </p:nvSpPr>
        <p:spPr>
          <a:xfrm rot="20010022">
            <a:off x="7551738" y="3506788"/>
            <a:ext cx="793750" cy="677862"/>
          </a:xfrm>
          <a:prstGeom prst="triangle">
            <a:avLst/>
          </a:prstGeom>
          <a:pattFill prst="pct40">
            <a:fgClr>
              <a:srgbClr val="FFFF00"/>
            </a:fgClr>
            <a:bgClr>
              <a:schemeClr val="bg1"/>
            </a:bgClr>
          </a:patt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1" name="等腰三角形 20"/>
          <p:cNvSpPr/>
          <p:nvPr/>
        </p:nvSpPr>
        <p:spPr>
          <a:xfrm rot="20010022">
            <a:off x="7910513" y="3844925"/>
            <a:ext cx="577850" cy="493713"/>
          </a:xfrm>
          <a:prstGeom prst="triangle">
            <a:avLst/>
          </a:prstGeom>
          <a:solidFill>
            <a:srgbClr val="EDC2C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216400" y="3894138"/>
            <a:ext cx="858838" cy="8509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3" name="任意多边形: 形状 30"/>
          <p:cNvSpPr/>
          <p:nvPr/>
        </p:nvSpPr>
        <p:spPr>
          <a:xfrm rot="8650525">
            <a:off x="1387475" y="3625850"/>
            <a:ext cx="1454150" cy="584200"/>
          </a:xfrm>
          <a:custGeom>
            <a:avLst/>
            <a:gdLst>
              <a:gd name="connsiteX0" fmla="*/ 0 w 1943100"/>
              <a:gd name="connsiteY0" fmla="*/ 788708 h 788708"/>
              <a:gd name="connsiteX1" fmla="*/ 381000 w 1943100"/>
              <a:gd name="connsiteY1" fmla="*/ 293408 h 788708"/>
              <a:gd name="connsiteX2" fmla="*/ 812800 w 1943100"/>
              <a:gd name="connsiteY2" fmla="*/ 750608 h 788708"/>
              <a:gd name="connsiteX3" fmla="*/ 1117600 w 1943100"/>
              <a:gd name="connsiteY3" fmla="*/ 331508 h 788708"/>
              <a:gd name="connsiteX4" fmla="*/ 1270000 w 1943100"/>
              <a:gd name="connsiteY4" fmla="*/ 255308 h 788708"/>
              <a:gd name="connsiteX5" fmla="*/ 1511300 w 1943100"/>
              <a:gd name="connsiteY5" fmla="*/ 585508 h 788708"/>
              <a:gd name="connsiteX6" fmla="*/ 1600200 w 1943100"/>
              <a:gd name="connsiteY6" fmla="*/ 1308 h 788708"/>
              <a:gd name="connsiteX7" fmla="*/ 1943100 w 1943100"/>
              <a:gd name="connsiteY7" fmla="*/ 458508 h 788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43100" h="788708">
                <a:moveTo>
                  <a:pt x="0" y="788708"/>
                </a:moveTo>
                <a:cubicBezTo>
                  <a:pt x="122766" y="544233"/>
                  <a:pt x="245533" y="299758"/>
                  <a:pt x="381000" y="293408"/>
                </a:cubicBezTo>
                <a:cubicBezTo>
                  <a:pt x="516467" y="287058"/>
                  <a:pt x="690033" y="744258"/>
                  <a:pt x="812800" y="750608"/>
                </a:cubicBezTo>
                <a:cubicBezTo>
                  <a:pt x="935567" y="756958"/>
                  <a:pt x="1041400" y="414058"/>
                  <a:pt x="1117600" y="331508"/>
                </a:cubicBezTo>
                <a:cubicBezTo>
                  <a:pt x="1193800" y="248958"/>
                  <a:pt x="1204383" y="212975"/>
                  <a:pt x="1270000" y="255308"/>
                </a:cubicBezTo>
                <a:cubicBezTo>
                  <a:pt x="1335617" y="297641"/>
                  <a:pt x="1456267" y="627841"/>
                  <a:pt x="1511300" y="585508"/>
                </a:cubicBezTo>
                <a:cubicBezTo>
                  <a:pt x="1566333" y="543175"/>
                  <a:pt x="1528233" y="22475"/>
                  <a:pt x="1600200" y="1308"/>
                </a:cubicBezTo>
                <a:cubicBezTo>
                  <a:pt x="1672167" y="-19859"/>
                  <a:pt x="1807633" y="219324"/>
                  <a:pt x="1943100" y="458508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cxnSp>
        <p:nvCxnSpPr>
          <p:cNvPr id="24" name="连接符: 曲线 33"/>
          <p:cNvCxnSpPr/>
          <p:nvPr/>
        </p:nvCxnSpPr>
        <p:spPr>
          <a:xfrm rot="10800000">
            <a:off x="1692275" y="603250"/>
            <a:ext cx="573088" cy="527050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连接符: 曲线 42"/>
          <p:cNvCxnSpPr/>
          <p:nvPr/>
        </p:nvCxnSpPr>
        <p:spPr>
          <a:xfrm rot="10800000">
            <a:off x="1566863" y="719138"/>
            <a:ext cx="573087" cy="525462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连接符: 曲线 43"/>
          <p:cNvCxnSpPr/>
          <p:nvPr/>
        </p:nvCxnSpPr>
        <p:spPr>
          <a:xfrm rot="10800000">
            <a:off x="1433513" y="850900"/>
            <a:ext cx="571500" cy="527050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等腰三角形 26"/>
          <p:cNvSpPr/>
          <p:nvPr/>
        </p:nvSpPr>
        <p:spPr>
          <a:xfrm rot="2315709">
            <a:off x="2997200" y="346075"/>
            <a:ext cx="881063" cy="752475"/>
          </a:xfrm>
          <a:prstGeom prst="triangle">
            <a:avLst/>
          </a:prstGeom>
          <a:pattFill prst="pct75">
            <a:fgClr>
              <a:srgbClr val="9DC3E6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8" name="等腰三角形 27"/>
          <p:cNvSpPr/>
          <p:nvPr/>
        </p:nvSpPr>
        <p:spPr>
          <a:xfrm rot="2315709">
            <a:off x="3370263" y="403225"/>
            <a:ext cx="881062" cy="750888"/>
          </a:xfrm>
          <a:prstGeom prst="triangle">
            <a:avLst/>
          </a:prstGeom>
          <a:pattFill prst="wdUpDiag">
            <a:fgClr>
              <a:schemeClr val="accent5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4763" y="-14288"/>
            <a:ext cx="9148763" cy="51577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68288" y="4114800"/>
            <a:ext cx="2135187" cy="782638"/>
          </a:xfrm>
          <a:prstGeom prst="rect">
            <a:avLst/>
          </a:prstGeom>
          <a:pattFill prst="lgGrid">
            <a:fgClr>
              <a:srgbClr val="FFFF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744788" y="-47625"/>
            <a:ext cx="6350" cy="16383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6311900" y="-15875"/>
            <a:ext cx="7938" cy="16383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9525" y="2560638"/>
            <a:ext cx="779463" cy="2582862"/>
          </a:xfrm>
          <a:prstGeom prst="rect">
            <a:avLst/>
          </a:prstGeom>
          <a:pattFill prst="dashUpDiag">
            <a:fgClr>
              <a:srgbClr val="9DC3E6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40250" y="2586038"/>
            <a:ext cx="4587875" cy="2581275"/>
          </a:xfrm>
          <a:prstGeom prst="rect">
            <a:avLst/>
          </a:prstGeom>
          <a:pattFill prst="dashDnDiag">
            <a:fgClr>
              <a:schemeClr val="bg1">
                <a:lumMod val="6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300288" y="1482725"/>
            <a:ext cx="4103687" cy="2528888"/>
          </a:xfrm>
          <a:prstGeom prst="rect">
            <a:avLst/>
          </a:prstGeom>
          <a:pattFill prst="pct30">
            <a:fgClr>
              <a:srgbClr val="EDC2C9"/>
            </a:fgClr>
            <a:bgClr>
              <a:schemeClr val="bg1"/>
            </a:bgClr>
          </a:patt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7935913" y="31750"/>
            <a:ext cx="1208087" cy="1443038"/>
          </a:xfrm>
          <a:custGeom>
            <a:avLst/>
            <a:gdLst>
              <a:gd name="connsiteX0" fmla="*/ 27012 w 1208468"/>
              <a:gd name="connsiteY0" fmla="*/ 0 h 1443389"/>
              <a:gd name="connsiteX1" fmla="*/ 1208468 w 1208468"/>
              <a:gd name="connsiteY1" fmla="*/ 0 h 1443389"/>
              <a:gd name="connsiteX2" fmla="*/ 1208468 w 1208468"/>
              <a:gd name="connsiteY2" fmla="*/ 1442571 h 1443389"/>
              <a:gd name="connsiteX3" fmla="*/ 1192260 w 1208468"/>
              <a:gd name="connsiteY3" fmla="*/ 1443389 h 1443389"/>
              <a:gd name="connsiteX4" fmla="*/ 0 w 1208468"/>
              <a:gd name="connsiteY4" fmla="*/ 251129 h 1443389"/>
              <a:gd name="connsiteX5" fmla="*/ 24223 w 1208468"/>
              <a:gd name="connsiteY5" fmla="*/ 10847 h 1443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8468" h="1443389">
                <a:moveTo>
                  <a:pt x="27012" y="0"/>
                </a:moveTo>
                <a:lnTo>
                  <a:pt x="1208468" y="0"/>
                </a:lnTo>
                <a:lnTo>
                  <a:pt x="1208468" y="1442571"/>
                </a:lnTo>
                <a:lnTo>
                  <a:pt x="1192260" y="1443389"/>
                </a:lnTo>
                <a:cubicBezTo>
                  <a:pt x="533793" y="1443389"/>
                  <a:pt x="0" y="909596"/>
                  <a:pt x="0" y="251129"/>
                </a:cubicBezTo>
                <a:cubicBezTo>
                  <a:pt x="0" y="168821"/>
                  <a:pt x="8341" y="88460"/>
                  <a:pt x="24223" y="10847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95700" y="6350"/>
            <a:ext cx="5448300" cy="773113"/>
          </a:xfrm>
          <a:prstGeom prst="rect">
            <a:avLst/>
          </a:prstGeom>
          <a:pattFill prst="solidDmnd">
            <a:fgClr>
              <a:srgbClr val="EDC2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 rot="20010022">
            <a:off x="862013" y="638175"/>
            <a:ext cx="798512" cy="687388"/>
          </a:xfrm>
          <a:prstGeom prst="triangl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2" name="等腰三角形 11"/>
          <p:cNvSpPr/>
          <p:nvPr/>
        </p:nvSpPr>
        <p:spPr>
          <a:xfrm rot="20010022">
            <a:off x="998538" y="400050"/>
            <a:ext cx="798512" cy="687388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8261350" y="3602038"/>
            <a:ext cx="882650" cy="1295400"/>
          </a:xfrm>
          <a:custGeom>
            <a:avLst/>
            <a:gdLst>
              <a:gd name="connsiteX0" fmla="*/ 648043 w 882208"/>
              <a:gd name="connsiteY0" fmla="*/ 0 h 1296086"/>
              <a:gd name="connsiteX1" fmla="*/ 778646 w 882208"/>
              <a:gd name="connsiteY1" fmla="*/ 13166 h 1296086"/>
              <a:gd name="connsiteX2" fmla="*/ 882208 w 882208"/>
              <a:gd name="connsiteY2" fmla="*/ 45314 h 1296086"/>
              <a:gd name="connsiteX3" fmla="*/ 882208 w 882208"/>
              <a:gd name="connsiteY3" fmla="*/ 1250773 h 1296086"/>
              <a:gd name="connsiteX4" fmla="*/ 778646 w 882208"/>
              <a:gd name="connsiteY4" fmla="*/ 1282920 h 1296086"/>
              <a:gd name="connsiteX5" fmla="*/ 648043 w 882208"/>
              <a:gd name="connsiteY5" fmla="*/ 1296086 h 1296086"/>
              <a:gd name="connsiteX6" fmla="*/ 0 w 882208"/>
              <a:gd name="connsiteY6" fmla="*/ 648043 h 1296086"/>
              <a:gd name="connsiteX7" fmla="*/ 648043 w 882208"/>
              <a:gd name="connsiteY7" fmla="*/ 0 h 1296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82207" h="1296086">
                <a:moveTo>
                  <a:pt x="648043" y="0"/>
                </a:moveTo>
                <a:cubicBezTo>
                  <a:pt x="692781" y="0"/>
                  <a:pt x="736460" y="4534"/>
                  <a:pt x="778646" y="13166"/>
                </a:cubicBezTo>
                <a:lnTo>
                  <a:pt x="882208" y="45314"/>
                </a:lnTo>
                <a:lnTo>
                  <a:pt x="882208" y="1250773"/>
                </a:lnTo>
                <a:lnTo>
                  <a:pt x="778646" y="1282920"/>
                </a:lnTo>
                <a:cubicBezTo>
                  <a:pt x="736460" y="1291553"/>
                  <a:pt x="692781" y="1296086"/>
                  <a:pt x="648043" y="1296086"/>
                </a:cubicBezTo>
                <a:cubicBezTo>
                  <a:pt x="290139" y="1296086"/>
                  <a:pt x="0" y="1005947"/>
                  <a:pt x="0" y="648043"/>
                </a:cubicBezTo>
                <a:cubicBezTo>
                  <a:pt x="0" y="290139"/>
                  <a:pt x="290139" y="0"/>
                  <a:pt x="648043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4" name="不完整圆 17"/>
          <p:cNvSpPr/>
          <p:nvPr/>
        </p:nvSpPr>
        <p:spPr>
          <a:xfrm>
            <a:off x="8362950" y="3697288"/>
            <a:ext cx="1093788" cy="1095375"/>
          </a:xfrm>
          <a:prstGeom prst="pie">
            <a:avLst>
              <a:gd name="adj1" fmla="val 5413424"/>
              <a:gd name="adj2" fmla="val 1620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1533525"/>
            <a:ext cx="622300" cy="1290638"/>
          </a:xfrm>
          <a:custGeom>
            <a:avLst/>
            <a:gdLst>
              <a:gd name="connsiteX0" fmla="*/ 0 w 622986"/>
              <a:gd name="connsiteY0" fmla="*/ 0 h 1291034"/>
              <a:gd name="connsiteX1" fmla="*/ 105546 w 622986"/>
              <a:gd name="connsiteY1" fmla="*/ 10640 h 1291034"/>
              <a:gd name="connsiteX2" fmla="*/ 622986 w 622986"/>
              <a:gd name="connsiteY2" fmla="*/ 645517 h 1291034"/>
              <a:gd name="connsiteX3" fmla="*/ 105546 w 622986"/>
              <a:gd name="connsiteY3" fmla="*/ 1280394 h 1291034"/>
              <a:gd name="connsiteX4" fmla="*/ 0 w 622986"/>
              <a:gd name="connsiteY4" fmla="*/ 1291034 h 1291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2986" h="1291034">
                <a:moveTo>
                  <a:pt x="0" y="0"/>
                </a:moveTo>
                <a:lnTo>
                  <a:pt x="105546" y="10640"/>
                </a:lnTo>
                <a:cubicBezTo>
                  <a:pt x="400848" y="71068"/>
                  <a:pt x="622986" y="332351"/>
                  <a:pt x="622986" y="645517"/>
                </a:cubicBezTo>
                <a:cubicBezTo>
                  <a:pt x="622986" y="958683"/>
                  <a:pt x="400848" y="1219967"/>
                  <a:pt x="105546" y="1280394"/>
                </a:cubicBezTo>
                <a:lnTo>
                  <a:pt x="0" y="1291034"/>
                </a:lnTo>
                <a:close/>
              </a:path>
            </a:pathLst>
          </a:custGeom>
          <a:pattFill prst="ltVert">
            <a:fgClr>
              <a:schemeClr val="tx1">
                <a:lumMod val="95000"/>
                <a:lumOff val="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90800" y="1193800"/>
            <a:ext cx="3944938" cy="2579688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 sz="4400">
              <a:solidFill>
                <a:schemeClr val="tx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7" name="任意多边形: 形状 20"/>
          <p:cNvSpPr/>
          <p:nvPr/>
        </p:nvSpPr>
        <p:spPr>
          <a:xfrm rot="8650525">
            <a:off x="296863" y="4714875"/>
            <a:ext cx="1462087" cy="593725"/>
          </a:xfrm>
          <a:custGeom>
            <a:avLst/>
            <a:gdLst>
              <a:gd name="connsiteX0" fmla="*/ 0 w 1943100"/>
              <a:gd name="connsiteY0" fmla="*/ 788708 h 788708"/>
              <a:gd name="connsiteX1" fmla="*/ 381000 w 1943100"/>
              <a:gd name="connsiteY1" fmla="*/ 293408 h 788708"/>
              <a:gd name="connsiteX2" fmla="*/ 812800 w 1943100"/>
              <a:gd name="connsiteY2" fmla="*/ 750608 h 788708"/>
              <a:gd name="connsiteX3" fmla="*/ 1117600 w 1943100"/>
              <a:gd name="connsiteY3" fmla="*/ 331508 h 788708"/>
              <a:gd name="connsiteX4" fmla="*/ 1270000 w 1943100"/>
              <a:gd name="connsiteY4" fmla="*/ 255308 h 788708"/>
              <a:gd name="connsiteX5" fmla="*/ 1511300 w 1943100"/>
              <a:gd name="connsiteY5" fmla="*/ 585508 h 788708"/>
              <a:gd name="connsiteX6" fmla="*/ 1600200 w 1943100"/>
              <a:gd name="connsiteY6" fmla="*/ 1308 h 788708"/>
              <a:gd name="connsiteX7" fmla="*/ 1943100 w 1943100"/>
              <a:gd name="connsiteY7" fmla="*/ 458508 h 788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43100" h="788708">
                <a:moveTo>
                  <a:pt x="0" y="788708"/>
                </a:moveTo>
                <a:cubicBezTo>
                  <a:pt x="122766" y="544233"/>
                  <a:pt x="245533" y="299758"/>
                  <a:pt x="381000" y="293408"/>
                </a:cubicBezTo>
                <a:cubicBezTo>
                  <a:pt x="516467" y="287058"/>
                  <a:pt x="690033" y="744258"/>
                  <a:pt x="812800" y="750608"/>
                </a:cubicBezTo>
                <a:cubicBezTo>
                  <a:pt x="935567" y="756958"/>
                  <a:pt x="1041400" y="414058"/>
                  <a:pt x="1117600" y="331508"/>
                </a:cubicBezTo>
                <a:cubicBezTo>
                  <a:pt x="1193800" y="248958"/>
                  <a:pt x="1204383" y="212975"/>
                  <a:pt x="1270000" y="255308"/>
                </a:cubicBezTo>
                <a:cubicBezTo>
                  <a:pt x="1335617" y="297641"/>
                  <a:pt x="1456267" y="627841"/>
                  <a:pt x="1511300" y="585508"/>
                </a:cubicBezTo>
                <a:cubicBezTo>
                  <a:pt x="1566333" y="543175"/>
                  <a:pt x="1528233" y="22475"/>
                  <a:pt x="1600200" y="1308"/>
                </a:cubicBezTo>
                <a:cubicBezTo>
                  <a:pt x="1672167" y="-19859"/>
                  <a:pt x="1807633" y="219324"/>
                  <a:pt x="1943100" y="458508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 rot="20010022">
            <a:off x="7529513" y="2055813"/>
            <a:ext cx="798512" cy="688975"/>
          </a:xfrm>
          <a:prstGeom prst="triangle">
            <a:avLst/>
          </a:prstGeom>
          <a:pattFill prst="pct40">
            <a:fgClr>
              <a:srgbClr val="FFFF00"/>
            </a:fgClr>
            <a:bgClr>
              <a:schemeClr val="bg1"/>
            </a:bgClr>
          </a:patt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9" name="等腰三角形 18"/>
          <p:cNvSpPr/>
          <p:nvPr/>
        </p:nvSpPr>
        <p:spPr>
          <a:xfrm rot="20010022">
            <a:off x="7889875" y="2400300"/>
            <a:ext cx="582613" cy="501650"/>
          </a:xfrm>
          <a:prstGeom prst="triangle">
            <a:avLst/>
          </a:prstGeom>
          <a:solidFill>
            <a:srgbClr val="EDC2C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227263" y="4051300"/>
            <a:ext cx="862012" cy="862013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1" name="任意多边形: 形状 30"/>
          <p:cNvSpPr/>
          <p:nvPr/>
        </p:nvSpPr>
        <p:spPr>
          <a:xfrm rot="8650525">
            <a:off x="468313" y="4911725"/>
            <a:ext cx="1462087" cy="593725"/>
          </a:xfrm>
          <a:custGeom>
            <a:avLst/>
            <a:gdLst>
              <a:gd name="connsiteX0" fmla="*/ 0 w 1943100"/>
              <a:gd name="connsiteY0" fmla="*/ 788708 h 788708"/>
              <a:gd name="connsiteX1" fmla="*/ 381000 w 1943100"/>
              <a:gd name="connsiteY1" fmla="*/ 293408 h 788708"/>
              <a:gd name="connsiteX2" fmla="*/ 812800 w 1943100"/>
              <a:gd name="connsiteY2" fmla="*/ 750608 h 788708"/>
              <a:gd name="connsiteX3" fmla="*/ 1117600 w 1943100"/>
              <a:gd name="connsiteY3" fmla="*/ 331508 h 788708"/>
              <a:gd name="connsiteX4" fmla="*/ 1270000 w 1943100"/>
              <a:gd name="connsiteY4" fmla="*/ 255308 h 788708"/>
              <a:gd name="connsiteX5" fmla="*/ 1511300 w 1943100"/>
              <a:gd name="connsiteY5" fmla="*/ 585508 h 788708"/>
              <a:gd name="connsiteX6" fmla="*/ 1600200 w 1943100"/>
              <a:gd name="connsiteY6" fmla="*/ 1308 h 788708"/>
              <a:gd name="connsiteX7" fmla="*/ 1943100 w 1943100"/>
              <a:gd name="connsiteY7" fmla="*/ 458508 h 788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43100" h="788708">
                <a:moveTo>
                  <a:pt x="0" y="788708"/>
                </a:moveTo>
                <a:cubicBezTo>
                  <a:pt x="122766" y="544233"/>
                  <a:pt x="245533" y="299758"/>
                  <a:pt x="381000" y="293408"/>
                </a:cubicBezTo>
                <a:cubicBezTo>
                  <a:pt x="516467" y="287058"/>
                  <a:pt x="690033" y="744258"/>
                  <a:pt x="812800" y="750608"/>
                </a:cubicBezTo>
                <a:cubicBezTo>
                  <a:pt x="935567" y="756958"/>
                  <a:pt x="1041400" y="414058"/>
                  <a:pt x="1117600" y="331508"/>
                </a:cubicBezTo>
                <a:cubicBezTo>
                  <a:pt x="1193800" y="248958"/>
                  <a:pt x="1204383" y="212975"/>
                  <a:pt x="1270000" y="255308"/>
                </a:cubicBezTo>
                <a:cubicBezTo>
                  <a:pt x="1335617" y="297641"/>
                  <a:pt x="1456267" y="627841"/>
                  <a:pt x="1511300" y="585508"/>
                </a:cubicBezTo>
                <a:cubicBezTo>
                  <a:pt x="1566333" y="543175"/>
                  <a:pt x="1528233" y="22475"/>
                  <a:pt x="1600200" y="1308"/>
                </a:cubicBezTo>
                <a:cubicBezTo>
                  <a:pt x="1672167" y="-19859"/>
                  <a:pt x="1807633" y="219324"/>
                  <a:pt x="1943100" y="458508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7096125" y="0"/>
            <a:ext cx="1528763" cy="1150938"/>
          </a:xfrm>
          <a:custGeom>
            <a:avLst/>
            <a:gdLst>
              <a:gd name="connsiteX0" fmla="*/ 108239 w 1528776"/>
              <a:gd name="connsiteY0" fmla="*/ 0 h 1150667"/>
              <a:gd name="connsiteX1" fmla="*/ 1420538 w 1528776"/>
              <a:gd name="connsiteY1" fmla="*/ 0 h 1150667"/>
              <a:gd name="connsiteX2" fmla="*/ 1468707 w 1528776"/>
              <a:gd name="connsiteY2" fmla="*/ 88745 h 1150667"/>
              <a:gd name="connsiteX3" fmla="*/ 1528776 w 1528776"/>
              <a:gd name="connsiteY3" fmla="*/ 386279 h 1150667"/>
              <a:gd name="connsiteX4" fmla="*/ 764388 w 1528776"/>
              <a:gd name="connsiteY4" fmla="*/ 1150667 h 1150667"/>
              <a:gd name="connsiteX5" fmla="*/ 0 w 1528776"/>
              <a:gd name="connsiteY5" fmla="*/ 386279 h 1150667"/>
              <a:gd name="connsiteX6" fmla="*/ 60070 w 1528776"/>
              <a:gd name="connsiteY6" fmla="*/ 88745 h 1150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8776" h="1150667">
                <a:moveTo>
                  <a:pt x="108239" y="0"/>
                </a:moveTo>
                <a:lnTo>
                  <a:pt x="1420538" y="0"/>
                </a:lnTo>
                <a:lnTo>
                  <a:pt x="1468707" y="88745"/>
                </a:lnTo>
                <a:cubicBezTo>
                  <a:pt x="1507387" y="180195"/>
                  <a:pt x="1528776" y="280739"/>
                  <a:pt x="1528776" y="386279"/>
                </a:cubicBezTo>
                <a:cubicBezTo>
                  <a:pt x="1528776" y="808439"/>
                  <a:pt x="1186548" y="1150667"/>
                  <a:pt x="764388" y="1150667"/>
                </a:cubicBezTo>
                <a:cubicBezTo>
                  <a:pt x="342228" y="1150667"/>
                  <a:pt x="0" y="808439"/>
                  <a:pt x="0" y="386279"/>
                </a:cubicBezTo>
                <a:cubicBezTo>
                  <a:pt x="0" y="280739"/>
                  <a:pt x="21390" y="180195"/>
                  <a:pt x="60070" y="88745"/>
                </a:cubicBezTo>
                <a:close/>
              </a:path>
            </a:pathLst>
          </a:custGeom>
          <a:pattFill prst="wdUpDiag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cxnSp>
        <p:nvCxnSpPr>
          <p:cNvPr id="23" name="连接符: 曲线 33"/>
          <p:cNvCxnSpPr/>
          <p:nvPr/>
        </p:nvCxnSpPr>
        <p:spPr>
          <a:xfrm rot="10800000">
            <a:off x="2543175" y="998538"/>
            <a:ext cx="574675" cy="534987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连接符: 曲线 42"/>
          <p:cNvCxnSpPr/>
          <p:nvPr/>
        </p:nvCxnSpPr>
        <p:spPr>
          <a:xfrm rot="10800000">
            <a:off x="2417763" y="1114425"/>
            <a:ext cx="574675" cy="534988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连接符: 曲线 43"/>
          <p:cNvCxnSpPr/>
          <p:nvPr/>
        </p:nvCxnSpPr>
        <p:spPr>
          <a:xfrm rot="10800000">
            <a:off x="2282825" y="1249363"/>
            <a:ext cx="574675" cy="534987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等腰三角形 25"/>
          <p:cNvSpPr/>
          <p:nvPr/>
        </p:nvSpPr>
        <p:spPr>
          <a:xfrm rot="2315709">
            <a:off x="1139825" y="1797050"/>
            <a:ext cx="885825" cy="763588"/>
          </a:xfrm>
          <a:prstGeom prst="triangle">
            <a:avLst/>
          </a:prstGeom>
          <a:pattFill prst="pct75">
            <a:fgClr>
              <a:srgbClr val="9DC3E6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7" name="等腰三角形 26"/>
          <p:cNvSpPr/>
          <p:nvPr/>
        </p:nvSpPr>
        <p:spPr>
          <a:xfrm rot="2315709">
            <a:off x="1457325" y="1804988"/>
            <a:ext cx="885825" cy="763587"/>
          </a:xfrm>
          <a:prstGeom prst="triangle">
            <a:avLst/>
          </a:prstGeom>
          <a:pattFill prst="pct5">
            <a:fgClr>
              <a:srgbClr val="9DC3E6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 txBox="1">
            <a:spLocks noChangeArrowheads="1"/>
          </p:cNvSpPr>
          <p:nvPr/>
        </p:nvSpPr>
        <p:spPr bwMode="auto">
          <a:xfrm>
            <a:off x="1619672" y="1131714"/>
            <a:ext cx="5544616" cy="1368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8000" b="1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寻物启事</a:t>
            </a:r>
            <a:endParaRPr lang="zh-CN" altLang="en-US" sz="8000" b="1">
              <a:solidFill>
                <a:srgbClr val="FFC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27584" y="474350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prstClr val="black"/>
                </a:solidFill>
              </a:rPr>
              <a:t>部编版三年级下册语文园地七</a:t>
            </a:r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19457" descr="FR307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矩形 19458"/>
          <p:cNvSpPr/>
          <p:nvPr/>
        </p:nvSpPr>
        <p:spPr>
          <a:xfrm>
            <a:off x="3543300" y="2514600"/>
            <a:ext cx="2037737" cy="120032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1" hangingPunct="1"/>
            <a:r>
              <a:rPr lang="zh-CN" altLang="en-US" sz="7200" b="1">
                <a:solidFill>
                  <a:srgbClr val="3333CC"/>
                </a:solidFill>
                <a:latin typeface="Arial" panose="020B0604020202020204" pitchFamily="34" charset="0"/>
                <a:ea typeface="楷体_GB2312" pitchFamily="49" charset="-122"/>
              </a:rPr>
              <a:t>再见</a:t>
            </a:r>
            <a:endParaRPr lang="zh-CN" altLang="en-US" sz="7200" b="1">
              <a:solidFill>
                <a:srgbClr val="3333CC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19460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052300" y="107950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771550"/>
            <a:ext cx="9252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prstClr val="black"/>
                </a:solidFill>
              </a:rPr>
              <a:t>                                              </a:t>
            </a:r>
            <a:endParaRPr lang="zh-CN" altLang="en-US" sz="2800">
              <a:solidFill>
                <a:prstClr val="black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520" y="483518"/>
            <a:ext cx="972108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>
                <a:solidFill>
                  <a:prstClr val="black"/>
                </a:solidFill>
              </a:rPr>
              <a:t>1.</a:t>
            </a:r>
            <a:r>
              <a:rPr lang="zh-CN" altLang="en-US" sz="4400">
                <a:solidFill>
                  <a:prstClr val="black"/>
                </a:solidFill>
              </a:rPr>
              <a:t>我们在什么情况下要写寻物启事？</a:t>
            </a:r>
            <a:endParaRPr lang="en-US" altLang="zh-CN" sz="4400">
              <a:solidFill>
                <a:prstClr val="black"/>
              </a:solidFill>
            </a:endParaRPr>
          </a:p>
          <a:p>
            <a:endParaRPr lang="en-US" altLang="zh-CN" sz="4400">
              <a:solidFill>
                <a:prstClr val="black"/>
              </a:solidFill>
            </a:endParaRPr>
          </a:p>
          <a:p>
            <a:r>
              <a:rPr lang="en-US" altLang="zh-CN" sz="4400">
                <a:solidFill>
                  <a:prstClr val="black"/>
                </a:solidFill>
              </a:rPr>
              <a:t>2.</a:t>
            </a:r>
            <a:r>
              <a:rPr lang="zh-CN" altLang="en-US" sz="4400">
                <a:solidFill>
                  <a:prstClr val="black"/>
                </a:solidFill>
              </a:rPr>
              <a:t>寻物启事有什么作用？</a:t>
            </a:r>
            <a:endParaRPr lang="zh-CN" altLang="en-US" sz="440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771550"/>
            <a:ext cx="92525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/>
              <a:t>                                              寻物启事  </a:t>
            </a:r>
            <a:endParaRPr lang="en-US" altLang="zh-CN" sz="2800"/>
          </a:p>
          <a:p>
            <a:pPr algn="just"/>
            <a:r>
              <a:rPr lang="zh-CN" altLang="en-US" sz="2800"/>
              <a:t>         昨天下午放学后，我把一件蓝色外套落在了操场上。如有拾到者，请与我联系，非常感谢！</a:t>
            </a:r>
            <a:endParaRPr lang="en-US" altLang="zh-CN" sz="2800"/>
          </a:p>
          <a:p>
            <a:r>
              <a:rPr lang="zh-CN" altLang="en-US" sz="2800"/>
              <a:t>        </a:t>
            </a:r>
            <a:endParaRPr lang="en-US" altLang="zh-CN" sz="2800"/>
          </a:p>
          <a:p>
            <a:r>
              <a:rPr lang="en-US" altLang="zh-CN" sz="2800"/>
              <a:t>                                                 </a:t>
            </a:r>
            <a:r>
              <a:rPr lang="zh-CN" altLang="en-US" sz="2800"/>
              <a:t>三年级（</a:t>
            </a:r>
            <a:r>
              <a:rPr lang="en-US" altLang="zh-CN" sz="2800"/>
              <a:t>1</a:t>
            </a:r>
            <a:r>
              <a:rPr lang="zh-CN" altLang="en-US" sz="2800"/>
              <a:t>）班   李晓宇</a:t>
            </a:r>
            <a:endParaRPr lang="en-US" altLang="zh-CN" sz="2800"/>
          </a:p>
          <a:p>
            <a:r>
              <a:rPr lang="en-US" altLang="zh-CN" sz="2800"/>
              <a:t>                                                                    5</a:t>
            </a:r>
            <a:r>
              <a:rPr lang="zh-CN" altLang="en-US" sz="2800"/>
              <a:t>月</a:t>
            </a:r>
            <a:r>
              <a:rPr lang="en-US" altLang="zh-CN" sz="2800"/>
              <a:t>20</a:t>
            </a:r>
            <a:r>
              <a:rPr lang="zh-CN" altLang="en-US" sz="2800"/>
              <a:t>日</a:t>
            </a:r>
            <a:endParaRPr lang="zh-CN" altLang="en-US" sz="280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771550"/>
            <a:ext cx="925252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prstClr val="black"/>
                </a:solidFill>
              </a:rPr>
              <a:t>                                        寻物启事 （</a:t>
            </a:r>
            <a:r>
              <a:rPr lang="zh-CN" altLang="en-US" sz="2800">
                <a:solidFill>
                  <a:srgbClr val="FF0000"/>
                </a:solidFill>
              </a:rPr>
              <a:t>标题</a:t>
            </a:r>
            <a:r>
              <a:rPr lang="zh-CN" altLang="en-US" sz="2800">
                <a:solidFill>
                  <a:prstClr val="black"/>
                </a:solidFill>
              </a:rPr>
              <a:t>）</a:t>
            </a:r>
            <a:endParaRPr lang="en-US" altLang="zh-CN" sz="2800">
              <a:solidFill>
                <a:prstClr val="black"/>
              </a:solidFill>
            </a:endParaRPr>
          </a:p>
          <a:p>
            <a:r>
              <a:rPr lang="zh-CN" altLang="en-US">
                <a:solidFill>
                  <a:srgbClr val="00B050"/>
                </a:solidFill>
              </a:rPr>
              <a:t>                                                 </a:t>
            </a:r>
            <a:endParaRPr lang="en-US" altLang="zh-CN">
              <a:solidFill>
                <a:srgbClr val="00B050"/>
              </a:solidFill>
            </a:endParaRPr>
          </a:p>
          <a:p>
            <a:r>
              <a:rPr lang="zh-CN" altLang="en-US" sz="2800">
                <a:solidFill>
                  <a:prstClr val="black"/>
                </a:solidFill>
              </a:rPr>
              <a:t> </a:t>
            </a:r>
            <a:r>
              <a:rPr lang="en-US" altLang="zh-CN" sz="2800">
                <a:solidFill>
                  <a:prstClr val="black"/>
                </a:solidFill>
              </a:rPr>
              <a:t>      </a:t>
            </a:r>
            <a:r>
              <a:rPr lang="zh-CN" altLang="en-US" sz="2800">
                <a:solidFill>
                  <a:prstClr val="black"/>
                </a:solidFill>
              </a:rPr>
              <a:t> 昨天下午放学后，我把一件蓝色外套落在了操场上。如有拾到者，请与我联系，非常感谢！（</a:t>
            </a:r>
            <a:r>
              <a:rPr lang="zh-CN" altLang="en-US" sz="2800">
                <a:solidFill>
                  <a:srgbClr val="FF0000"/>
                </a:solidFill>
              </a:rPr>
              <a:t>正文</a:t>
            </a:r>
            <a:r>
              <a:rPr lang="zh-CN" altLang="en-US" sz="2800">
                <a:solidFill>
                  <a:prstClr val="black"/>
                </a:solidFill>
              </a:rPr>
              <a:t>）</a:t>
            </a:r>
            <a:endParaRPr lang="en-US" altLang="zh-CN" sz="2800">
              <a:solidFill>
                <a:prstClr val="black"/>
              </a:solidFill>
            </a:endParaRPr>
          </a:p>
          <a:p>
            <a:r>
              <a:rPr lang="zh-CN" altLang="en-US" sz="2800">
                <a:solidFill>
                  <a:prstClr val="black"/>
                </a:solidFill>
              </a:rPr>
              <a:t>        </a:t>
            </a:r>
            <a:endParaRPr lang="en-US" altLang="zh-CN" sz="2800">
              <a:solidFill>
                <a:prstClr val="black"/>
              </a:solidFill>
            </a:endParaRPr>
          </a:p>
          <a:p>
            <a:r>
              <a:rPr lang="zh-CN" altLang="en-US" sz="2800">
                <a:solidFill>
                  <a:prstClr val="black"/>
                </a:solidFill>
              </a:rPr>
              <a:t>                                              三年级（</a:t>
            </a:r>
            <a:r>
              <a:rPr lang="en-US" altLang="zh-CN" sz="2800">
                <a:solidFill>
                  <a:prstClr val="black"/>
                </a:solidFill>
              </a:rPr>
              <a:t>1</a:t>
            </a:r>
            <a:r>
              <a:rPr lang="zh-CN" altLang="en-US" sz="2800">
                <a:solidFill>
                  <a:prstClr val="black"/>
                </a:solidFill>
              </a:rPr>
              <a:t>）班   李晓宇（</a:t>
            </a:r>
            <a:r>
              <a:rPr lang="zh-CN" altLang="en-US" sz="2800">
                <a:solidFill>
                  <a:srgbClr val="FF0000"/>
                </a:solidFill>
              </a:rPr>
              <a:t>署名</a:t>
            </a:r>
            <a:r>
              <a:rPr lang="zh-CN" altLang="en-US" sz="2800">
                <a:solidFill>
                  <a:prstClr val="black"/>
                </a:solidFill>
              </a:rPr>
              <a:t>）</a:t>
            </a:r>
            <a:endParaRPr lang="en-US" altLang="zh-CN" sz="2800">
              <a:solidFill>
                <a:prstClr val="black"/>
              </a:solidFill>
            </a:endParaRPr>
          </a:p>
          <a:p>
            <a:r>
              <a:rPr lang="en-US" altLang="zh-CN" sz="2800">
                <a:solidFill>
                  <a:prstClr val="black"/>
                </a:solidFill>
              </a:rPr>
              <a:t>                                                                 5</a:t>
            </a:r>
            <a:r>
              <a:rPr lang="zh-CN" altLang="en-US" sz="2800">
                <a:solidFill>
                  <a:prstClr val="black"/>
                </a:solidFill>
              </a:rPr>
              <a:t>月</a:t>
            </a:r>
            <a:r>
              <a:rPr lang="en-US" altLang="zh-CN" sz="2800">
                <a:solidFill>
                  <a:prstClr val="black"/>
                </a:solidFill>
              </a:rPr>
              <a:t>20</a:t>
            </a:r>
            <a:r>
              <a:rPr lang="zh-CN" altLang="en-US" sz="2800">
                <a:solidFill>
                  <a:prstClr val="black"/>
                </a:solidFill>
              </a:rPr>
              <a:t>日（</a:t>
            </a:r>
            <a:r>
              <a:rPr lang="zh-CN" altLang="en-US" sz="2800">
                <a:solidFill>
                  <a:srgbClr val="FF0000"/>
                </a:solidFill>
              </a:rPr>
              <a:t>日期</a:t>
            </a:r>
            <a:r>
              <a:rPr lang="zh-CN" altLang="en-US" sz="2800">
                <a:solidFill>
                  <a:prstClr val="black"/>
                </a:solidFill>
              </a:rPr>
              <a:t>）</a:t>
            </a:r>
            <a:endParaRPr lang="zh-CN" altLang="en-US" sz="280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95486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prstClr val="black"/>
                </a:solidFill>
              </a:rPr>
              <a:t>寻物启事主要包括三个方面的内容：</a:t>
            </a:r>
            <a:endParaRPr lang="en-US" altLang="zh-CN" sz="2400">
              <a:solidFill>
                <a:prstClr val="black"/>
              </a:solidFill>
            </a:endParaRPr>
          </a:p>
          <a:p>
            <a:endParaRPr lang="en-US" altLang="zh-CN" sz="2400">
              <a:solidFill>
                <a:prstClr val="black"/>
              </a:solidFill>
            </a:endParaRPr>
          </a:p>
          <a:p>
            <a:r>
              <a:rPr lang="en-US" altLang="zh-CN" sz="2400">
                <a:solidFill>
                  <a:prstClr val="black"/>
                </a:solidFill>
              </a:rPr>
              <a:t>1</a:t>
            </a:r>
            <a:r>
              <a:rPr lang="zh-CN" altLang="en-US" sz="2400">
                <a:solidFill>
                  <a:prstClr val="black"/>
                </a:solidFill>
              </a:rPr>
              <a:t>、</a:t>
            </a:r>
            <a:r>
              <a:rPr lang="zh-CN" altLang="en-US" sz="2400">
                <a:solidFill>
                  <a:srgbClr val="FF0000"/>
                </a:solidFill>
              </a:rPr>
              <a:t>标题</a:t>
            </a:r>
            <a:r>
              <a:rPr lang="zh-CN" altLang="en-US" sz="2400">
                <a:solidFill>
                  <a:prstClr val="black"/>
                </a:solidFill>
              </a:rPr>
              <a:t>，写在第</a:t>
            </a:r>
            <a:r>
              <a:rPr lang="en-US" altLang="zh-CN" sz="2400">
                <a:solidFill>
                  <a:prstClr val="black"/>
                </a:solidFill>
              </a:rPr>
              <a:t>1</a:t>
            </a:r>
            <a:r>
              <a:rPr lang="zh-CN" altLang="en-US" sz="2400">
                <a:solidFill>
                  <a:prstClr val="black"/>
                </a:solidFill>
              </a:rPr>
              <a:t>行的中间。</a:t>
            </a:r>
            <a:endParaRPr lang="en-US" altLang="zh-CN" sz="2400">
              <a:solidFill>
                <a:prstClr val="black"/>
              </a:solidFill>
            </a:endParaRPr>
          </a:p>
          <a:p>
            <a:endParaRPr lang="en-US" altLang="zh-CN" sz="2400">
              <a:solidFill>
                <a:prstClr val="black"/>
              </a:solidFill>
            </a:endParaRPr>
          </a:p>
          <a:p>
            <a:r>
              <a:rPr lang="en-US" altLang="zh-CN" sz="2400">
                <a:solidFill>
                  <a:prstClr val="black"/>
                </a:solidFill>
              </a:rPr>
              <a:t>2</a:t>
            </a:r>
            <a:r>
              <a:rPr lang="zh-CN" altLang="en-US" sz="2400">
                <a:solidFill>
                  <a:prstClr val="black"/>
                </a:solidFill>
              </a:rPr>
              <a:t>、</a:t>
            </a:r>
            <a:r>
              <a:rPr lang="zh-CN" altLang="en-US" sz="2400">
                <a:solidFill>
                  <a:srgbClr val="FF0000"/>
                </a:solidFill>
              </a:rPr>
              <a:t>正文</a:t>
            </a:r>
            <a:r>
              <a:rPr lang="zh-CN" altLang="en-US" sz="2400">
                <a:solidFill>
                  <a:prstClr val="black"/>
                </a:solidFill>
              </a:rPr>
              <a:t>，在标题下一行空两格开始写，内容要写清楚丢失物品的时  间、地点，丢失物品的数量、特征等。同时写清楚寻物者的联系方式，还要写上表示感谢的话。</a:t>
            </a:r>
            <a:endParaRPr lang="en-US" altLang="zh-CN" sz="2400">
              <a:solidFill>
                <a:prstClr val="black"/>
              </a:solidFill>
            </a:endParaRPr>
          </a:p>
          <a:p>
            <a:endParaRPr lang="en-US" altLang="zh-CN" sz="2400">
              <a:solidFill>
                <a:prstClr val="black"/>
              </a:solidFill>
            </a:endParaRPr>
          </a:p>
          <a:p>
            <a:r>
              <a:rPr lang="en-US" altLang="zh-CN" sz="2400">
                <a:solidFill>
                  <a:prstClr val="black"/>
                </a:solidFill>
              </a:rPr>
              <a:t>3</a:t>
            </a:r>
            <a:r>
              <a:rPr lang="zh-CN" altLang="en-US" sz="2400">
                <a:solidFill>
                  <a:prstClr val="black"/>
                </a:solidFill>
              </a:rPr>
              <a:t>、</a:t>
            </a:r>
            <a:r>
              <a:rPr lang="zh-CN" altLang="en-US" sz="2400">
                <a:solidFill>
                  <a:srgbClr val="FF0000"/>
                </a:solidFill>
              </a:rPr>
              <a:t>落款（署名和日期）</a:t>
            </a:r>
            <a:r>
              <a:rPr lang="zh-CN" altLang="en-US" sz="2400">
                <a:solidFill>
                  <a:prstClr val="black"/>
                </a:solidFill>
              </a:rPr>
              <a:t>，写在正文的右下角，先署名后写日期。</a:t>
            </a:r>
            <a:endParaRPr lang="zh-CN" altLang="en-US" sz="240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771550"/>
            <a:ext cx="925252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prstClr val="black"/>
                </a:solidFill>
              </a:rPr>
              <a:t>                                       寻物启事 （</a:t>
            </a:r>
            <a:r>
              <a:rPr lang="zh-CN" altLang="en-US" sz="2800">
                <a:solidFill>
                  <a:srgbClr val="FF0000"/>
                </a:solidFill>
              </a:rPr>
              <a:t>标题</a:t>
            </a:r>
            <a:r>
              <a:rPr lang="zh-CN" altLang="en-US" sz="2800">
                <a:solidFill>
                  <a:prstClr val="black"/>
                </a:solidFill>
              </a:rPr>
              <a:t>） </a:t>
            </a:r>
            <a:endParaRPr lang="en-US" altLang="zh-CN" sz="2800">
              <a:solidFill>
                <a:prstClr val="black"/>
              </a:solidFill>
            </a:endParaRPr>
          </a:p>
          <a:p>
            <a:r>
              <a:rPr lang="zh-CN" altLang="en-US" sz="2800">
                <a:solidFill>
                  <a:srgbClr val="92D050"/>
                </a:solidFill>
              </a:rPr>
              <a:t>         </a:t>
            </a:r>
            <a:r>
              <a:rPr lang="zh-CN" altLang="en-US" sz="2800" u="sng">
                <a:solidFill>
                  <a:srgbClr val="92D050"/>
                </a:solidFill>
              </a:rPr>
              <a:t>昨天下午放学后</a:t>
            </a:r>
            <a:r>
              <a:rPr lang="zh-CN" altLang="en-US" sz="2800">
                <a:solidFill>
                  <a:prstClr val="black"/>
                </a:solidFill>
              </a:rPr>
              <a:t>，</a:t>
            </a:r>
            <a:r>
              <a:rPr lang="zh-CN" altLang="en-US" sz="2800">
                <a:solidFill>
                  <a:schemeClr val="accent4"/>
                </a:solidFill>
              </a:rPr>
              <a:t>我</a:t>
            </a:r>
            <a:r>
              <a:rPr lang="zh-CN" altLang="en-US" sz="2800">
                <a:solidFill>
                  <a:prstClr val="black"/>
                </a:solidFill>
              </a:rPr>
              <a:t>把</a:t>
            </a:r>
            <a:r>
              <a:rPr lang="zh-CN" altLang="en-US" sz="2800">
                <a:solidFill>
                  <a:schemeClr val="accent1"/>
                </a:solidFill>
              </a:rPr>
              <a:t>一件</a:t>
            </a:r>
            <a:r>
              <a:rPr lang="zh-CN" altLang="en-US" sz="2800">
                <a:solidFill>
                  <a:srgbClr val="C00000"/>
                </a:solidFill>
              </a:rPr>
              <a:t>蓝色</a:t>
            </a:r>
            <a:r>
              <a:rPr lang="zh-CN" altLang="en-US" sz="2800">
                <a:solidFill>
                  <a:srgbClr val="0000FF"/>
                </a:solidFill>
              </a:rPr>
              <a:t>外套</a:t>
            </a:r>
            <a:r>
              <a:rPr lang="zh-CN" altLang="en-US" sz="2800">
                <a:solidFill>
                  <a:prstClr val="black"/>
                </a:solidFill>
              </a:rPr>
              <a:t>落在了</a:t>
            </a:r>
            <a:r>
              <a:rPr lang="zh-CN" altLang="en-US" sz="2800">
                <a:solidFill>
                  <a:srgbClr val="00B050"/>
                </a:solidFill>
              </a:rPr>
              <a:t>操场上</a:t>
            </a:r>
            <a:r>
              <a:rPr lang="zh-CN" altLang="en-US" sz="2800">
                <a:solidFill>
                  <a:prstClr val="black"/>
                </a:solidFill>
              </a:rPr>
              <a:t>。如有拾到者，请与我联系，非常感谢！（</a:t>
            </a:r>
            <a:r>
              <a:rPr lang="zh-CN" altLang="en-US" sz="2800">
                <a:solidFill>
                  <a:srgbClr val="FF0000"/>
                </a:solidFill>
              </a:rPr>
              <a:t>正文</a:t>
            </a:r>
            <a:r>
              <a:rPr lang="zh-CN" altLang="en-US" sz="2800">
                <a:solidFill>
                  <a:prstClr val="black"/>
                </a:solidFill>
              </a:rPr>
              <a:t>）</a:t>
            </a:r>
            <a:endParaRPr lang="en-US" altLang="zh-CN" sz="2800">
              <a:solidFill>
                <a:prstClr val="black"/>
              </a:solidFill>
            </a:endParaRPr>
          </a:p>
          <a:p>
            <a:r>
              <a:rPr lang="zh-CN" altLang="en-US">
                <a:solidFill>
                  <a:srgbClr val="FF0066"/>
                </a:solidFill>
              </a:rPr>
              <a:t>（什么时候，谁把什么落在了哪里。如有拾到者，请与谁联系，非常感谢！）</a:t>
            </a:r>
            <a:endParaRPr lang="en-US" altLang="zh-CN">
              <a:solidFill>
                <a:srgbClr val="FF0066"/>
              </a:solidFill>
            </a:endParaRPr>
          </a:p>
          <a:p>
            <a:r>
              <a:rPr lang="zh-CN" altLang="en-US" sz="2800">
                <a:solidFill>
                  <a:srgbClr val="FF0066"/>
                </a:solidFill>
              </a:rPr>
              <a:t>        </a:t>
            </a:r>
            <a:endParaRPr lang="en-US" altLang="zh-CN" sz="2800">
              <a:solidFill>
                <a:srgbClr val="FF0066"/>
              </a:solidFill>
            </a:endParaRPr>
          </a:p>
          <a:p>
            <a:r>
              <a:rPr lang="en-US" altLang="zh-CN" sz="2800">
                <a:solidFill>
                  <a:prstClr val="black"/>
                </a:solidFill>
              </a:rPr>
              <a:t>                                                 </a:t>
            </a:r>
            <a:r>
              <a:rPr lang="zh-CN" altLang="en-US" sz="2800">
                <a:solidFill>
                  <a:prstClr val="black"/>
                </a:solidFill>
              </a:rPr>
              <a:t>三年级（</a:t>
            </a:r>
            <a:r>
              <a:rPr lang="en-US" altLang="zh-CN" sz="2800">
                <a:solidFill>
                  <a:prstClr val="black"/>
                </a:solidFill>
              </a:rPr>
              <a:t>1</a:t>
            </a:r>
            <a:r>
              <a:rPr lang="zh-CN" altLang="en-US" sz="2800">
                <a:solidFill>
                  <a:prstClr val="black"/>
                </a:solidFill>
              </a:rPr>
              <a:t>）班   李晓雨（</a:t>
            </a:r>
            <a:r>
              <a:rPr lang="zh-CN" altLang="en-US" sz="2800">
                <a:solidFill>
                  <a:srgbClr val="FF0000"/>
                </a:solidFill>
              </a:rPr>
              <a:t>署名</a:t>
            </a:r>
            <a:r>
              <a:rPr lang="zh-CN" altLang="en-US" sz="2800">
                <a:solidFill>
                  <a:prstClr val="black"/>
                </a:solidFill>
              </a:rPr>
              <a:t>）</a:t>
            </a:r>
            <a:endParaRPr lang="en-US" altLang="zh-CN" sz="2800">
              <a:solidFill>
                <a:prstClr val="black"/>
              </a:solidFill>
            </a:endParaRPr>
          </a:p>
          <a:p>
            <a:r>
              <a:rPr lang="en-US" altLang="zh-CN" sz="2800">
                <a:solidFill>
                  <a:prstClr val="black"/>
                </a:solidFill>
              </a:rPr>
              <a:t>                                                                    5</a:t>
            </a:r>
            <a:r>
              <a:rPr lang="zh-CN" altLang="en-US" sz="2800">
                <a:solidFill>
                  <a:prstClr val="black"/>
                </a:solidFill>
              </a:rPr>
              <a:t>月</a:t>
            </a:r>
            <a:r>
              <a:rPr lang="en-US" altLang="zh-CN" sz="2800">
                <a:solidFill>
                  <a:prstClr val="black"/>
                </a:solidFill>
              </a:rPr>
              <a:t>20</a:t>
            </a:r>
            <a:r>
              <a:rPr lang="zh-CN" altLang="en-US" sz="2800">
                <a:solidFill>
                  <a:prstClr val="black"/>
                </a:solidFill>
              </a:rPr>
              <a:t>日（</a:t>
            </a:r>
            <a:r>
              <a:rPr lang="zh-CN" altLang="en-US" sz="2800">
                <a:solidFill>
                  <a:srgbClr val="FF0000"/>
                </a:solidFill>
              </a:rPr>
              <a:t>日期</a:t>
            </a:r>
            <a:r>
              <a:rPr lang="zh-CN" altLang="en-US" sz="2800">
                <a:solidFill>
                  <a:prstClr val="black"/>
                </a:solidFill>
              </a:rPr>
              <a:t>）</a:t>
            </a:r>
            <a:endParaRPr lang="zh-CN" altLang="en-US" sz="280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3608" y="627534"/>
            <a:ext cx="7128792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根据提供的信息写一则寻物启事</a:t>
            </a:r>
            <a:r>
              <a:rPr lang="zh-CN" altLang="en-US">
                <a:solidFill>
                  <a:srgbClr val="FF0000"/>
                </a:solidFill>
              </a:rPr>
              <a:t>。</a:t>
            </a:r>
            <a:endParaRPr lang="en-US" altLang="zh-CN">
              <a:solidFill>
                <a:srgbClr val="FF0000"/>
              </a:solidFill>
            </a:endParaRPr>
          </a:p>
          <a:p>
            <a:endParaRPr lang="en-US" altLang="zh-CN"/>
          </a:p>
          <a:p>
            <a:pPr algn="just"/>
            <a:r>
              <a:rPr lang="en-US" altLang="zh-CN" sz="2400"/>
              <a:t>          4</a:t>
            </a:r>
            <a:r>
              <a:rPr lang="zh-CN" altLang="en-US" sz="2400"/>
              <a:t>月</a:t>
            </a:r>
            <a:r>
              <a:rPr lang="en-US" altLang="zh-CN" sz="2400"/>
              <a:t>25</a:t>
            </a:r>
            <a:r>
              <a:rPr lang="zh-CN" altLang="en-US" sz="2400"/>
              <a:t>日下午，三（</a:t>
            </a:r>
            <a:r>
              <a:rPr lang="en-US" altLang="zh-CN" sz="2400"/>
              <a:t>2</a:t>
            </a:r>
            <a:r>
              <a:rPr lang="zh-CN" altLang="en-US" sz="2400"/>
              <a:t>）班的王小东同学新买的蓝色电话手表在操场上丢了，第二天他想写一个寻物启事，让大家帮忙找，请你帮王晓东写这则寻物启事。</a:t>
            </a:r>
            <a:endParaRPr lang="zh-CN" altLang="en-US" sz="240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3608" y="771550"/>
            <a:ext cx="705678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/>
              <a:t>                               寻物启事  </a:t>
            </a:r>
            <a:endParaRPr lang="en-US" altLang="zh-CN" sz="2800"/>
          </a:p>
          <a:p>
            <a:pPr algn="just"/>
            <a:r>
              <a:rPr lang="zh-CN" altLang="en-US" sz="2800"/>
              <a:t>         昨天下午，我把新买的蓝色电话手表丢在操场上了，请大家帮忙找。如有拾到者，请与我联系，非常感谢！</a:t>
            </a:r>
            <a:endParaRPr lang="en-US" altLang="zh-CN" sz="2800"/>
          </a:p>
          <a:p>
            <a:r>
              <a:rPr lang="zh-CN" altLang="en-US" sz="2800"/>
              <a:t>                         </a:t>
            </a:r>
            <a:endParaRPr lang="en-US" altLang="zh-CN" sz="2800"/>
          </a:p>
          <a:p>
            <a:r>
              <a:rPr lang="en-US" altLang="zh-CN" sz="2800"/>
              <a:t>                                           </a:t>
            </a:r>
            <a:r>
              <a:rPr lang="zh-CN" altLang="en-US" sz="2800"/>
              <a:t>三（</a:t>
            </a:r>
            <a:r>
              <a:rPr lang="en-US" altLang="zh-CN" sz="2800"/>
              <a:t>2</a:t>
            </a:r>
            <a:r>
              <a:rPr lang="zh-CN" altLang="en-US" sz="2800"/>
              <a:t>）班     王小东  </a:t>
            </a:r>
            <a:endParaRPr lang="en-US" altLang="zh-CN" sz="2800"/>
          </a:p>
          <a:p>
            <a:r>
              <a:rPr lang="zh-CN" altLang="en-US" sz="2800"/>
              <a:t>                                                          </a:t>
            </a:r>
            <a:r>
              <a:rPr lang="en-US" altLang="zh-CN" sz="2800"/>
              <a:t>4</a:t>
            </a:r>
            <a:r>
              <a:rPr lang="zh-CN" altLang="en-US" sz="2800"/>
              <a:t>月</a:t>
            </a:r>
            <a:r>
              <a:rPr lang="en-US" altLang="zh-CN" sz="2800"/>
              <a:t>26</a:t>
            </a:r>
            <a:r>
              <a:rPr lang="zh-CN" altLang="en-US" sz="2800"/>
              <a:t>日</a:t>
            </a:r>
            <a:endParaRPr lang="zh-CN" altLang="en-US" sz="280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矩形 2"/>
          <p:cNvSpPr>
            <a:spLocks noChangeArrowheads="1"/>
          </p:cNvSpPr>
          <p:nvPr/>
        </p:nvSpPr>
        <p:spPr bwMode="auto">
          <a:xfrm>
            <a:off x="1331913" y="1708150"/>
            <a:ext cx="6697662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    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43608" y="411510"/>
            <a:ext cx="74168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3600"/>
              <a:t> 课外作业：</a:t>
            </a:r>
            <a:endParaRPr lang="en-US" altLang="zh-CN" sz="3600"/>
          </a:p>
          <a:p>
            <a:pPr algn="just"/>
            <a:r>
              <a:rPr lang="zh-CN" altLang="en-US" sz="3600"/>
              <a:t>按照下面的内容写一则寻物启事。</a:t>
            </a:r>
            <a:endParaRPr lang="en-US" altLang="zh-CN" sz="3600"/>
          </a:p>
          <a:p>
            <a:pPr algn="just"/>
            <a:endParaRPr lang="en-US" altLang="zh-CN" sz="3600"/>
          </a:p>
          <a:p>
            <a:pPr algn="just"/>
            <a:r>
              <a:rPr lang="zh-CN" altLang="en-US" sz="3600"/>
              <a:t>          昨天（</a:t>
            </a:r>
            <a:r>
              <a:rPr lang="en-US" altLang="zh-CN" sz="3600"/>
              <a:t>5</a:t>
            </a:r>
            <a:r>
              <a:rPr lang="zh-CN" altLang="en-US" sz="3600"/>
              <a:t>月</a:t>
            </a:r>
            <a:r>
              <a:rPr lang="en-US" altLang="zh-CN" sz="3600"/>
              <a:t>17</a:t>
            </a:r>
            <a:r>
              <a:rPr lang="zh-CN" altLang="en-US" sz="3600"/>
              <a:t>日）下午第一节课后，三年级（</a:t>
            </a:r>
            <a:r>
              <a:rPr lang="en-US" altLang="zh-CN" sz="3600"/>
              <a:t>2</a:t>
            </a:r>
            <a:r>
              <a:rPr lang="zh-CN" altLang="en-US" sz="3600"/>
              <a:t>）班的李华把一个红色的水杯落在操场上了。请你帮他写一则寻物启事，注意格式。</a:t>
            </a:r>
            <a:endParaRPr lang="zh-CN" altLang="en-US" sz="3600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百度文库">
  <a:themeElements>
    <a:clrScheme name="蓝色暖调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mbria-Calibri">
      <a:majorFont>
        <a:latin typeface="Cambria"/>
        <a:ea typeface="Arial"/>
        <a:cs typeface="Arial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1481</Words>
  <Application>WPS 演示</Application>
  <PresentationFormat>On-screen Show (16:9)</PresentationFormat>
  <Paragraphs>57</Paragraphs>
  <Slides>10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Arial</vt:lpstr>
      <vt:lpstr>宋体</vt:lpstr>
      <vt:lpstr>Wingdings</vt:lpstr>
      <vt:lpstr>Calibri</vt:lpstr>
      <vt:lpstr>Cambria</vt:lpstr>
      <vt:lpstr>黑体</vt:lpstr>
      <vt:lpstr>字魂59号-创粗黑</vt:lpstr>
      <vt:lpstr>楷体</vt:lpstr>
      <vt:lpstr>楷体_GB2312</vt:lpstr>
      <vt:lpstr>新宋体</vt:lpstr>
      <vt:lpstr>微软雅黑</vt:lpstr>
      <vt:lpstr>Arial Unicode MS</vt:lpstr>
      <vt:lpstr>百度文库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2021-04-19T20:29:00Z</cp:lastPrinted>
  <dcterms:created xsi:type="dcterms:W3CDTF">2021-04-19T20:29:00Z</dcterms:created>
  <dcterms:modified xsi:type="dcterms:W3CDTF">2021-09-11T06:07:37Z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