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sldIdLst>
    <p:sldId id="346" r:id="rId3"/>
    <p:sldId id="320" r:id="rId4"/>
    <p:sldId id="261" r:id="rId5"/>
    <p:sldId id="286" r:id="rId7"/>
    <p:sldId id="293" r:id="rId8"/>
    <p:sldId id="321" r:id="rId9"/>
    <p:sldId id="330" r:id="rId10"/>
    <p:sldId id="331" r:id="rId11"/>
    <p:sldId id="329" r:id="rId12"/>
    <p:sldId id="299" r:id="rId13"/>
    <p:sldId id="323" r:id="rId14"/>
    <p:sldId id="327" r:id="rId15"/>
    <p:sldId id="332" r:id="rId16"/>
    <p:sldId id="333" r:id="rId17"/>
    <p:sldId id="336" r:id="rId18"/>
    <p:sldId id="334" r:id="rId19"/>
    <p:sldId id="338" r:id="rId20"/>
    <p:sldId id="337" r:id="rId21"/>
    <p:sldId id="340" r:id="rId22"/>
    <p:sldId id="339" r:id="rId23"/>
    <p:sldId id="303" r:id="rId2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9900"/>
    <a:srgbClr val="CCFFFF"/>
    <a:srgbClr val="0000CC"/>
    <a:srgbClr val="FF5050"/>
    <a:srgbClr val="FF00FF"/>
    <a:srgbClr val="FF7C8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98" d="100"/>
          <a:sy n="98" d="100"/>
        </p:scale>
        <p:origin x="852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9B00BDF-67AE-4F2C-9EDE-305FF30C5E8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94FCECD-B092-4DBC-980F-D365519FB49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94FCECD-B092-4DBC-980F-D365519FB49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94FCECD-B092-4DBC-980F-D365519FB49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94FCECD-B092-4DBC-980F-D365519FB49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94FCECD-B092-4DBC-980F-D365519FB49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94FCECD-B092-4DBC-980F-D365519FB49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A65FD-CFF9-4AD5-9432-E095D1A737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EBDAEC-D037-4615-92C2-15D779E1651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A65FD-CFF9-4AD5-9432-E095D1A737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EBDAEC-D037-4615-92C2-15D779E1651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A65FD-CFF9-4AD5-9432-E095D1A737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EBDAEC-D037-4615-92C2-15D779E1651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A65FD-CFF9-4AD5-9432-E095D1A737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EBDAEC-D037-4615-92C2-15D779E1651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A65FD-CFF9-4AD5-9432-E095D1A737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EBDAEC-D037-4615-92C2-15D779E1651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A65FD-CFF9-4AD5-9432-E095D1A737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EBDAEC-D037-4615-92C2-15D779E1651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A65FD-CFF9-4AD5-9432-E095D1A737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EBDAEC-D037-4615-92C2-15D779E1651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A65FD-CFF9-4AD5-9432-E095D1A737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EBDAEC-D037-4615-92C2-15D779E1651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A65FD-CFF9-4AD5-9432-E095D1A737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EBDAEC-D037-4615-92C2-15D779E1651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A65FD-CFF9-4AD5-9432-E095D1A737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EBDAEC-D037-4615-92C2-15D779E1651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A65FD-CFF9-4AD5-9432-E095D1A737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EBDAEC-D037-4615-92C2-15D779E1651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1A65FD-CFF9-4AD5-9432-E095D1A737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EBDAEC-D037-4615-92C2-15D779E1651A}" type="slidenum">
              <a:rPr lang="zh-CN" altLang="en-US" smtClean="0"/>
            </a:fld>
            <a:endParaRPr lang="zh-CN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2.jpeg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2.png"/></Relationships>
</file>

<file path=ppt/slides/_rels/slide1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3.jpeg"/><Relationship Id="rId3" Type="http://schemas.openxmlformats.org/officeDocument/2006/relationships/image" Target="../media/image12.jpeg"/><Relationship Id="rId2" Type="http://schemas.openxmlformats.org/officeDocument/2006/relationships/image" Target="../media/image15.png"/><Relationship Id="rId1" Type="http://schemas.openxmlformats.org/officeDocument/2006/relationships/image" Target="../media/image2.png"/></Relationships>
</file>

<file path=ppt/slides/_rels/slide1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4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3.jpeg"/><Relationship Id="rId3" Type="http://schemas.openxmlformats.org/officeDocument/2006/relationships/image" Target="../media/image12.jpeg"/><Relationship Id="rId2" Type="http://schemas.openxmlformats.org/officeDocument/2006/relationships/image" Target="../media/image15.png"/><Relationship Id="rId1" Type="http://schemas.openxmlformats.org/officeDocument/2006/relationships/image" Target="../media/image2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9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5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3.jpeg"/><Relationship Id="rId3" Type="http://schemas.openxmlformats.org/officeDocument/2006/relationships/image" Target="../media/image12.jpeg"/><Relationship Id="rId2" Type="http://schemas.openxmlformats.org/officeDocument/2006/relationships/image" Target="../media/image15.png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jpeg"/><Relationship Id="rId1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.png"/><Relationship Id="rId1" Type="http://schemas.openxmlformats.org/officeDocument/2006/relationships/image" Target="../media/image2.pn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6.jpeg"/><Relationship Id="rId2" Type="http://schemas.openxmlformats.org/officeDocument/2006/relationships/image" Target="../media/image13.jpeg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.xml"/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/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334" t="29334" r="3916" b="6640"/>
          <a:stretch>
            <a:fillRect/>
          </a:stretch>
        </p:blipFill>
        <p:spPr>
          <a:xfrm>
            <a:off x="-1" y="0"/>
            <a:ext cx="6254663" cy="6857999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334" t="29334" r="3916" b="6640"/>
          <a:stretch>
            <a:fillRect/>
          </a:stretch>
        </p:blipFill>
        <p:spPr>
          <a:xfrm>
            <a:off x="5937337" y="-1"/>
            <a:ext cx="6254663" cy="6857999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322" r="36378" b="10553"/>
          <a:stretch>
            <a:fillRect/>
          </a:stretch>
        </p:blipFill>
        <p:spPr>
          <a:xfrm>
            <a:off x="680720" y="325120"/>
            <a:ext cx="2468880" cy="253023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862" b="22450"/>
          <a:stretch>
            <a:fillRect/>
          </a:stretch>
        </p:blipFill>
        <p:spPr>
          <a:xfrm>
            <a:off x="9064668" y="3680280"/>
            <a:ext cx="2675890" cy="28526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 spd="slow">
    <p:wip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  <a:alpha val="24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334" t="29334" r="3916" b="6640"/>
          <a:stretch>
            <a:fillRect/>
          </a:stretch>
        </p:blipFill>
        <p:spPr>
          <a:xfrm>
            <a:off x="-1" y="0"/>
            <a:ext cx="6254663" cy="6857999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334" t="29334" r="3916" b="6640"/>
          <a:stretch>
            <a:fillRect/>
          </a:stretch>
        </p:blipFill>
        <p:spPr>
          <a:xfrm>
            <a:off x="5937337" y="-2"/>
            <a:ext cx="6254663" cy="6857999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322" r="36378" b="10553"/>
          <a:stretch>
            <a:fillRect/>
          </a:stretch>
        </p:blipFill>
        <p:spPr>
          <a:xfrm>
            <a:off x="159554" y="152400"/>
            <a:ext cx="1417650" cy="1452879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862" b="22450"/>
          <a:stretch>
            <a:fillRect/>
          </a:stretch>
        </p:blipFill>
        <p:spPr>
          <a:xfrm>
            <a:off x="10515911" y="5155272"/>
            <a:ext cx="1440863" cy="1536014"/>
          </a:xfrm>
          <a:prstGeom prst="rect">
            <a:avLst/>
          </a:prstGeom>
        </p:spPr>
      </p:pic>
      <p:pic>
        <p:nvPicPr>
          <p:cNvPr id="11" name="图片 10" descr="TIM图片20190329005726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18" b="8741"/>
          <a:stretch>
            <a:fillRect/>
          </a:stretch>
        </p:blipFill>
        <p:spPr bwMode="auto">
          <a:xfrm>
            <a:off x="1676088" y="-4"/>
            <a:ext cx="5669592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圆角矩形 4"/>
          <p:cNvSpPr/>
          <p:nvPr/>
        </p:nvSpPr>
        <p:spPr>
          <a:xfrm>
            <a:off x="1920240" y="1767840"/>
            <a:ext cx="5262880" cy="4175760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en-US" noProof="1"/>
          </a:p>
        </p:txBody>
      </p:sp>
      <p:sp>
        <p:nvSpPr>
          <p:cNvPr id="13" name="文本框 12"/>
          <p:cNvSpPr txBox="1"/>
          <p:nvPr/>
        </p:nvSpPr>
        <p:spPr>
          <a:xfrm>
            <a:off x="7589831" y="1371551"/>
            <a:ext cx="4344115" cy="25766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学习提示：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①用</a:t>
            </a:r>
            <a:r>
              <a:rPr lang="zh-CN" altLang="en-US" sz="2800" b="1" dirty="0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自己的话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来说；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②</a:t>
            </a:r>
            <a:r>
              <a:rPr lang="zh-CN" altLang="en-US" sz="2800" b="1" dirty="0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表现出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急性子的</a:t>
            </a:r>
            <a:r>
              <a:rPr lang="zh-CN" altLang="en-US" sz="2800" b="1" dirty="0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“急”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和慢性子的</a:t>
            </a:r>
            <a:r>
              <a:rPr lang="zh-CN" altLang="en-US" sz="2800" b="1" dirty="0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“慢”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圆角矩形 4"/>
          <p:cNvSpPr/>
          <p:nvPr/>
        </p:nvSpPr>
        <p:spPr>
          <a:xfrm>
            <a:off x="7589832" y="993777"/>
            <a:ext cx="4344115" cy="3750943"/>
          </a:xfrm>
          <a:prstGeom prst="round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en-US" noProof="1"/>
          </a:p>
        </p:txBody>
      </p:sp>
    </p:spTree>
  </p:cSld>
  <p:clrMapOvr>
    <a:masterClrMapping/>
  </p:clrMapOvr>
  <p:transition spd="slow">
    <p:wip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334" t="29334" r="3916" b="6640"/>
          <a:stretch>
            <a:fillRect/>
          </a:stretch>
        </p:blipFill>
        <p:spPr>
          <a:xfrm>
            <a:off x="-1" y="0"/>
            <a:ext cx="6254663" cy="6857999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334" t="29334" r="3916" b="6640"/>
          <a:stretch>
            <a:fillRect/>
          </a:stretch>
        </p:blipFill>
        <p:spPr>
          <a:xfrm>
            <a:off x="5937337" y="-1"/>
            <a:ext cx="6254663" cy="6857999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322" r="36378" b="10553"/>
          <a:stretch>
            <a:fillRect/>
          </a:stretch>
        </p:blipFill>
        <p:spPr>
          <a:xfrm>
            <a:off x="680720" y="325120"/>
            <a:ext cx="2468880" cy="253023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862" b="22450"/>
          <a:stretch>
            <a:fillRect/>
          </a:stretch>
        </p:blipFill>
        <p:spPr>
          <a:xfrm>
            <a:off x="9064668" y="3680280"/>
            <a:ext cx="2675890" cy="28526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334" t="29334" r="3916" b="6640"/>
          <a:stretch>
            <a:fillRect/>
          </a:stretch>
        </p:blipFill>
        <p:spPr>
          <a:xfrm>
            <a:off x="-1" y="0"/>
            <a:ext cx="6254663" cy="6857999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334" t="29334" r="3916" b="6640"/>
          <a:stretch>
            <a:fillRect/>
          </a:stretch>
        </p:blipFill>
        <p:spPr>
          <a:xfrm>
            <a:off x="6137409" y="1"/>
            <a:ext cx="6254663" cy="6857999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862" b="22450"/>
          <a:stretch>
            <a:fillRect/>
          </a:stretch>
        </p:blipFill>
        <p:spPr>
          <a:xfrm>
            <a:off x="10515911" y="5155272"/>
            <a:ext cx="1440863" cy="1536014"/>
          </a:xfrm>
          <a:prstGeom prst="rect">
            <a:avLst/>
          </a:prstGeom>
        </p:spPr>
      </p:pic>
      <p:pic>
        <p:nvPicPr>
          <p:cNvPr id="22" name="图片 21" descr="TIM图片20190329005726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18" b="8741"/>
          <a:stretch>
            <a:fillRect/>
          </a:stretch>
        </p:blipFill>
        <p:spPr bwMode="auto">
          <a:xfrm>
            <a:off x="266700" y="0"/>
            <a:ext cx="576834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" name="图片 2" descr="TIM图片20190329011415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04" t="6523" b="9090"/>
          <a:stretch>
            <a:fillRect/>
          </a:stretch>
        </p:blipFill>
        <p:spPr bwMode="auto">
          <a:xfrm>
            <a:off x="6276340" y="0"/>
            <a:ext cx="564896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" name="圆角矩形 4"/>
          <p:cNvSpPr/>
          <p:nvPr/>
        </p:nvSpPr>
        <p:spPr>
          <a:xfrm>
            <a:off x="625866" y="5872480"/>
            <a:ext cx="5307574" cy="721360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en-US" noProof="1"/>
          </a:p>
        </p:txBody>
      </p:sp>
      <p:sp>
        <p:nvSpPr>
          <p:cNvPr id="26" name="圆角矩形 4"/>
          <p:cNvSpPr/>
          <p:nvPr/>
        </p:nvSpPr>
        <p:spPr>
          <a:xfrm>
            <a:off x="6447033" y="73572"/>
            <a:ext cx="5307574" cy="2923628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en-US" noProof="1"/>
          </a:p>
        </p:txBody>
      </p:sp>
    </p:spTree>
  </p:cSld>
  <p:clrMapOvr>
    <a:masterClrMapping/>
  </p:clrMapOvr>
  <p:transition spd="slow">
    <p:wip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334" t="29334" r="3916" b="6640"/>
          <a:stretch>
            <a:fillRect/>
          </a:stretch>
        </p:blipFill>
        <p:spPr>
          <a:xfrm>
            <a:off x="-1" y="-1"/>
            <a:ext cx="6254663" cy="6857999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334" t="29334" r="3916" b="6640"/>
          <a:stretch>
            <a:fillRect/>
          </a:stretch>
        </p:blipFill>
        <p:spPr>
          <a:xfrm>
            <a:off x="6137409" y="1"/>
            <a:ext cx="6254663" cy="6857999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862" b="22450"/>
          <a:stretch>
            <a:fillRect/>
          </a:stretch>
        </p:blipFill>
        <p:spPr>
          <a:xfrm>
            <a:off x="10515911" y="5155272"/>
            <a:ext cx="1440863" cy="1536014"/>
          </a:xfrm>
          <a:prstGeom prst="rect">
            <a:avLst/>
          </a:prstGeom>
        </p:spPr>
      </p:pic>
      <p:pic>
        <p:nvPicPr>
          <p:cNvPr id="22" name="图片 21" descr="TIM图片20190329005726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0796" b="8741"/>
          <a:stretch>
            <a:fillRect/>
          </a:stretch>
        </p:blipFill>
        <p:spPr bwMode="auto">
          <a:xfrm>
            <a:off x="266700" y="5273040"/>
            <a:ext cx="5768340" cy="15849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" name="图片 2" descr="TIM图片20190329011415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04" t="6523" b="9090"/>
          <a:stretch>
            <a:fillRect/>
          </a:stretch>
        </p:blipFill>
        <p:spPr bwMode="auto">
          <a:xfrm>
            <a:off x="6276340" y="0"/>
            <a:ext cx="564896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" name="圆角矩形 4"/>
          <p:cNvSpPr/>
          <p:nvPr/>
        </p:nvSpPr>
        <p:spPr>
          <a:xfrm>
            <a:off x="625866" y="5872480"/>
            <a:ext cx="5307574" cy="721360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en-US" noProof="1"/>
          </a:p>
        </p:txBody>
      </p:sp>
      <p:sp>
        <p:nvSpPr>
          <p:cNvPr id="26" name="圆角矩形 4"/>
          <p:cNvSpPr/>
          <p:nvPr/>
        </p:nvSpPr>
        <p:spPr>
          <a:xfrm>
            <a:off x="6447033" y="73572"/>
            <a:ext cx="5307574" cy="2923628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en-US" noProof="1"/>
          </a:p>
        </p:txBody>
      </p:sp>
      <p:sp>
        <p:nvSpPr>
          <p:cNvPr id="12" name="圆角矩形 4"/>
          <p:cNvSpPr/>
          <p:nvPr/>
        </p:nvSpPr>
        <p:spPr>
          <a:xfrm>
            <a:off x="695034" y="523735"/>
            <a:ext cx="4669446" cy="4242104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76200">
            <a:solidFill>
              <a:schemeClr val="tx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en-US" noProof="1"/>
          </a:p>
        </p:txBody>
      </p:sp>
      <p:sp>
        <p:nvSpPr>
          <p:cNvPr id="27" name="文本框 26"/>
          <p:cNvSpPr txBox="1"/>
          <p:nvPr/>
        </p:nvSpPr>
        <p:spPr>
          <a:xfrm>
            <a:off x="995681" y="753917"/>
            <a:ext cx="4023360" cy="365209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spcBef>
                <a:spcPts val="600"/>
              </a:spcBef>
            </a:pPr>
            <a:r>
              <a:rPr lang="zh-CN" altLang="en-US" sz="33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同桌合作：</a:t>
            </a:r>
            <a:endParaRPr lang="en-US" altLang="zh-CN" sz="33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en-US" altLang="zh-CN" sz="28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en-US" altLang="zh-CN" sz="27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①</a:t>
            </a:r>
            <a:r>
              <a:rPr lang="zh-CN" altLang="en-US" sz="27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默读</a:t>
            </a:r>
            <a:r>
              <a:rPr lang="en-US" altLang="zh-CN" sz="27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8-12</a:t>
            </a:r>
            <a:r>
              <a:rPr lang="zh-CN" altLang="en-US" sz="27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自然段，</a:t>
            </a:r>
            <a:r>
              <a:rPr lang="zh-CN" altLang="zh-CN" sz="27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圈</a:t>
            </a:r>
            <a:r>
              <a:rPr lang="zh-CN" altLang="en-US" sz="27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找</a:t>
            </a:r>
            <a:r>
              <a:rPr lang="zh-CN" altLang="en-US" sz="27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关键词</a:t>
            </a:r>
            <a:r>
              <a:rPr lang="zh-CN" altLang="en-US" sz="27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并</a:t>
            </a:r>
            <a:r>
              <a:rPr lang="zh-CN" altLang="en-US" sz="27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填</a:t>
            </a:r>
            <a:r>
              <a:rPr lang="zh-CN" altLang="zh-CN" sz="27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写</a:t>
            </a:r>
            <a:r>
              <a:rPr lang="zh-CN" altLang="zh-CN" sz="27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到词卡上；</a:t>
            </a:r>
            <a:r>
              <a:rPr lang="en-US" altLang="zh-CN" sz="27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endParaRPr lang="en-US" altLang="zh-CN" sz="27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en-US" altLang="zh-CN" sz="27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②</a:t>
            </a:r>
            <a:r>
              <a:rPr lang="zh-CN" altLang="zh-CN" sz="27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借助填写的关键词</a:t>
            </a:r>
            <a:r>
              <a:rPr lang="zh-CN" altLang="zh-CN" sz="27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练习复述</a:t>
            </a:r>
            <a:r>
              <a:rPr lang="zh-CN" altLang="zh-CN" sz="27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7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wip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334" t="29334" r="3916" b="6640"/>
          <a:stretch>
            <a:fillRect/>
          </a:stretch>
        </p:blipFill>
        <p:spPr>
          <a:xfrm>
            <a:off x="-1" y="0"/>
            <a:ext cx="6254663" cy="6857999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334" t="29334" r="3916" b="6640"/>
          <a:stretch>
            <a:fillRect/>
          </a:stretch>
        </p:blipFill>
        <p:spPr>
          <a:xfrm>
            <a:off x="5937337" y="-1"/>
            <a:ext cx="6254663" cy="6857999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864782" y="1324918"/>
            <a:ext cx="10962640" cy="40627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500" b="1" dirty="0">
                <a:latin typeface="楷体" panose="02010609060101010101" pitchFamily="49" charset="-122"/>
                <a:ea typeface="楷体" panose="02010609060101010101" pitchFamily="49" charset="-122"/>
              </a:rPr>
              <a:t>裁缝说：“那么，您    在别的季节拿到新棉袄，也不得不由着性子穿上。    您无论在秋天、夏天还是春天穿件棉袄，人家都会笑话您的。我呢，决不会让人笑话您。        ，在您穿上我做的美观大方的新棉袄的时候，大家  会围着您直夸奖，甚至羡慕您呢。”</a:t>
            </a:r>
            <a:endParaRPr lang="zh-CN" altLang="en-US" sz="3500" b="1" dirty="0"/>
          </a:p>
        </p:txBody>
      </p:sp>
      <p:sp>
        <p:nvSpPr>
          <p:cNvPr id="7" name="文本框 6"/>
          <p:cNvSpPr txBox="1"/>
          <p:nvPr/>
        </p:nvSpPr>
        <p:spPr>
          <a:xfrm>
            <a:off x="864782" y="1339963"/>
            <a:ext cx="6331148" cy="1615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500" b="1" dirty="0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              </a:t>
            </a:r>
            <a:r>
              <a:rPr lang="zh-CN" altLang="en-US" sz="3500" b="1" dirty="0">
                <a:latin typeface="楷体" panose="02010609060101010101" pitchFamily="49" charset="-122"/>
                <a:ea typeface="楷体" panose="02010609060101010101" pitchFamily="49" charset="-122"/>
              </a:rPr>
              <a:t>要是</a:t>
            </a:r>
            <a:r>
              <a:rPr lang="zh-CN" altLang="en-US" sz="3500" b="1" dirty="0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             </a:t>
            </a:r>
            <a:r>
              <a:rPr lang="zh-CN" altLang="en-US" sz="3500" b="1" dirty="0">
                <a:latin typeface="楷体" panose="02010609060101010101" pitchFamily="49" charset="-122"/>
                <a:ea typeface="楷体" panose="02010609060101010101" pitchFamily="49" charset="-122"/>
              </a:rPr>
              <a:t>也</a:t>
            </a:r>
            <a:r>
              <a:rPr lang="zh-CN" altLang="en-US" sz="3500" b="1" dirty="0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zh-CN" altLang="en-US" sz="3500" dirty="0"/>
          </a:p>
        </p:txBody>
      </p:sp>
      <p:sp>
        <p:nvSpPr>
          <p:cNvPr id="8" name="文本框 7"/>
          <p:cNvSpPr txBox="1"/>
          <p:nvPr/>
        </p:nvSpPr>
        <p:spPr>
          <a:xfrm>
            <a:off x="5749888" y="2316163"/>
            <a:ext cx="1085554" cy="6309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500" b="1" dirty="0">
                <a:latin typeface="楷体" panose="02010609060101010101" pitchFamily="49" charset="-122"/>
                <a:ea typeface="楷体" panose="02010609060101010101" pitchFamily="49" charset="-122"/>
              </a:rPr>
              <a:t>可是</a:t>
            </a:r>
            <a:endParaRPr lang="zh-CN" altLang="en-US" sz="3500" dirty="0"/>
          </a:p>
        </p:txBody>
      </p:sp>
      <p:sp>
        <p:nvSpPr>
          <p:cNvPr id="9" name="文本框 8"/>
          <p:cNvSpPr txBox="1"/>
          <p:nvPr/>
        </p:nvSpPr>
        <p:spPr>
          <a:xfrm>
            <a:off x="2628067" y="3749986"/>
            <a:ext cx="3626595" cy="15819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500" b="1" dirty="0">
                <a:latin typeface="楷体" panose="02010609060101010101" pitchFamily="49" charset="-122"/>
                <a:ea typeface="楷体" panose="02010609060101010101" pitchFamily="49" charset="-122"/>
              </a:rPr>
              <a:t>非但如此</a:t>
            </a:r>
            <a:endParaRPr lang="en-US" altLang="zh-CN" sz="35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500" b="1" dirty="0">
                <a:latin typeface="楷体" panose="02010609060101010101" pitchFamily="49" charset="-122"/>
                <a:ea typeface="楷体" panose="02010609060101010101" pitchFamily="49" charset="-122"/>
              </a:rPr>
              <a:t>    还  </a:t>
            </a:r>
            <a:endParaRPr lang="en-US" altLang="zh-CN" sz="35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334" t="29334" r="3916" b="6640"/>
          <a:stretch>
            <a:fillRect/>
          </a:stretch>
        </p:blipFill>
        <p:spPr>
          <a:xfrm>
            <a:off x="-1" y="0"/>
            <a:ext cx="6254663" cy="6857999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334" t="29334" r="3916" b="6640"/>
          <a:stretch>
            <a:fillRect/>
          </a:stretch>
        </p:blipFill>
        <p:spPr>
          <a:xfrm>
            <a:off x="5937337" y="-1"/>
            <a:ext cx="6254663" cy="6857999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690880" y="864945"/>
            <a:ext cx="10972800" cy="48706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500" b="1" dirty="0">
                <a:latin typeface="楷体" panose="02010609060101010101" pitchFamily="49" charset="-122"/>
                <a:ea typeface="楷体" panose="02010609060101010101" pitchFamily="49" charset="-122"/>
              </a:rPr>
              <a:t>裁缝说：“那么，您</a:t>
            </a:r>
            <a:r>
              <a:rPr lang="zh-CN" altLang="en-US" sz="3500" b="1" dirty="0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    ）</a:t>
            </a:r>
            <a:r>
              <a:rPr lang="zh-CN" altLang="en-US" sz="3500" b="1" dirty="0">
                <a:latin typeface="楷体" panose="02010609060101010101" pitchFamily="49" charset="-122"/>
                <a:ea typeface="楷体" panose="02010609060101010101" pitchFamily="49" charset="-122"/>
              </a:rPr>
              <a:t>在别的季节拿到新棉袄，</a:t>
            </a:r>
            <a:r>
              <a:rPr lang="zh-CN" altLang="en-US" sz="3500" b="1" dirty="0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   ）</a:t>
            </a:r>
            <a:r>
              <a:rPr lang="zh-CN" altLang="en-US" sz="3500" b="1" dirty="0">
                <a:latin typeface="楷体" panose="02010609060101010101" pitchFamily="49" charset="-122"/>
                <a:ea typeface="楷体" panose="02010609060101010101" pitchFamily="49" charset="-122"/>
              </a:rPr>
              <a:t>不得不由着性子穿上。</a:t>
            </a:r>
            <a:r>
              <a:rPr lang="zh-CN" altLang="en-US" sz="3500" b="1" dirty="0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   ）</a:t>
            </a:r>
            <a:r>
              <a:rPr lang="zh-CN" altLang="en-US" sz="3500" b="1" dirty="0">
                <a:latin typeface="楷体" panose="02010609060101010101" pitchFamily="49" charset="-122"/>
                <a:ea typeface="楷体" panose="02010609060101010101" pitchFamily="49" charset="-122"/>
              </a:rPr>
              <a:t>您无论在秋天、夏天还是春天穿件棉袄，人家都会笑话您的。我呢，决不会让人笑话您。</a:t>
            </a:r>
            <a:r>
              <a:rPr lang="zh-CN" altLang="en-US" sz="3500" b="1" dirty="0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        ）</a:t>
            </a:r>
            <a:r>
              <a:rPr lang="zh-CN" altLang="en-US" sz="3500" b="1" dirty="0">
                <a:latin typeface="楷体" panose="02010609060101010101" pitchFamily="49" charset="-122"/>
                <a:ea typeface="楷体" panose="02010609060101010101" pitchFamily="49" charset="-122"/>
              </a:rPr>
              <a:t>，在您穿上我做的美观大方的新棉袄的时候，大家</a:t>
            </a:r>
            <a:r>
              <a:rPr lang="zh-CN" altLang="en-US" sz="3500" b="1" dirty="0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   ）</a:t>
            </a:r>
            <a:r>
              <a:rPr lang="zh-CN" altLang="en-US" sz="3500" b="1" dirty="0">
                <a:latin typeface="楷体" panose="02010609060101010101" pitchFamily="49" charset="-122"/>
                <a:ea typeface="楷体" panose="02010609060101010101" pitchFamily="49" charset="-122"/>
              </a:rPr>
              <a:t>会围着您直夸奖，甚至羡慕您呢。”</a:t>
            </a:r>
            <a:endParaRPr lang="zh-CN" altLang="en-US" sz="3500" b="1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334" t="29334" r="3916" b="6640"/>
          <a:stretch>
            <a:fillRect/>
          </a:stretch>
        </p:blipFill>
        <p:spPr>
          <a:xfrm>
            <a:off x="-1" y="0"/>
            <a:ext cx="6254663" cy="6857999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334" t="29334" r="3916" b="6640"/>
          <a:stretch>
            <a:fillRect/>
          </a:stretch>
        </p:blipFill>
        <p:spPr>
          <a:xfrm>
            <a:off x="5937337" y="-2"/>
            <a:ext cx="6254663" cy="6857999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609600" y="864945"/>
            <a:ext cx="10972800" cy="48706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500" b="1" dirty="0">
                <a:latin typeface="楷体" panose="02010609060101010101" pitchFamily="49" charset="-122"/>
                <a:ea typeface="楷体" panose="02010609060101010101" pitchFamily="49" charset="-122"/>
              </a:rPr>
              <a:t>裁缝说：“那么，您</a:t>
            </a:r>
            <a:r>
              <a:rPr lang="zh-CN" altLang="en-US" sz="3500" b="1" dirty="0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（要是）</a:t>
            </a:r>
            <a:r>
              <a:rPr lang="zh-CN" altLang="en-US" sz="3500" b="1" dirty="0">
                <a:latin typeface="楷体" panose="02010609060101010101" pitchFamily="49" charset="-122"/>
                <a:ea typeface="楷体" panose="02010609060101010101" pitchFamily="49" charset="-122"/>
              </a:rPr>
              <a:t>在别的季节拿到新棉袄，</a:t>
            </a:r>
            <a:r>
              <a:rPr lang="zh-CN" altLang="en-US" sz="3500" b="1" dirty="0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 也 ）</a:t>
            </a:r>
            <a:r>
              <a:rPr lang="zh-CN" altLang="en-US" sz="3500" b="1" dirty="0">
                <a:latin typeface="楷体" panose="02010609060101010101" pitchFamily="49" charset="-122"/>
                <a:ea typeface="楷体" panose="02010609060101010101" pitchFamily="49" charset="-122"/>
              </a:rPr>
              <a:t>不得不由着性子穿上。</a:t>
            </a:r>
            <a:r>
              <a:rPr lang="zh-CN" altLang="en-US" sz="3500" b="1" dirty="0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（可是）</a:t>
            </a:r>
            <a:r>
              <a:rPr lang="zh-CN" altLang="en-US" sz="3500" b="1" dirty="0">
                <a:latin typeface="楷体" panose="02010609060101010101" pitchFamily="49" charset="-122"/>
                <a:ea typeface="楷体" panose="02010609060101010101" pitchFamily="49" charset="-122"/>
              </a:rPr>
              <a:t>您无论在秋天、夏天还是春天穿件棉袄，人家都会笑话您的。我呢，决不会让人笑话您。</a:t>
            </a:r>
            <a:r>
              <a:rPr lang="zh-CN" altLang="en-US" sz="3500" b="1" dirty="0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（非但如此）</a:t>
            </a:r>
            <a:r>
              <a:rPr lang="zh-CN" altLang="en-US" sz="3500" b="1" dirty="0">
                <a:latin typeface="楷体" panose="02010609060101010101" pitchFamily="49" charset="-122"/>
                <a:ea typeface="楷体" panose="02010609060101010101" pitchFamily="49" charset="-122"/>
              </a:rPr>
              <a:t>，在您穿上我做的美观大方的新棉袄的时候，大家</a:t>
            </a:r>
            <a:r>
              <a:rPr lang="zh-CN" altLang="en-US" sz="3500" b="1" dirty="0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 还 ）</a:t>
            </a:r>
            <a:r>
              <a:rPr lang="zh-CN" altLang="en-US" sz="3500" b="1" dirty="0">
                <a:latin typeface="楷体" panose="02010609060101010101" pitchFamily="49" charset="-122"/>
                <a:ea typeface="楷体" panose="02010609060101010101" pitchFamily="49" charset="-122"/>
              </a:rPr>
              <a:t>会围着您直夸奖，甚至羡慕您呢。”</a:t>
            </a:r>
            <a:endParaRPr lang="zh-CN" altLang="en-US" sz="3500" b="1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334" t="29334" r="3916" b="6640"/>
          <a:stretch>
            <a:fillRect/>
          </a:stretch>
        </p:blipFill>
        <p:spPr>
          <a:xfrm>
            <a:off x="-1" y="0"/>
            <a:ext cx="6254663" cy="6857999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334" t="29334" r="3916" b="6640"/>
          <a:stretch>
            <a:fillRect/>
          </a:stretch>
        </p:blipFill>
        <p:spPr>
          <a:xfrm>
            <a:off x="5937337" y="-1"/>
            <a:ext cx="6254663" cy="6857999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864782" y="817562"/>
            <a:ext cx="10962640" cy="56786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500" b="1" dirty="0">
                <a:solidFill>
                  <a:schemeClr val="bg1">
                    <a:lumMod val="50000"/>
                    <a:lumOff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裁缝说：“那么，您</a:t>
            </a:r>
            <a:r>
              <a:rPr lang="zh-CN" altLang="en-US" sz="4400" b="1" dirty="0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要是</a:t>
            </a:r>
            <a:r>
              <a:rPr lang="zh-CN" altLang="en-US" sz="3500" b="1" dirty="0">
                <a:solidFill>
                  <a:schemeClr val="bg1">
                    <a:lumMod val="50000"/>
                    <a:lumOff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在别的季节拿到新棉袄，</a:t>
            </a:r>
            <a:r>
              <a:rPr lang="zh-CN" altLang="en-US" sz="4400" b="1" dirty="0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也</a:t>
            </a:r>
            <a:r>
              <a:rPr lang="zh-CN" altLang="en-US" sz="3500" b="1" dirty="0">
                <a:solidFill>
                  <a:schemeClr val="bg1">
                    <a:lumMod val="50000"/>
                    <a:lumOff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不得不由着性子穿上。</a:t>
            </a:r>
            <a:r>
              <a:rPr lang="zh-CN" altLang="en-US" sz="4400" b="1" dirty="0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可是</a:t>
            </a:r>
            <a:r>
              <a:rPr lang="zh-CN" altLang="en-US" sz="3500" b="1" dirty="0">
                <a:solidFill>
                  <a:schemeClr val="bg1">
                    <a:lumMod val="50000"/>
                    <a:lumOff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您无论在秋天、夏天还是春天穿件棉袄，人家都会笑话您的。我呢，决不会让人笑话您。</a:t>
            </a:r>
            <a:r>
              <a:rPr lang="zh-CN" altLang="en-US" sz="4400" b="1" dirty="0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非但如此</a:t>
            </a:r>
            <a:r>
              <a:rPr lang="zh-CN" altLang="en-US" sz="3500" b="1" dirty="0">
                <a:solidFill>
                  <a:schemeClr val="bg1">
                    <a:lumMod val="50000"/>
                    <a:lumOff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，在您穿上我做的美观大方的新棉袄的时候，大家</a:t>
            </a:r>
            <a:r>
              <a:rPr lang="zh-CN" altLang="en-US" sz="4400" b="1" dirty="0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还</a:t>
            </a:r>
            <a:r>
              <a:rPr lang="zh-CN" altLang="en-US" sz="3500" b="1" dirty="0">
                <a:solidFill>
                  <a:schemeClr val="bg1">
                    <a:lumMod val="50000"/>
                    <a:lumOff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会围着您直夸奖，甚至羡慕您呢。”</a:t>
            </a:r>
            <a:endParaRPr lang="zh-CN" altLang="en-US" sz="3500" b="1" dirty="0">
              <a:solidFill>
                <a:schemeClr val="bg1">
                  <a:lumMod val="50000"/>
                  <a:lumOff val="50000"/>
                </a:schemeClr>
              </a:solidFill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334" t="29334" r="3916" b="6640"/>
          <a:stretch>
            <a:fillRect/>
          </a:stretch>
        </p:blipFill>
        <p:spPr>
          <a:xfrm>
            <a:off x="-1" y="0"/>
            <a:ext cx="6254663" cy="6857999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334" t="29334" r="3916" b="6640"/>
          <a:stretch>
            <a:fillRect/>
          </a:stretch>
        </p:blipFill>
        <p:spPr>
          <a:xfrm>
            <a:off x="6137409" y="1"/>
            <a:ext cx="6254663" cy="6857999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862" b="22450"/>
          <a:stretch>
            <a:fillRect/>
          </a:stretch>
        </p:blipFill>
        <p:spPr>
          <a:xfrm>
            <a:off x="10515911" y="5155272"/>
            <a:ext cx="1440863" cy="1536014"/>
          </a:xfrm>
          <a:prstGeom prst="rect">
            <a:avLst/>
          </a:prstGeom>
        </p:spPr>
      </p:pic>
      <p:pic>
        <p:nvPicPr>
          <p:cNvPr id="22" name="图片 21" descr="TIM图片20190329005726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18" b="8741"/>
          <a:stretch>
            <a:fillRect/>
          </a:stretch>
        </p:blipFill>
        <p:spPr bwMode="auto">
          <a:xfrm>
            <a:off x="266700" y="0"/>
            <a:ext cx="576834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" name="图片 2" descr="TIM图片20190329011415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04" t="6523" b="9090"/>
          <a:stretch>
            <a:fillRect/>
          </a:stretch>
        </p:blipFill>
        <p:spPr bwMode="auto">
          <a:xfrm>
            <a:off x="6276340" y="0"/>
            <a:ext cx="564896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" name="圆角矩形 4"/>
          <p:cNvSpPr/>
          <p:nvPr/>
        </p:nvSpPr>
        <p:spPr>
          <a:xfrm>
            <a:off x="625866" y="5872480"/>
            <a:ext cx="5307574" cy="721360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en-US" noProof="1"/>
          </a:p>
        </p:txBody>
      </p:sp>
      <p:sp>
        <p:nvSpPr>
          <p:cNvPr id="26" name="圆角矩形 4"/>
          <p:cNvSpPr/>
          <p:nvPr/>
        </p:nvSpPr>
        <p:spPr>
          <a:xfrm>
            <a:off x="6447033" y="73572"/>
            <a:ext cx="5307574" cy="2923628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en-US" noProof="1"/>
          </a:p>
        </p:txBody>
      </p:sp>
    </p:spTree>
  </p:cSld>
  <p:clrMapOvr>
    <a:masterClrMapping/>
  </p:clrMapOvr>
  <p:transition spd="slow">
    <p:wip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334" t="29334" r="3916" b="6640"/>
          <a:stretch>
            <a:fillRect/>
          </a:stretch>
        </p:blipFill>
        <p:spPr>
          <a:xfrm>
            <a:off x="-1" y="0"/>
            <a:ext cx="6254663" cy="6857999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334" t="29334" r="3916" b="6640"/>
          <a:stretch>
            <a:fillRect/>
          </a:stretch>
        </p:blipFill>
        <p:spPr>
          <a:xfrm>
            <a:off x="5937337" y="-2"/>
            <a:ext cx="6254663" cy="685799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6370"/>
          <a:stretch>
            <a:fillRect/>
          </a:stretch>
        </p:blipFill>
        <p:spPr>
          <a:xfrm rot="5400000">
            <a:off x="2666999" y="-63821"/>
            <a:ext cx="6858000" cy="6985639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334" t="29334" r="3916" b="6640"/>
          <a:stretch>
            <a:fillRect/>
          </a:stretch>
        </p:blipFill>
        <p:spPr>
          <a:xfrm>
            <a:off x="-1" y="0"/>
            <a:ext cx="6254663" cy="6857999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334" t="29334" r="3916" b="6640"/>
          <a:stretch>
            <a:fillRect/>
          </a:stretch>
        </p:blipFill>
        <p:spPr>
          <a:xfrm>
            <a:off x="5937337" y="-1"/>
            <a:ext cx="6254663" cy="685799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7280" y="616336"/>
            <a:ext cx="7776282" cy="541735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334" t="29334" r="3916" b="6640"/>
          <a:stretch>
            <a:fillRect/>
          </a:stretch>
        </p:blipFill>
        <p:spPr>
          <a:xfrm>
            <a:off x="-1" y="0"/>
            <a:ext cx="6254663" cy="6857999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334" t="29334" r="3916" b="6640"/>
          <a:stretch>
            <a:fillRect/>
          </a:stretch>
        </p:blipFill>
        <p:spPr>
          <a:xfrm>
            <a:off x="5937337" y="-1"/>
            <a:ext cx="6254663" cy="6857999"/>
          </a:xfrm>
          <a:prstGeom prst="rect">
            <a:avLst/>
          </a:prstGeom>
        </p:spPr>
      </p:pic>
      <p:pic>
        <p:nvPicPr>
          <p:cNvPr id="4" name="图片 2" descr="TIM图片20190329011415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634" b="8080"/>
          <a:stretch>
            <a:fillRect/>
          </a:stretch>
        </p:blipFill>
        <p:spPr bwMode="auto">
          <a:xfrm>
            <a:off x="444183" y="0"/>
            <a:ext cx="5578059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2" descr="TIM图片20190329005714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b="10352"/>
          <a:stretch>
            <a:fillRect/>
          </a:stretch>
        </p:blipFill>
        <p:spPr bwMode="auto">
          <a:xfrm>
            <a:off x="6444297" y="0"/>
            <a:ext cx="5303520" cy="68544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椭圆 5"/>
          <p:cNvSpPr/>
          <p:nvPr/>
        </p:nvSpPr>
        <p:spPr>
          <a:xfrm>
            <a:off x="2556240" y="3515360"/>
            <a:ext cx="644160" cy="386080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3084560" y="5709920"/>
            <a:ext cx="644160" cy="386080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7128240" y="1341120"/>
            <a:ext cx="938800" cy="426720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334" t="29334" r="3916" b="6640"/>
          <a:stretch>
            <a:fillRect/>
          </a:stretch>
        </p:blipFill>
        <p:spPr>
          <a:xfrm>
            <a:off x="-1" y="0"/>
            <a:ext cx="6254663" cy="6857999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334" t="29334" r="3916" b="6640"/>
          <a:stretch>
            <a:fillRect/>
          </a:stretch>
        </p:blipFill>
        <p:spPr>
          <a:xfrm>
            <a:off x="5937337" y="-1"/>
            <a:ext cx="6254663" cy="6857999"/>
          </a:xfrm>
          <a:prstGeom prst="rect">
            <a:avLst/>
          </a:prstGeom>
        </p:spPr>
      </p:pic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2954502" y="4435331"/>
            <a:ext cx="4707243" cy="1828596"/>
          </a:xfrm>
        </p:spPr>
        <p:txBody>
          <a:bodyPr>
            <a:normAutofit/>
          </a:bodyPr>
          <a:lstStyle/>
          <a:p>
            <a:pPr>
              <a:lnSpc>
                <a:spcPct val="120000"/>
              </a:lnSpc>
            </a:pPr>
            <a:r>
              <a:rPr lang="zh-CN" altLang="en-US" sz="6600" dirty="0">
                <a:latin typeface="黑体" panose="02010609060101010101" pitchFamily="49" charset="-122"/>
                <a:ea typeface="黑体" panose="02010609060101010101" pitchFamily="49" charset="-122"/>
              </a:rPr>
              <a:t>一卷布料</a:t>
            </a:r>
            <a:endParaRPr lang="en-US" altLang="zh-CN" sz="6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233455" y="3727445"/>
            <a:ext cx="169672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err="1">
                <a:latin typeface="楷体" panose="02010609060101010101" pitchFamily="49" charset="-122"/>
                <a:ea typeface="楷体" panose="02010609060101010101" pitchFamily="49" charset="-122"/>
              </a:rPr>
              <a:t>ju</a:t>
            </a:r>
            <a:r>
              <a:rPr lang="en-US" altLang="zh-CN" sz="4000" dirty="0" err="1">
                <a:latin typeface="方正舒体" panose="02010601030101010101" pitchFamily="2" charset="-122"/>
                <a:ea typeface="方正舒体" panose="02010601030101010101" pitchFamily="2" charset="-122"/>
              </a:rPr>
              <a:t>ǎ</a:t>
            </a:r>
            <a:r>
              <a:rPr lang="en-US" altLang="zh-CN" sz="4000" dirty="0" err="1">
                <a:latin typeface="楷体" panose="02010609060101010101" pitchFamily="49" charset="-122"/>
                <a:ea typeface="楷体" panose="02010609060101010101" pitchFamily="49" charset="-122"/>
              </a:rPr>
              <a:t>n</a:t>
            </a:r>
            <a:endParaRPr lang="zh-CN" altLang="en-US" sz="4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副标题 2"/>
          <p:cNvSpPr txBox="1"/>
          <p:nvPr/>
        </p:nvSpPr>
        <p:spPr>
          <a:xfrm>
            <a:off x="7995405" y="1482385"/>
            <a:ext cx="3954373" cy="18285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70000"/>
              </a:lnSpc>
            </a:pPr>
            <a:r>
              <a:rPr lang="zh-CN" altLang="en-US" sz="3200" b="1" dirty="0">
                <a:solidFill>
                  <a:srgbClr val="FFFF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沈思彤</a:t>
            </a:r>
            <a:r>
              <a:rPr lang="zh-CN" altLang="en-US" sz="3200" b="1" dirty="0">
                <a:latin typeface="仿宋" panose="02010609060101010101" pitchFamily="49" charset="-122"/>
                <a:ea typeface="仿宋" panose="02010609060101010101" pitchFamily="49" charset="-122"/>
              </a:rPr>
              <a:t>等</a:t>
            </a:r>
            <a:r>
              <a:rPr lang="en-US" altLang="zh-CN" sz="3200" b="1" dirty="0">
                <a:latin typeface="仿宋" panose="02010609060101010101" pitchFamily="49" charset="-122"/>
                <a:ea typeface="仿宋" panose="02010609060101010101" pitchFamily="49" charset="-122"/>
              </a:rPr>
              <a:t>18</a:t>
            </a:r>
            <a:r>
              <a:rPr lang="zh-CN" altLang="en-US" sz="3200" b="1" dirty="0">
                <a:latin typeface="仿宋" panose="02010609060101010101" pitchFamily="49" charset="-122"/>
                <a:ea typeface="仿宋" panose="02010609060101010101" pitchFamily="49" charset="-122"/>
              </a:rPr>
              <a:t>位同学</a:t>
            </a:r>
            <a:endParaRPr lang="zh-CN" altLang="en-US" sz="32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113" t="55670" r="38108" b="19342"/>
          <a:stretch>
            <a:fillRect/>
          </a:stretch>
        </p:blipFill>
        <p:spPr>
          <a:xfrm>
            <a:off x="8134962" y="4435331"/>
            <a:ext cx="3050415" cy="1620029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555" b="5660"/>
          <a:stretch>
            <a:fillRect/>
          </a:stretch>
        </p:blipFill>
        <p:spPr>
          <a:xfrm rot="5400000">
            <a:off x="2122751" y="-1557660"/>
            <a:ext cx="3165529" cy="6696795"/>
          </a:xfrm>
          <a:prstGeom prst="rect">
            <a:avLst/>
          </a:prstGeom>
        </p:spPr>
      </p:pic>
      <p:sp>
        <p:nvSpPr>
          <p:cNvPr id="12" name="椭圆 11"/>
          <p:cNvSpPr/>
          <p:nvPr/>
        </p:nvSpPr>
        <p:spPr>
          <a:xfrm>
            <a:off x="3820160" y="2293692"/>
            <a:ext cx="1168400" cy="1079809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935647" y="2606240"/>
            <a:ext cx="1556276" cy="10043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400" b="1" spc="250" dirty="0">
                <a:solidFill>
                  <a:srgbClr val="FF0000"/>
                </a:solidFill>
              </a:rPr>
              <a:t>春装</a:t>
            </a:r>
            <a:endParaRPr lang="zh-CN" altLang="en-US" sz="4400" b="1" spc="250" dirty="0">
              <a:solidFill>
                <a:srgbClr val="FF0000"/>
              </a:solidFill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9923932" y="2651409"/>
            <a:ext cx="1367468" cy="10043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400" b="1" spc="250" dirty="0">
                <a:solidFill>
                  <a:srgbClr val="FF0000"/>
                </a:solidFill>
              </a:rPr>
              <a:t>夹袄</a:t>
            </a:r>
            <a:endParaRPr lang="zh-CN" altLang="en-US" sz="4400" b="1" spc="250" dirty="0">
              <a:solidFill>
                <a:srgbClr val="FF0000"/>
              </a:solidFill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36885" y="82554"/>
            <a:ext cx="2941562" cy="2367841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81652" y="92593"/>
            <a:ext cx="3255867" cy="2367841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233" y="92594"/>
            <a:ext cx="2559897" cy="2366688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81130" y="94104"/>
            <a:ext cx="3199887" cy="2365177"/>
          </a:xfrm>
          <a:prstGeom prst="rect">
            <a:avLst/>
          </a:prstGeom>
        </p:spPr>
      </p:pic>
      <p:sp>
        <p:nvSpPr>
          <p:cNvPr id="20" name="文本框 19"/>
          <p:cNvSpPr txBox="1"/>
          <p:nvPr/>
        </p:nvSpPr>
        <p:spPr>
          <a:xfrm>
            <a:off x="450673" y="2662168"/>
            <a:ext cx="2559897" cy="10043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400" b="1" kern="1400" spc="220" dirty="0">
                <a:solidFill>
                  <a:srgbClr val="FF0000"/>
                </a:solidFill>
              </a:rPr>
              <a:t>短袖衬衫</a:t>
            </a:r>
            <a:endParaRPr lang="zh-CN" altLang="en-US" sz="4400" b="1" kern="1400" spc="220" dirty="0">
              <a:solidFill>
                <a:srgbClr val="FF0000"/>
              </a:solidFill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3642793" y="2645933"/>
            <a:ext cx="1556276" cy="10043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400" b="1" spc="250" dirty="0">
                <a:solidFill>
                  <a:srgbClr val="FF0000"/>
                </a:solidFill>
              </a:rPr>
              <a:t>棉袄</a:t>
            </a:r>
            <a:endParaRPr lang="zh-CN" altLang="en-US" sz="4400" b="1" spc="250" dirty="0">
              <a:solidFill>
                <a:srgbClr val="FF0000"/>
              </a:solidFill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1005841" y="2450150"/>
            <a:ext cx="22790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spc="-130" dirty="0" err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x</a:t>
            </a:r>
            <a:r>
              <a:rPr lang="en-US" altLang="zh-CN" sz="2400" b="1" spc="-130" dirty="0" err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i</a:t>
            </a:r>
            <a:r>
              <a:rPr lang="en-US" altLang="zh-CN" sz="2400" b="1" spc="-130" dirty="0" err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ù</a:t>
            </a:r>
            <a:r>
              <a:rPr lang="en-US" altLang="zh-CN" sz="2400" b="1" spc="-70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en-US" altLang="zh-CN" sz="2400" b="1" spc="-70" dirty="0" err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chèn</a:t>
            </a:r>
            <a:r>
              <a:rPr lang="en-US" altLang="zh-CN" sz="2400" b="1" spc="-7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400" b="1" spc="-70" dirty="0" err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shān</a:t>
            </a:r>
            <a:r>
              <a:rPr lang="en-US" altLang="zh-CN" sz="2400" b="1" spc="-7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zh-CN" altLang="en-US" sz="2400" b="1" spc="-70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9923932" y="2451655"/>
            <a:ext cx="11582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spc="-200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j</a:t>
            </a:r>
            <a:r>
              <a:rPr lang="en-US" altLang="zh-CN" sz="2800" b="1" spc="-2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i</a:t>
            </a:r>
            <a:r>
              <a:rPr lang="zh-CN" altLang="zh-CN" sz="2800" b="1" spc="-200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á</a:t>
            </a:r>
            <a:endParaRPr lang="zh-CN" altLang="en-US" sz="2800" b="1" spc="-200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" name="矩形: 圆角 7"/>
          <p:cNvSpPr/>
          <p:nvPr/>
        </p:nvSpPr>
        <p:spPr>
          <a:xfrm>
            <a:off x="6591864" y="3933654"/>
            <a:ext cx="5384800" cy="2842794"/>
          </a:xfrm>
          <a:prstGeom prst="roundRect">
            <a:avLst/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" name="文本框 2"/>
          <p:cNvSpPr txBox="1"/>
          <p:nvPr/>
        </p:nvSpPr>
        <p:spPr>
          <a:xfrm>
            <a:off x="7388344" y="4652963"/>
            <a:ext cx="44923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顾客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夹</a:t>
            </a:r>
            <a:r>
              <a:rPr lang="zh-CN" altLang="en-US" sz="36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起布料就要走。</a:t>
            </a:r>
            <a:endParaRPr lang="zh-CN" altLang="en-US" sz="36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8298662" y="4223720"/>
            <a:ext cx="11582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spc="-200" dirty="0" err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j</a:t>
            </a:r>
            <a:r>
              <a:rPr lang="en-US" altLang="zh-CN" sz="2800" b="1" spc="-200" dirty="0" err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i</a:t>
            </a:r>
            <a:r>
              <a:rPr lang="en-US" altLang="zh-CN" sz="2800" b="1" spc="-200" dirty="0" err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ā</a:t>
            </a:r>
            <a:endParaRPr lang="zh-CN" altLang="en-US" sz="2800" b="1" spc="-200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6842376" y="4163402"/>
            <a:ext cx="5008881" cy="224676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28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“等到明年冬天，时间实在太长啦。”顾客提出，“</a:t>
            </a:r>
            <a:r>
              <a:rPr lang="zh-CN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把我那棉袄里的棉花拽掉，改成夹袄</a:t>
            </a:r>
            <a:r>
              <a:rPr lang="zh-CN" altLang="zh-CN" sz="28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，让我提前在秋天就能穿上合时的新衣服吧。”</a:t>
            </a:r>
            <a:endParaRPr lang="zh-CN" altLang="en-US" sz="2800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258" r="34815"/>
          <a:stretch>
            <a:fillRect/>
          </a:stretch>
        </p:blipFill>
        <p:spPr>
          <a:xfrm rot="5400000">
            <a:off x="2138571" y="2969433"/>
            <a:ext cx="1915188" cy="5569704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7408"/>
          <a:stretch>
            <a:fillRect/>
          </a:stretch>
        </p:blipFill>
        <p:spPr>
          <a:xfrm rot="5400000">
            <a:off x="2664365" y="1609641"/>
            <a:ext cx="863600" cy="5569704"/>
          </a:xfrm>
          <a:prstGeom prst="rect">
            <a:avLst/>
          </a:prstGeom>
        </p:spPr>
      </p:pic>
      <p:sp>
        <p:nvSpPr>
          <p:cNvPr id="23" name="矩形: 圆角 22"/>
          <p:cNvSpPr/>
          <p:nvPr/>
        </p:nvSpPr>
        <p:spPr>
          <a:xfrm>
            <a:off x="121233" y="3903725"/>
            <a:ext cx="6342959" cy="2872723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4" name="文本框 23"/>
          <p:cNvSpPr txBox="1"/>
          <p:nvPr/>
        </p:nvSpPr>
        <p:spPr>
          <a:xfrm>
            <a:off x="438985" y="4039730"/>
            <a:ext cx="5815199" cy="260071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44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夹</a:t>
            </a:r>
            <a:r>
              <a:rPr lang="en-US" altLang="zh-CN" sz="3200" b="1" spc="-200" dirty="0" err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j</a:t>
            </a:r>
            <a:r>
              <a:rPr lang="en-US" altLang="zh-CN" sz="3200" b="1" spc="-200" dirty="0" err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i</a:t>
            </a:r>
            <a:r>
              <a:rPr lang="en-US" altLang="zh-CN" sz="3200" b="1" spc="-200" dirty="0" err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ā</a:t>
            </a:r>
            <a:r>
              <a:rPr lang="zh-CN" altLang="en-US" sz="28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r>
              <a:rPr lang="zh-CN" altLang="zh-CN" sz="25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①从东西的两旁钳住</a:t>
            </a:r>
            <a:r>
              <a:rPr lang="zh-CN" altLang="en-US" sz="25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r>
              <a:rPr lang="zh-CN" altLang="en-US" sz="2500" dirty="0">
                <a:solidFill>
                  <a:schemeClr val="bg1"/>
                </a:solidFill>
                <a:latin typeface="Abadi Extra Light" panose="020B0204020104020204" pitchFamily="34" charset="0"/>
                <a:ea typeface="楷体" panose="02010609060101010101" pitchFamily="49" charset="-122"/>
              </a:rPr>
              <a:t>～</a:t>
            </a:r>
            <a:r>
              <a:rPr lang="zh-CN" altLang="en-US" sz="25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菜</a:t>
            </a:r>
            <a:r>
              <a:rPr lang="zh-CN" altLang="zh-CN" sz="25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；</a:t>
            </a:r>
            <a:r>
              <a:rPr lang="en-US" altLang="zh-CN" sz="25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endParaRPr lang="en-US" altLang="zh-CN" sz="2500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5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 </a:t>
            </a:r>
            <a:r>
              <a:rPr lang="zh-CN" altLang="zh-CN" sz="25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②胳膊</a:t>
            </a:r>
            <a:r>
              <a:rPr lang="zh-CN" altLang="en-US" sz="25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向</a:t>
            </a:r>
            <a:r>
              <a:rPr lang="zh-CN" altLang="zh-CN" sz="25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胁部用力，使腋</a:t>
            </a:r>
            <a:r>
              <a:rPr lang="zh-CN" altLang="en-US" sz="25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下放</a:t>
            </a:r>
            <a:r>
              <a:rPr lang="en-US" altLang="zh-CN" sz="25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endParaRPr lang="en-US" altLang="zh-CN" sz="2500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5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   </a:t>
            </a:r>
            <a:r>
              <a:rPr lang="zh-CN" altLang="zh-CN" sz="25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着的东西不掉下</a:t>
            </a:r>
            <a:r>
              <a:rPr lang="zh-CN" altLang="en-US" sz="25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r>
              <a:rPr lang="zh-CN" altLang="en-US" sz="2500" dirty="0">
                <a:solidFill>
                  <a:schemeClr val="bg1"/>
                </a:solidFill>
                <a:latin typeface="Abadi Extra Light" panose="020B0204020104020204" pitchFamily="34" charset="0"/>
                <a:ea typeface="楷体" panose="02010609060101010101" pitchFamily="49" charset="-122"/>
              </a:rPr>
              <a:t>～着书包</a:t>
            </a:r>
            <a:r>
              <a:rPr lang="zh-CN" altLang="zh-CN" sz="25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；</a:t>
            </a:r>
            <a:endParaRPr lang="en-US" altLang="zh-CN" sz="2500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5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 </a:t>
            </a:r>
            <a:r>
              <a:rPr lang="zh-CN" altLang="zh-CN" sz="25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③掺杂</a:t>
            </a:r>
            <a:r>
              <a:rPr lang="zh-CN" altLang="en-US" sz="25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r>
              <a:rPr lang="zh-CN" altLang="en-US" sz="2500" dirty="0">
                <a:solidFill>
                  <a:schemeClr val="bg1"/>
                </a:solidFill>
                <a:latin typeface="Abadi Extra Light" panose="020B0204020104020204" pitchFamily="34" charset="0"/>
                <a:ea typeface="楷体" panose="02010609060101010101" pitchFamily="49" charset="-122"/>
              </a:rPr>
              <a:t> ～ 生</a:t>
            </a:r>
            <a:r>
              <a:rPr lang="zh-CN" altLang="zh-CN" sz="25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2500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44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夹</a:t>
            </a:r>
            <a:r>
              <a:rPr lang="en-US" altLang="zh-CN" sz="3200" b="1" spc="-200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j</a:t>
            </a:r>
            <a:r>
              <a:rPr lang="en-US" altLang="zh-CN" sz="3200" b="1" spc="-2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i</a:t>
            </a:r>
            <a:r>
              <a:rPr lang="zh-CN" altLang="zh-CN" sz="3200" b="1" spc="-200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á</a:t>
            </a:r>
            <a:r>
              <a:rPr lang="zh-CN" altLang="en-US" sz="2800" b="1" spc="-200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：</a:t>
            </a:r>
            <a:r>
              <a:rPr lang="zh-CN" altLang="zh-CN" sz="28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两层的</a:t>
            </a:r>
            <a:r>
              <a:rPr lang="zh-CN" altLang="en-US" sz="28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zh-CN" altLang="zh-CN" sz="28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衣被等</a:t>
            </a:r>
            <a:r>
              <a:rPr lang="zh-CN" altLang="en-US" sz="28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）：</a:t>
            </a:r>
            <a:r>
              <a:rPr lang="zh-CN" altLang="en-US" sz="2800" dirty="0">
                <a:solidFill>
                  <a:schemeClr val="bg1"/>
                </a:solidFill>
                <a:latin typeface="Abadi Extra Light" panose="020B0204020104020204" pitchFamily="34" charset="0"/>
                <a:ea typeface="楷体" panose="02010609060101010101" pitchFamily="49" charset="-122"/>
              </a:rPr>
              <a:t> ～ 被</a:t>
            </a:r>
            <a:r>
              <a:rPr lang="zh-CN" altLang="zh-CN" sz="28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3" grpId="0"/>
      <p:bldP spid="20" grpId="0"/>
      <p:bldP spid="26" grpId="0"/>
      <p:bldP spid="27" grpId="0"/>
      <p:bldP spid="29" grpId="0"/>
      <p:bldP spid="8" grpId="0" animBg="1"/>
      <p:bldP spid="3" grpId="0"/>
      <p:bldP spid="22" grpId="0"/>
      <p:bldP spid="30" grpId="0" animBg="1"/>
      <p:bldP spid="23" grpId="0" animBg="1"/>
      <p:bldP spid="2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334" t="29334" r="3916" b="6640"/>
          <a:stretch>
            <a:fillRect/>
          </a:stretch>
        </p:blipFill>
        <p:spPr>
          <a:xfrm>
            <a:off x="-1" y="0"/>
            <a:ext cx="6254663" cy="6857999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334" t="29334" r="3916" b="6640"/>
          <a:stretch>
            <a:fillRect/>
          </a:stretch>
        </p:blipFill>
        <p:spPr>
          <a:xfrm>
            <a:off x="5937337" y="-1"/>
            <a:ext cx="6254663" cy="6857999"/>
          </a:xfrm>
          <a:prstGeom prst="rect">
            <a:avLst/>
          </a:prstGeom>
        </p:spPr>
      </p:pic>
      <p:pic>
        <p:nvPicPr>
          <p:cNvPr id="3" name="图片 2" descr="TIM图片20190329005726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18" b="8741"/>
          <a:stretch>
            <a:fillRect/>
          </a:stretch>
        </p:blipFill>
        <p:spPr bwMode="auto">
          <a:xfrm>
            <a:off x="266700" y="0"/>
            <a:ext cx="576834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2" descr="TIM图片20190329011415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04" t="6523" b="9090"/>
          <a:stretch>
            <a:fillRect/>
          </a:stretch>
        </p:blipFill>
        <p:spPr bwMode="auto">
          <a:xfrm>
            <a:off x="6276340" y="0"/>
            <a:ext cx="564896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6" name="直接连接符 5"/>
          <p:cNvCxnSpPr/>
          <p:nvPr/>
        </p:nvCxnSpPr>
        <p:spPr>
          <a:xfrm flipH="1">
            <a:off x="9509760" y="3281680"/>
            <a:ext cx="152400" cy="29464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H="1">
            <a:off x="9611360" y="3281680"/>
            <a:ext cx="152400" cy="29464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334" t="29334" r="3916" b="6640"/>
          <a:stretch>
            <a:fillRect/>
          </a:stretch>
        </p:blipFill>
        <p:spPr>
          <a:xfrm>
            <a:off x="-1" y="0"/>
            <a:ext cx="6254663" cy="6857999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334" t="29334" r="3916" b="6640"/>
          <a:stretch>
            <a:fillRect/>
          </a:stretch>
        </p:blipFill>
        <p:spPr>
          <a:xfrm>
            <a:off x="5937337" y="-1"/>
            <a:ext cx="6254663" cy="6857999"/>
          </a:xfrm>
          <a:prstGeom prst="rect">
            <a:avLst/>
          </a:prstGeom>
        </p:spPr>
      </p:pic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379945" y="3844583"/>
            <a:ext cx="8004132" cy="2855577"/>
          </a:xfrm>
          <a:solidFill>
            <a:schemeClr val="accent5">
              <a:lumMod val="40000"/>
              <a:lumOff val="60000"/>
              <a:alpha val="55000"/>
            </a:schemeClr>
          </a:solidFill>
        </p:spPr>
        <p:txBody>
          <a:bodyPr>
            <a:normAutofit/>
          </a:bodyPr>
          <a:lstStyle/>
          <a:p>
            <a:pPr marL="0" indent="0">
              <a:lnSpc>
                <a:spcPts val="2400"/>
              </a:lnSpc>
              <a:buNone/>
            </a:pPr>
            <a:r>
              <a:rPr lang="en-US" altLang="zh-CN" sz="24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“不，”裁缝说，“就在冬天。”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>
              <a:lnSpc>
                <a:spcPts val="2400"/>
              </a:lnSpc>
              <a:buNone/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裁缝又补充一句：“不过，我指的是明年冬天。”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>
              <a:lnSpc>
                <a:spcPts val="2400"/>
              </a:lnSpc>
              <a:buNone/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顾客噌的一下子跳起来：“这么慢啊！”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>
              <a:lnSpc>
                <a:spcPts val="2400"/>
              </a:lnSpc>
              <a:buNone/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裁缝说：“我和别的裁缝不一样，我是个性子最慢的裁缝啊。”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>
              <a:lnSpc>
                <a:spcPts val="2400"/>
              </a:lnSpc>
              <a:buNone/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   “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那就算啦，我还是去找刚才的师傅吧。”顾客夹起布料就要走。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322" r="36378" b="10553"/>
          <a:stretch>
            <a:fillRect/>
          </a:stretch>
        </p:blipFill>
        <p:spPr>
          <a:xfrm>
            <a:off x="142241" y="111760"/>
            <a:ext cx="1442719" cy="1478571"/>
          </a:xfrm>
          <a:prstGeom prst="rect">
            <a:avLst/>
          </a:prstGeom>
        </p:spPr>
      </p:pic>
      <p:sp>
        <p:nvSpPr>
          <p:cNvPr id="5" name="内容占位符 2"/>
          <p:cNvSpPr txBox="1"/>
          <p:nvPr/>
        </p:nvSpPr>
        <p:spPr>
          <a:xfrm>
            <a:off x="2379945" y="690601"/>
            <a:ext cx="8004131" cy="3159761"/>
          </a:xfrm>
          <a:prstGeom prst="rect">
            <a:avLst/>
          </a:prstGeom>
          <a:solidFill>
            <a:schemeClr val="accent5">
              <a:lumMod val="40000"/>
              <a:lumOff val="60000"/>
              <a:alpha val="55000"/>
            </a:schemeClr>
          </a:solidFill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4000"/>
              </a:lnSpc>
              <a:buFont typeface="Arial" panose="020B0604020202020204" pitchFamily="34" charset="0"/>
              <a:buNone/>
            </a:pPr>
            <a:r>
              <a:rPr lang="zh-CN" altLang="en-US" sz="20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顾客把一卷布料放到桌上，对裁缝说：“</a:t>
            </a:r>
            <a:r>
              <a:rPr lang="zh-CN" altLang="en-US" sz="2400" b="1" dirty="0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想做件棉袄。我已经跑了三家裁缝店了。第一家说要到秋天才能做好。第二家问我有没有等到夏天的耐心。第三位师傅倒是强些，但他最早也要到开春才能交货。我可等不及，都没让他们做。告诉您，我和别的顾客不一样，我是个性子最急的顾客。</a:t>
            </a:r>
            <a:r>
              <a:rPr lang="en-US" altLang="zh-CN" sz="2400" b="1" dirty="0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en-US" altLang="zh-CN" sz="2400" b="1" dirty="0">
              <a:solidFill>
                <a:srgbClr val="FFFF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>
              <a:lnSpc>
                <a:spcPct val="114000"/>
              </a:lnSpc>
              <a:buFont typeface="Arial" panose="020B0604020202020204" pitchFamily="34" charset="0"/>
              <a:buNone/>
            </a:pPr>
            <a:r>
              <a:rPr lang="en-US" altLang="zh-CN" sz="2400" b="1" dirty="0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              </a:t>
            </a:r>
            <a:endParaRPr lang="en-US" altLang="zh-CN" sz="2400" b="1" dirty="0">
              <a:solidFill>
                <a:srgbClr val="FFFF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879548" y="2820623"/>
            <a:ext cx="634019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请问师傅，您准备让我什么时候来取衣服</a:t>
            </a:r>
            <a:r>
              <a:rPr lang="en-US" altLang="zh-CN" sz="2400" b="1" dirty="0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endParaRPr lang="en-US" altLang="zh-CN" sz="2400" b="1" dirty="0">
              <a:solidFill>
                <a:srgbClr val="FFFF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367129" y="3318112"/>
            <a:ext cx="7475123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秋天？夏天？春天？</a:t>
            </a:r>
            <a:r>
              <a:rPr lang="en-US" altLang="zh-CN" sz="2400" b="1" dirty="0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                         </a:t>
            </a:r>
            <a:endParaRPr lang="zh-CN" altLang="en-US" sz="2400" b="1" dirty="0">
              <a:solidFill>
                <a:srgbClr val="FFFF00"/>
              </a:solidFill>
            </a:endParaRPr>
          </a:p>
          <a:p>
            <a:endParaRPr lang="zh-CN" altLang="en-US" dirty="0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862" b="22450"/>
          <a:stretch>
            <a:fillRect/>
          </a:stretch>
        </p:blipFill>
        <p:spPr>
          <a:xfrm>
            <a:off x="10567607" y="4998721"/>
            <a:ext cx="1440863" cy="153601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762219" y="3282288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endParaRPr lang="zh-CN" altLang="en-US" sz="2400" b="1" dirty="0">
              <a:solidFill>
                <a:srgbClr val="FFFF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</p:cBhvr>
                                      <p:by x="115000" y="115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</p:cBhvr>
                                      <p:by x="115000" y="115000"/>
                                    </p:animScale>
                                  </p:childTnLst>
                                </p:cTn>
                              </p:par>
                              <p:par>
                                <p:cTn id="9" presetID="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2000" fill="hold"/>
                                        <p:tgtEl>
                                          <p:spTgt spid="6"/>
                                        </p:tgtEl>
                                      </p:cBhvr>
                                      <p:by x="115000" y="115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2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15000" y="11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mph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subTnLst>
                                </p:cTn>
                              </p:par>
                              <p:par>
                                <p:cTn id="18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  <p:bldLst>
      <p:bldP spid="5" grpId="0" animBg="1"/>
      <p:bldP spid="2" grpId="0"/>
      <p:bldP spid="2" grpId="1"/>
      <p:bldP spid="6" grpId="0"/>
      <p:bldP spid="6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334" t="29334" r="3916" b="6640"/>
          <a:stretch>
            <a:fillRect/>
          </a:stretch>
        </p:blipFill>
        <p:spPr>
          <a:xfrm>
            <a:off x="-1" y="0"/>
            <a:ext cx="6254663" cy="6857999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334" t="29334" r="3916" b="6640"/>
          <a:stretch>
            <a:fillRect/>
          </a:stretch>
        </p:blipFill>
        <p:spPr>
          <a:xfrm>
            <a:off x="5937337" y="-1"/>
            <a:ext cx="6254663" cy="6857999"/>
          </a:xfrm>
          <a:prstGeom prst="rect">
            <a:avLst/>
          </a:prstGeom>
        </p:spPr>
      </p:pic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264920" y="487680"/>
            <a:ext cx="9458960" cy="6786880"/>
          </a:xfrm>
          <a:solidFill>
            <a:schemeClr val="tx1">
              <a:alpha val="27000"/>
            </a:schemeClr>
          </a:solidFill>
        </p:spPr>
        <p:txBody>
          <a:bodyPr>
            <a:normAutofit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顾客把一卷布料放到桌上，对裁缝说：</a:t>
            </a:r>
            <a:r>
              <a:rPr lang="zh-CN" altLang="en-US" sz="2400" b="1" dirty="0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我想做件棉袄。我已经跑了三家裁缝店了。第一家说要到秋天才能做好。第二家问我有没有等到夏天的耐心。第三位师傅倒是强些，但他最早也要到开春才能交货。我可等不及，都没让他们做。告诉您，我和别的顾客不一样，我是个性子最急的顾客。请问师傅，您准备让我什么时候来取衣服</a:t>
            </a:r>
            <a:r>
              <a:rPr lang="en-US" altLang="zh-CN" sz="2400" b="1" dirty="0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400" b="1" dirty="0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秋天？夏天？春天？</a:t>
            </a:r>
            <a:r>
              <a:rPr lang="en-US" altLang="zh-CN" sz="2400" b="1" dirty="0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2400" b="1" dirty="0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endParaRPr lang="en-US" altLang="zh-CN" sz="2400" b="1" dirty="0">
              <a:solidFill>
                <a:srgbClr val="FFFF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“不，”裁缝说，“就在冬天。”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裁缝又补充一句：“不过，我指的是明年冬天。”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顾客          跳起来：“这么慢啊！”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裁缝说：“我和别的裁缝不一样，我是个性子最慢的裁缝啊。”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   “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那就算啦，我还是去找刚才的师傅吧。”顾客        就要走。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>
              <a:lnSpc>
                <a:spcPts val="2000"/>
              </a:lnSpc>
              <a:buNone/>
            </a:pP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322" r="36378" b="10553"/>
          <a:stretch>
            <a:fillRect/>
          </a:stretch>
        </p:blipFill>
        <p:spPr>
          <a:xfrm>
            <a:off x="142241" y="111761"/>
            <a:ext cx="1239205" cy="12700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862" b="22450"/>
          <a:stretch>
            <a:fillRect/>
          </a:stretch>
        </p:blipFill>
        <p:spPr>
          <a:xfrm>
            <a:off x="10723880" y="4632961"/>
            <a:ext cx="1440863" cy="1536014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2500828" y="4402128"/>
            <a:ext cx="17235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噌的一下子</a:t>
            </a:r>
            <a:endParaRPr lang="zh-CN" altLang="en-US" sz="2400" b="1" dirty="0"/>
          </a:p>
        </p:txBody>
      </p:sp>
      <p:sp>
        <p:nvSpPr>
          <p:cNvPr id="7" name="文本框 6"/>
          <p:cNvSpPr txBox="1"/>
          <p:nvPr/>
        </p:nvSpPr>
        <p:spPr>
          <a:xfrm>
            <a:off x="8273668" y="5552502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夹起布料</a:t>
            </a:r>
            <a:endParaRPr lang="zh-CN" altLang="en-US" sz="2400" b="1" dirty="0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334" t="29334" r="3916" b="6640"/>
          <a:stretch>
            <a:fillRect/>
          </a:stretch>
        </p:blipFill>
        <p:spPr>
          <a:xfrm>
            <a:off x="-1" y="0"/>
            <a:ext cx="6254663" cy="6857999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334" t="29334" r="3916" b="6640"/>
          <a:stretch>
            <a:fillRect/>
          </a:stretch>
        </p:blipFill>
        <p:spPr>
          <a:xfrm>
            <a:off x="5937337" y="-1"/>
            <a:ext cx="6254663" cy="6857999"/>
          </a:xfrm>
          <a:prstGeom prst="rect">
            <a:avLst/>
          </a:prstGeom>
        </p:spPr>
      </p:pic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264920" y="487680"/>
            <a:ext cx="9458960" cy="6786880"/>
          </a:xfrm>
          <a:solidFill>
            <a:schemeClr val="tx1">
              <a:alpha val="27000"/>
            </a:schemeClr>
          </a:solidFill>
        </p:spPr>
        <p:txBody>
          <a:bodyPr>
            <a:normAutofit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顾客把一卷布料放到桌上，对裁缝说：“我想做件棉袄。我已经跑了三家裁缝店了。第一家说要到秋天才能做好。第二家问我有没有等到夏天的耐心。第三位师傅倒是强些，但他最早也要到开春才能交货。我可等不及，都没让他们做。告诉您，我和别的顾客不一样，我是个性子最急的顾客。请问师傅，您准备让我什么时候来取衣服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秋天？夏天？春天？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“不，”裁缝说，“就在冬天。”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裁缝又补充一句：“不过，我指的是明年冬天。”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400" b="1" dirty="0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顾客          跳起来：“这么慢啊！”</a:t>
            </a:r>
            <a:endParaRPr lang="en-US" altLang="zh-CN" sz="2400" b="1" dirty="0">
              <a:solidFill>
                <a:srgbClr val="FFFF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en-US" altLang="zh-CN" sz="2400" b="1" dirty="0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400" b="1" dirty="0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裁缝说：“我和别的裁缝不一样，我是个性子最慢的裁缝啊。”</a:t>
            </a:r>
            <a:endParaRPr lang="en-US" altLang="zh-CN" sz="2400" b="1" dirty="0">
              <a:solidFill>
                <a:srgbClr val="FFFF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en-US" altLang="zh-CN" sz="2400" b="1" dirty="0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“</a:t>
            </a:r>
            <a:r>
              <a:rPr lang="zh-CN" altLang="en-US" sz="2400" b="1" dirty="0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那就算啦，我还是去找刚才的师傅吧。”顾客        就要走。</a:t>
            </a:r>
            <a:endParaRPr lang="en-US" altLang="zh-CN" sz="2400" b="1" dirty="0">
              <a:solidFill>
                <a:srgbClr val="FFFF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>
              <a:lnSpc>
                <a:spcPts val="2000"/>
              </a:lnSpc>
              <a:buNone/>
            </a:pPr>
            <a:r>
              <a:rPr lang="en-US" altLang="zh-CN" sz="2000" b="1" dirty="0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endParaRPr lang="zh-CN" altLang="en-US" sz="2000" b="1" dirty="0">
              <a:solidFill>
                <a:srgbClr val="FFFF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322" r="36378" b="10553"/>
          <a:stretch>
            <a:fillRect/>
          </a:stretch>
        </p:blipFill>
        <p:spPr>
          <a:xfrm>
            <a:off x="142241" y="111761"/>
            <a:ext cx="1239205" cy="12700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862" b="22450"/>
          <a:stretch>
            <a:fillRect/>
          </a:stretch>
        </p:blipFill>
        <p:spPr>
          <a:xfrm>
            <a:off x="10723880" y="4632961"/>
            <a:ext cx="1440863" cy="1536014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2500828" y="4402128"/>
            <a:ext cx="17235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噌的一下子</a:t>
            </a:r>
            <a:endParaRPr lang="zh-CN" altLang="en-US" sz="2400" b="1" dirty="0">
              <a:solidFill>
                <a:srgbClr val="FFFF00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273668" y="5552502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夹起布料</a:t>
            </a:r>
            <a:endParaRPr lang="zh-CN" altLang="en-US" sz="2400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334" t="29334" r="3916" b="6640"/>
          <a:stretch>
            <a:fillRect/>
          </a:stretch>
        </p:blipFill>
        <p:spPr>
          <a:xfrm>
            <a:off x="-1" y="0"/>
            <a:ext cx="6254663" cy="6857999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334" t="29334" r="3916" b="6640"/>
          <a:stretch>
            <a:fillRect/>
          </a:stretch>
        </p:blipFill>
        <p:spPr>
          <a:xfrm>
            <a:off x="5937337" y="0"/>
            <a:ext cx="6254663" cy="6857999"/>
          </a:xfrm>
          <a:prstGeom prst="rect">
            <a:avLst/>
          </a:prstGeom>
        </p:spPr>
      </p:pic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264920" y="487680"/>
            <a:ext cx="9458960" cy="5681295"/>
          </a:xfrm>
          <a:solidFill>
            <a:schemeClr val="accent5">
              <a:lumMod val="40000"/>
              <a:lumOff val="60000"/>
              <a:alpha val="55000"/>
            </a:schemeClr>
          </a:solidFill>
        </p:spPr>
        <p:txBody>
          <a:bodyPr>
            <a:normAutofit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顾客把一卷布料放到桌上，对裁缝说：</a:t>
            </a:r>
            <a:r>
              <a:rPr lang="zh-CN" altLang="en-US" sz="2400" b="1" dirty="0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我想做件棉袄。我已经跑了三家裁缝店了。第一家说要到秋天才能做好。第二家问我有没有等到夏天的耐心。第三位师傅倒是强些，但他最早也要到开春才能交货。我可等不及，都没让他们做。告诉您，我和别的顾客不一样，我是个性子最急的顾客。请问师傅，您准备让我什么时候来取衣服</a:t>
            </a:r>
            <a:r>
              <a:rPr lang="en-US" altLang="zh-CN" sz="2400" b="1" dirty="0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400" b="1" dirty="0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秋天？夏天？春天？</a:t>
            </a:r>
            <a:r>
              <a:rPr lang="en-US" altLang="zh-CN" sz="2400" b="1" dirty="0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2400" b="1" dirty="0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endParaRPr lang="en-US" altLang="zh-CN" sz="2400" b="1" dirty="0">
              <a:solidFill>
                <a:srgbClr val="FFFF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“不，”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裁缝说，</a:t>
            </a:r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“就在冬天。”</a:t>
            </a:r>
            <a:endParaRPr lang="en-US" altLang="zh-CN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裁缝又补充一句：</a:t>
            </a:r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“不过，我指的是明年冬天。”</a:t>
            </a:r>
            <a:endParaRPr lang="en-US" altLang="zh-CN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en-US" altLang="zh-CN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顾客噌的一下子跳起来：</a:t>
            </a:r>
            <a:r>
              <a:rPr lang="zh-CN" altLang="en-US" sz="2400" b="1" dirty="0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“这么慢啊！”</a:t>
            </a:r>
            <a:endParaRPr lang="en-US" altLang="zh-CN" sz="2400" b="1" dirty="0">
              <a:solidFill>
                <a:srgbClr val="FFFF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en-US" altLang="zh-CN" sz="2400" b="1" dirty="0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裁缝说：</a:t>
            </a:r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“我和别的裁缝不一样，我是个性子最慢的裁缝啊。”</a:t>
            </a:r>
            <a:endParaRPr lang="en-US" altLang="zh-CN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en-US" altLang="zh-CN" sz="2400" b="1" dirty="0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“</a:t>
            </a:r>
            <a:r>
              <a:rPr lang="zh-CN" altLang="en-US" sz="2400" b="1" dirty="0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那就算啦，我还是去找刚才的师傅吧。”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顾客夹起布料就要走。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322" r="36378" b="10553"/>
          <a:stretch>
            <a:fillRect/>
          </a:stretch>
        </p:blipFill>
        <p:spPr>
          <a:xfrm>
            <a:off x="142241" y="111761"/>
            <a:ext cx="1239205" cy="12700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862" b="22450"/>
          <a:stretch>
            <a:fillRect/>
          </a:stretch>
        </p:blipFill>
        <p:spPr>
          <a:xfrm>
            <a:off x="10723880" y="4632961"/>
            <a:ext cx="1440863" cy="1536014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2191</Words>
  <Application>WPS 演示</Application>
  <PresentationFormat>宽屏</PresentationFormat>
  <Paragraphs>100</Paragraphs>
  <Slides>21</Slides>
  <Notes>5</Notes>
  <HiddenSlides>0</HiddenSlides>
  <MMClips>1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37" baseType="lpstr">
      <vt:lpstr>Arial</vt:lpstr>
      <vt:lpstr>宋体</vt:lpstr>
      <vt:lpstr>Wingdings</vt:lpstr>
      <vt:lpstr>黑体</vt:lpstr>
      <vt:lpstr>楷体</vt:lpstr>
      <vt:lpstr>方正舒体</vt:lpstr>
      <vt:lpstr>仿宋</vt:lpstr>
      <vt:lpstr>Abadi Extra Light</vt:lpstr>
      <vt:lpstr>Yu Gothic UI Light</vt:lpstr>
      <vt:lpstr>微软雅黑</vt:lpstr>
      <vt:lpstr>Arial Unicode MS</vt:lpstr>
      <vt:lpstr>等线 Light</vt:lpstr>
      <vt:lpstr>Calibri Light</vt:lpstr>
      <vt:lpstr>等线</vt:lpstr>
      <vt:lpstr>Calibri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qwe</cp:lastModifiedBy>
  <cp:revision>258</cp:revision>
  <dcterms:created xsi:type="dcterms:W3CDTF">2019-03-12T04:35:00Z</dcterms:created>
  <dcterms:modified xsi:type="dcterms:W3CDTF">2021-09-11T06:10:06Z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2052-11.1.0.10314</vt:lpwstr>
  </property>
</Properties>
</file>