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3"/>
    <p:sldId id="290" r:id="rId4"/>
    <p:sldId id="288" r:id="rId5"/>
    <p:sldId id="293" r:id="rId6"/>
    <p:sldId id="294" r:id="rId7"/>
    <p:sldId id="295" r:id="rId8"/>
    <p:sldId id="292" r:id="rId9"/>
    <p:sldId id="291" r:id="rId10"/>
    <p:sldId id="287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1" autoAdjust="0"/>
    <p:restoredTop sz="94660"/>
  </p:normalViewPr>
  <p:slideViewPr>
    <p:cSldViewPr>
      <p:cViewPr varScale="1">
        <p:scale>
          <a:sx n="73" d="100"/>
          <a:sy n="73" d="100"/>
        </p:scale>
        <p:origin x="6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109A9-E031-437C-958A-08C540BFFF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C135A-4560-44E9-B86C-12EA163CEFA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071880" y="2214245"/>
            <a:ext cx="5857875" cy="1470025"/>
          </a:xfrm>
        </p:spPr>
        <p:txBody>
          <a:bodyPr>
            <a:normAutofit/>
          </a:bodyPr>
          <a:lstStyle/>
          <a:p>
            <a:r>
              <a:rPr lang="zh-CN" altLang="en-US" sz="5400" smtClean="0">
                <a:solidFill>
                  <a:schemeClr val="bg1"/>
                </a:solidFill>
              </a:rPr>
              <a:t>漏</a:t>
            </a:r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500570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</a:rPr>
              <a:t>连云港市云山小学       冯兴方</a:t>
            </a:r>
            <a:endParaRPr lang="zh-CN" altLang="en-US" sz="440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28604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chemeClr val="bg1"/>
                </a:solidFill>
              </a:rPr>
              <a:t>部编版三年级语文下册第</a:t>
            </a:r>
            <a:r>
              <a:rPr lang="en-US" altLang="zh-CN" sz="4000" smtClean="0">
                <a:solidFill>
                  <a:schemeClr val="bg1"/>
                </a:solidFill>
              </a:rPr>
              <a:t>27</a:t>
            </a:r>
            <a:r>
              <a:rPr lang="zh-CN" altLang="en-US" sz="4000" smtClean="0">
                <a:solidFill>
                  <a:schemeClr val="bg1"/>
                </a:solidFill>
              </a:rPr>
              <a:t>课</a:t>
            </a:r>
            <a:endParaRPr lang="zh-CN" altLang="en-US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500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我来讲故事</a:t>
            </a:r>
            <a:r>
              <a:rPr lang="en-US" altLang="zh-CN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——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357298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3995" y="1071880"/>
            <a:ext cx="8615680" cy="50158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老爷爷，老婆婆说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漏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，吓跑了虎和贼。</a:t>
            </a:r>
            <a:endParaRPr kumimoji="0" lang="zh-CN" sz="4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虎驮着贼，贼骑着虎。</a:t>
            </a:r>
            <a:endParaRPr kumimoji="0" lang="zh-CN" sz="4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虎蹭贼，贼上树。虎和贼树下相遇，滚下山坡。</a:t>
            </a:r>
            <a:endParaRPr kumimoji="0" lang="zh-CN" sz="4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虎和贼以为对方就是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漏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，都吓昏了过去。</a:t>
            </a:r>
            <a:endParaRPr kumimoji="0" lang="zh-CN" sz="4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老爷爷老婆婆再说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漏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sz="4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sz="4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5786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体会故事结构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214554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chemeClr val="bg1"/>
                </a:solidFill>
              </a:rPr>
              <a:t>        人物不知道，读者全知道</a:t>
            </a:r>
            <a:endParaRPr lang="zh-CN" altLang="en-US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715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寻求语言形式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598" y="1295065"/>
            <a:ext cx="8501122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    </a:t>
            </a:r>
            <a:r>
              <a:rPr lang="zh-CN" altLang="en-US" sz="4400" smtClean="0">
                <a:solidFill>
                  <a:srgbClr val="FF0000"/>
                </a:solidFill>
                <a:latin typeface="+mn-ea"/>
              </a:rPr>
              <a:t>歌德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曾说过这样一句话</a:t>
            </a:r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:"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内容人人看得见</a:t>
            </a:r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含义只有有心人得知</a:t>
            </a:r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而形式对于大多数人来说是一个秘密。</a:t>
            </a:r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"</a:t>
            </a:r>
            <a:endParaRPr lang="zh-CN" altLang="en-US" sz="440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715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寻求语言形式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57232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latin typeface="+mn-ea"/>
              </a:rPr>
              <a:t>    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老虎用爪在墙壁上抓，贼用手在屋顶上挖，</a:t>
            </a:r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……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，墙被老虎抓了个窟窿，屋顶被贼挖了个窟窿。</a:t>
            </a:r>
            <a:endParaRPr lang="zh-CN" altLang="en-US" sz="4400" smtClean="0">
              <a:solidFill>
                <a:schemeClr val="bg1"/>
              </a:solidFill>
              <a:latin typeface="+mn-ea"/>
            </a:endParaRPr>
          </a:p>
          <a:p>
            <a:endParaRPr lang="en-US" altLang="zh-CN" sz="4400" smtClean="0">
              <a:latin typeface="+mn-ea"/>
            </a:endParaRPr>
          </a:p>
          <a:p>
            <a:r>
              <a:rPr lang="zh-CN" altLang="en-US" sz="4400" smtClean="0">
                <a:latin typeface="+mn-ea"/>
              </a:rPr>
              <a:t>    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老虎驮着贼，贼骑着老虎，</a:t>
            </a:r>
            <a:r>
              <a:rPr lang="en-US" altLang="zh-CN" sz="4400" smtClean="0">
                <a:solidFill>
                  <a:schemeClr val="bg1"/>
                </a:solidFill>
                <a:latin typeface="+mn-ea"/>
              </a:rPr>
              <a:t>……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，累得老虎筋都快断了，颠</a:t>
            </a:r>
            <a:r>
              <a:rPr lang="en-US" sz="4400" smtClean="0">
                <a:solidFill>
                  <a:schemeClr val="bg1"/>
                </a:solidFill>
                <a:latin typeface="+mn-ea"/>
              </a:rPr>
              <a:t>(di</a:t>
            </a:r>
            <a:r>
              <a:rPr lang="en-US" altLang="zh-CN" sz="4400" err="1" smtClean="0">
                <a:solidFill>
                  <a:schemeClr val="bg1"/>
                </a:solidFill>
                <a:latin typeface="+mn-ea"/>
              </a:rPr>
              <a:t>ā</a:t>
            </a:r>
            <a:r>
              <a:rPr lang="en-US" sz="4400" err="1" smtClean="0">
                <a:solidFill>
                  <a:schemeClr val="bg1"/>
                </a:solidFill>
                <a:latin typeface="+mn-ea"/>
              </a:rPr>
              <a:t>n)</a:t>
            </a:r>
            <a:r>
              <a:rPr lang="zh-CN" altLang="en-US" sz="4400" smtClean="0">
                <a:solidFill>
                  <a:schemeClr val="bg1"/>
                </a:solidFill>
                <a:latin typeface="+mn-ea"/>
              </a:rPr>
              <a:t>得贼骨头架都快散了。</a:t>
            </a:r>
            <a:endParaRPr lang="zh-CN" altLang="en-US" sz="440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715008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运用类对偶形式写话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572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/>
              <a:t>         </a:t>
            </a:r>
            <a:r>
              <a:rPr lang="zh-CN" altLang="en-US" sz="4400" smtClean="0">
                <a:solidFill>
                  <a:schemeClr val="bg1"/>
                </a:solidFill>
              </a:rPr>
              <a:t>老虎和贼吓得大气都不敢出，那么此时他们心里可能会怎么想呢？</a:t>
            </a:r>
            <a:endParaRPr lang="zh-CN" altLang="en-US" sz="440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14620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chemeClr val="bg1"/>
                </a:solidFill>
              </a:rPr>
              <a:t>        老虎想：好容易才进来，马上就能吃到小胖驴了，可千万别被老爷爷和老婆婆发现啊，要不我就前功尽弃了。</a:t>
            </a:r>
            <a:endParaRPr lang="en-US" altLang="zh-CN" sz="3600" smtClean="0">
              <a:solidFill>
                <a:schemeClr val="bg1"/>
              </a:solidFill>
            </a:endParaRPr>
          </a:p>
          <a:p>
            <a:r>
              <a:rPr lang="zh-CN" altLang="en-US" sz="3600" smtClean="0">
                <a:solidFill>
                  <a:schemeClr val="bg1"/>
                </a:solidFill>
              </a:rPr>
              <a:t>        贼也想：费了千辛万苦，终于可以偷到小胖驴了，老爷爷和老奶奶可千万别出来看呀，否则我要吃官司了呀。</a:t>
            </a:r>
            <a:endParaRPr lang="zh-CN" altLang="en-US" sz="3600" smtClean="0">
              <a:solidFill>
                <a:schemeClr val="bg1"/>
              </a:solidFill>
            </a:endParaRPr>
          </a:p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786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</a:rPr>
              <a:t>           </a:t>
            </a:r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雨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428736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chemeClr val="bg1"/>
                </a:solidFill>
                <a:latin typeface="+mn-ea"/>
              </a:rPr>
              <a:t>下着蒙蒙小雨</a:t>
            </a:r>
            <a:endParaRPr lang="en-US" altLang="zh-CN" sz="400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4000" smtClean="0">
                <a:solidFill>
                  <a:schemeClr val="bg1"/>
                </a:solidFill>
                <a:latin typeface="+mn-ea"/>
              </a:rPr>
              <a:t>雨大了起来</a:t>
            </a:r>
            <a:endParaRPr lang="en-US" altLang="zh-CN" sz="400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4000" smtClean="0">
                <a:solidFill>
                  <a:schemeClr val="bg1"/>
                </a:solidFill>
                <a:latin typeface="+mn-ea"/>
              </a:rPr>
              <a:t>雨越下越大</a:t>
            </a:r>
            <a:endParaRPr lang="zh-CN" altLang="en-US" sz="40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214311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rgbClr val="FF0000"/>
                </a:solidFill>
              </a:rPr>
              <a:t>推动情节发展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FFFF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民间故事的特点</a:t>
            </a:r>
            <a:endParaRPr lang="zh-CN" altLang="en-US" sz="4400">
              <a:solidFill>
                <a:srgbClr val="FFFF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5929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chemeClr val="bg1"/>
                </a:solidFill>
              </a:rPr>
              <a:t>语言：幽默有趣</a:t>
            </a:r>
            <a:endParaRPr lang="zh-CN" altLang="en-US" sz="4000" smtClean="0">
              <a:solidFill>
                <a:schemeClr val="bg1"/>
              </a:solidFill>
            </a:endParaRPr>
          </a:p>
          <a:p>
            <a:r>
              <a:rPr lang="zh-CN" altLang="en-US" sz="4000" smtClean="0">
                <a:solidFill>
                  <a:schemeClr val="bg1"/>
                </a:solidFill>
              </a:rPr>
              <a:t>情节：曲折夸张</a:t>
            </a:r>
            <a:endParaRPr lang="zh-CN" altLang="en-US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5195" y="2052955"/>
            <a:ext cx="62611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FFFF00"/>
                </a:solidFill>
              </a:rPr>
              <a:t>谢谢同学们认真听讲！</a:t>
            </a:r>
            <a:endParaRPr lang="zh-CN" altLang="en-US" sz="4800">
              <a:solidFill>
                <a:srgbClr val="FFFF00"/>
              </a:solidFill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00" y="124841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>
    <p:fad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</Words>
  <Application>WPS 演示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华文行楷</vt:lpstr>
      <vt:lpstr>Times New Roman</vt:lpstr>
      <vt:lpstr>Arial</vt:lpstr>
      <vt:lpstr>Calibri</vt:lpstr>
      <vt:lpstr>微软雅黑</vt:lpstr>
      <vt:lpstr>Arial Unicode MS</vt:lpstr>
      <vt:lpstr>Office 主题</vt:lpstr>
      <vt:lpstr>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2021-08-10T18:15:00Z</cp:lastPrinted>
  <dcterms:created xsi:type="dcterms:W3CDTF">2021-08-10T18:15:00Z</dcterms:created>
  <dcterms:modified xsi:type="dcterms:W3CDTF">2021-09-11T06:16:30Z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