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1"/>
  </p:notesMasterIdLst>
  <p:sldIdLst>
    <p:sldId id="256" r:id="rId4"/>
    <p:sldId id="263" r:id="rId5"/>
    <p:sldId id="262" r:id="rId6"/>
    <p:sldId id="261" r:id="rId7"/>
    <p:sldId id="257" r:id="rId8"/>
    <p:sldId id="275" r:id="rId9"/>
    <p:sldId id="258" r:id="rId10"/>
    <p:sldId id="259" r:id="rId12"/>
    <p:sldId id="270" r:id="rId13"/>
    <p:sldId id="271" r:id="rId14"/>
    <p:sldId id="272" r:id="rId15"/>
    <p:sldId id="260" r:id="rId16"/>
    <p:sldId id="274" r:id="rId17"/>
    <p:sldId id="283" r:id="rId18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8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126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741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02412" y="2588281"/>
            <a:ext cx="8139178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z="4050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02412" y="3566160"/>
            <a:ext cx="8139178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296000"/>
            <a:ext cx="8139178" cy="5041355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808730"/>
            <a:ext cx="8139178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4511675"/>
            <a:ext cx="8139178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296000"/>
            <a:ext cx="3962432" cy="504000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296000"/>
            <a:ext cx="3962432" cy="504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296000"/>
            <a:ext cx="396243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789043"/>
            <a:ext cx="3962400" cy="455223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296000"/>
            <a:ext cx="396243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789043"/>
            <a:ext cx="3962432" cy="455223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296000"/>
            <a:ext cx="396243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296000"/>
            <a:ext cx="3962432" cy="50400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952508"/>
            <a:ext cx="713238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952500"/>
            <a:ext cx="7371076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952508"/>
            <a:ext cx="8139178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02412" y="2588281"/>
            <a:ext cx="8139178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z="4050"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6.xml"/><Relationship Id="rId18" Type="http://schemas.openxmlformats.org/officeDocument/2006/relationships/tags" Target="../tags/tag5.xml"/><Relationship Id="rId17" Type="http://schemas.openxmlformats.org/officeDocument/2006/relationships/tags" Target="../tags/tag4.xml"/><Relationship Id="rId16" Type="http://schemas.openxmlformats.org/officeDocument/2006/relationships/tags" Target="../tags/tag3.xml"/><Relationship Id="rId15" Type="http://schemas.openxmlformats.org/officeDocument/2006/relationships/tags" Target="../tags/tag2.xml"/><Relationship Id="rId14" Type="http://schemas.openxmlformats.org/officeDocument/2006/relationships/tags" Target="../tags/tag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501650" y="431800"/>
            <a:ext cx="8140700" cy="647700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15"/>
            </p:custDataLst>
          </p:nvPr>
        </p:nvSpPr>
        <p:spPr>
          <a:xfrm>
            <a:off x="501650" y="1295400"/>
            <a:ext cx="8140700" cy="5040313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17145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60400" y="6350000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688" y="6350000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457950" y="6350000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3073"/>
          <p:cNvSpPr>
            <a:spLocks noGrp="1"/>
          </p:cNvSpPr>
          <p:nvPr>
            <p:ph type="ctrTitle"/>
          </p:nvPr>
        </p:nvSpPr>
        <p:spPr>
          <a:ln/>
        </p:spPr>
        <p:txBody>
          <a:bodyPr anchor="b"/>
          <a:p>
            <a:pPr defTabSz="914400">
              <a:buClrTx/>
              <a:buSzTx/>
              <a:buFontTx/>
            </a:pPr>
            <a:endParaRPr lang="zh-CN" altLang="zh-CN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4098" name="副标题 3074"/>
          <p:cNvSpPr>
            <a:spLocks noGrp="1"/>
          </p:cNvSpPr>
          <p:nvPr>
            <p:ph type="subTitle" idx="1"/>
          </p:nvPr>
        </p:nvSpPr>
        <p:spPr>
          <a:ln/>
        </p:spPr>
        <p:txBody>
          <a:bodyPr anchor="t"/>
          <a:p>
            <a:pPr defTabSz="914400">
              <a:buClrTx/>
              <a:buSzTx/>
              <a:buFontTx/>
            </a:pPr>
            <a:endParaRPr lang="zh-CN" altLang="zh-CN" kern="1200" baseline="0">
              <a:latin typeface="+mn-lt"/>
              <a:ea typeface="+mn-ea"/>
              <a:cs typeface="+mn-cs"/>
            </a:endParaRPr>
          </a:p>
        </p:txBody>
      </p:sp>
      <p:pic>
        <p:nvPicPr>
          <p:cNvPr id="409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875"/>
            <a:ext cx="9128125" cy="6851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文本框 2"/>
          <p:cNvSpPr txBox="1"/>
          <p:nvPr/>
        </p:nvSpPr>
        <p:spPr>
          <a:xfrm>
            <a:off x="1292225" y="1274763"/>
            <a:ext cx="6294438" cy="446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endParaRPr lang="en-US" altLang="zh-CN" sz="5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en-US" altLang="zh-CN" sz="5400" b="1">
                <a:latin typeface="Arial" panose="020B0604020202020204" pitchFamily="34" charset="0"/>
                <a:ea typeface="宋体" panose="02010600030101010101" pitchFamily="2" charset="-122"/>
              </a:rPr>
              <a:t>28* </a:t>
            </a:r>
            <a:r>
              <a:rPr lang="zh-CN" altLang="en-US" sz="5400" b="1">
                <a:latin typeface="Arial" panose="020B0604020202020204" pitchFamily="34" charset="0"/>
                <a:ea typeface="宋体" panose="02010600030101010101" pitchFamily="2" charset="-122"/>
              </a:rPr>
              <a:t>枣 核</a:t>
            </a:r>
            <a:endParaRPr lang="zh-CN" altLang="en-US" sz="5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endParaRPr lang="zh-CN" altLang="en-US" sz="4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endParaRPr lang="zh-CN" altLang="en-US" sz="4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endParaRPr lang="zh-CN" altLang="en-US" sz="4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endParaRPr lang="zh-CN" altLang="en-US" sz="4400"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r>
              <a:rPr lang="en-US" altLang="zh-CN"/>
              <a:t>       </a:t>
            </a:r>
            <a:r>
              <a:rPr lang="zh-CN" altLang="en-US"/>
              <a:t>到了晚上，枣核跑到县衙门栓牛栓驴的院子外面，一蹦蹦进院子里。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“</a:t>
            </a:r>
            <a:r>
              <a:rPr kumimoji="0" lang="zh-CN" altLang="en-US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哦喝！哦喝！</a:t>
            </a:r>
            <a:r>
              <a:rPr kumimoji="0" lang="en-US" altLang="zh-CN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r>
              <a:rPr kumimoji="0" lang="zh-CN" altLang="en-US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大声吆喝着赶驴。</a:t>
            </a:r>
            <a:endParaRPr kumimoji="0" lang="zh-CN" altLang="en-US" sz="32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kumimoji="0" lang="zh-CN" altLang="en-US" sz="32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又听到了吆喝声：</a:t>
            </a:r>
            <a:r>
              <a:rPr kumimoji="0" lang="en-US" altLang="zh-CN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kumimoji="0" lang="zh-CN" altLang="en-US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哦喝！哦喝！</a:t>
            </a:r>
            <a:r>
              <a:rPr kumimoji="0" lang="en-US" altLang="zh-CN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kumimoji="0" lang="en-US" altLang="zh-CN" sz="32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10242" name="内容占位符 2"/>
          <p:cNvSpPr>
            <a:spLocks noGrp="1"/>
          </p:cNvSpPr>
          <p:nvPr>
            <p:ph idx="1"/>
          </p:nvPr>
        </p:nvSpPr>
        <p:spPr/>
        <p:txBody>
          <a:bodyPr anchor="t"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kumimoji="0" lang="zh-CN" altLang="en-US" sz="32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    枣核给你留下了怎样的印象？</a:t>
            </a:r>
            <a:endParaRPr kumimoji="0" lang="zh-CN" altLang="en-US" sz="32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endParaRPr kumimoji="0" lang="zh-CN" altLang="en-US" sz="32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枣核有什么特点？</a:t>
            </a:r>
            <a:endParaRPr kumimoji="0" lang="zh-CN" altLang="en-US" sz="32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25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charRg st="25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charRg st="25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r>
              <a:rPr lang="en-US" altLang="zh-CN"/>
              <a:t>     </a:t>
            </a: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0" indent="0">
              <a:buNone/>
            </a:pPr>
            <a:r>
              <a:rPr lang="en-US" altLang="zh-CN"/>
              <a:t>       </a:t>
            </a:r>
            <a:r>
              <a:rPr lang="zh-CN" altLang="en-US"/>
              <a:t>根据枣核的特点续编故事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       身体特点：小  蹦的高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       优秀品质：聪明、勇敢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6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charRg st="46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charRg st="46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pPr algn="l" defTabSz="914400"/>
            <a:r>
              <a:rPr lang="zh-CN" altLang="en-US" kern="1200" baseline="0">
                <a:latin typeface="+mj-lt"/>
                <a:ea typeface="+mj-ea"/>
                <a:cs typeface="+mj-cs"/>
              </a:rPr>
              <a:t>作业：</a:t>
            </a:r>
            <a:br>
              <a:rPr lang="zh-CN" altLang="en-US" kern="1200" baseline="0">
                <a:latin typeface="+mj-lt"/>
                <a:ea typeface="+mj-ea"/>
                <a:cs typeface="+mj-cs"/>
              </a:rPr>
            </a:br>
            <a:r>
              <a:rPr lang="zh-CN" altLang="en-US" kern="1200" baseline="0">
                <a:latin typeface="+mj-lt"/>
                <a:ea typeface="+mj-ea"/>
                <a:cs typeface="+mj-cs"/>
              </a:rPr>
              <a:t>      读民间故事《孟姜女哭长城》《穆桂英挂帅》，选择一个讲给家人听。</a:t>
            </a: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8"/>
          </a:xfrm>
        </p:spPr>
        <p:txBody>
          <a:bodyPr/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5122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/>
              <a:t>读自读导语，看有哪些自学要求。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默读课文，枣核给你留下了怎样的印象？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 algn="ctr">
              <a:buNone/>
            </a:pPr>
            <a:r>
              <a:rPr lang="en-US" altLang="zh-CN" sz="4400" b="1"/>
              <a:t>                                                                                       </a:t>
            </a:r>
            <a:r>
              <a:rPr lang="zh-CN" altLang="en-US" sz="4400" b="1"/>
              <a:t>折腾  涨红</a:t>
            </a:r>
            <a:endParaRPr lang="zh-CN" altLang="en-US" sz="4400" b="1"/>
          </a:p>
          <a:p>
            <a:pPr marL="0" indent="0" algn="ctr">
              <a:buNone/>
            </a:pPr>
            <a:endParaRPr lang="en-US" altLang="zh-CN" sz="44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t"/>
          <a:p>
            <a:pPr marL="0" indent="0" fontAlgn="base">
              <a:buNone/>
            </a:pPr>
            <a:r>
              <a:rPr lang="en-US" altLang="zh-CN" sz="4400" b="1" strike="noStrike" noProof="1"/>
              <a:t>  </a:t>
            </a:r>
            <a:r>
              <a:rPr lang="en-US" altLang="zh-CN" sz="4400" b="1" strike="noStrike" noProof="1">
                <a:sym typeface="+mn-ea"/>
              </a:rPr>
              <a:t>夫妻       枣核   </a:t>
            </a:r>
            <a:endParaRPr lang="en-US" altLang="zh-CN" sz="4400" b="1" strike="noStrike" noProof="1">
              <a:sym typeface="+mn-ea"/>
            </a:endParaRPr>
          </a:p>
          <a:p>
            <a:pPr marL="0" indent="0" fontAlgn="base">
              <a:buNone/>
            </a:pPr>
            <a:r>
              <a:rPr lang="en-US" altLang="zh-CN" sz="4400" b="1" strike="noStrike" noProof="1">
                <a:sym typeface="+mn-ea"/>
              </a:rPr>
              <a:t>  爹   娘    本领</a:t>
            </a:r>
            <a:endParaRPr lang="zh-CN" altLang="en-US" sz="4400" b="1" strike="noStrike" noProof="1"/>
          </a:p>
          <a:p>
            <a:pPr marL="0" indent="0" fontAlgn="base">
              <a:buNone/>
            </a:pPr>
            <a:r>
              <a:rPr lang="zh-CN" altLang="en-US" sz="44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牲口  </a:t>
            </a:r>
            <a:endParaRPr lang="zh-CN" altLang="en-US" sz="44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marL="0" indent="0" fontAlgn="base">
              <a:buNone/>
            </a:pPr>
            <a:r>
              <a:rPr lang="zh-CN" altLang="en-US" sz="44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善罢甘休  大摇大摆</a:t>
            </a:r>
            <a:endParaRPr lang="zh-CN" altLang="en-US" sz="44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marL="0" indent="0" fontAlgn="base">
              <a:buNone/>
            </a:pPr>
            <a:r>
              <a:rPr lang="zh-CN" altLang="en-US" sz="4400" b="1" strike="noStrike" noProof="1"/>
              <a:t>    </a:t>
            </a:r>
            <a:r>
              <a:rPr lang="zh-CN" altLang="en-US" sz="4400" b="1" strike="noStrike" noProof="1">
                <a:solidFill>
                  <a:srgbClr val="FF0000"/>
                </a:solidFill>
              </a:rPr>
              <a:t>智斗</a:t>
            </a:r>
            <a:endParaRPr lang="zh-CN" altLang="en-US" sz="4400" b="1" strike="noStrike" noProof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9218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r>
              <a:rPr lang="zh-CN" altLang="en-US"/>
              <a:t>我认为他讲故事优点很多，最突出的优点是：</a:t>
            </a:r>
            <a:endParaRPr lang="zh-CN" altLang="en-US"/>
          </a:p>
          <a:p>
            <a:r>
              <a:rPr lang="en-US" altLang="zh-CN"/>
              <a:t>1.</a:t>
            </a:r>
            <a:endParaRPr lang="en-US" altLang="zh-CN"/>
          </a:p>
          <a:p>
            <a:r>
              <a:rPr lang="en-US" altLang="zh-CN"/>
              <a:t>2.</a:t>
            </a:r>
            <a:endParaRPr lang="en-US" altLang="zh-CN"/>
          </a:p>
          <a:p>
            <a:r>
              <a:rPr lang="zh-CN" altLang="en-US"/>
              <a:t>还可以改进的地方是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10242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/>
              <a:t>    讲故事的第二部分，注意讲清楚细节。</a:t>
            </a:r>
            <a:endParaRPr lang="zh-CN" altLang="en-US"/>
          </a:p>
        </p:txBody>
      </p:sp>
      <p:sp>
        <p:nvSpPr>
          <p:cNvPr id="2" name="动作按钮: 前进或下一项 1">
            <a:hlinkClick r:id="" action="ppaction://hlinkshowjump?jump=nextslide"/>
          </p:cNvPr>
          <p:cNvSpPr/>
          <p:nvPr/>
        </p:nvSpPr>
        <p:spPr>
          <a:xfrm>
            <a:off x="1012825" y="1196975"/>
            <a:ext cx="846138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trike="noStrike" noProof="1">
                <a:solidFill>
                  <a:schemeClr val="tx1"/>
                </a:solidFill>
                <a:uFillTx/>
              </a:rPr>
              <a:t>快</a:t>
            </a:r>
            <a:endParaRPr lang="zh-CN" altLang="en-US" strike="noStrike" noProof="1">
              <a:solidFill>
                <a:schemeClr val="tx1"/>
              </a:solidFill>
              <a:uFillTx/>
            </a:endParaRPr>
          </a:p>
        </p:txBody>
      </p:sp>
      <p:sp>
        <p:nvSpPr>
          <p:cNvPr id="4" name="动作按钮: 前进或下一项 3">
            <a:hlinkClick r:id="rId1" action="ppaction://hlinksldjump"/>
          </p:cNvPr>
          <p:cNvSpPr/>
          <p:nvPr/>
        </p:nvSpPr>
        <p:spPr>
          <a:xfrm>
            <a:off x="2286000" y="1196975"/>
            <a:ext cx="863600" cy="2873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trike="noStrike" noProof="1">
                <a:solidFill>
                  <a:schemeClr val="tx1"/>
                </a:solidFill>
                <a:uFillTx/>
              </a:rPr>
              <a:t>慢</a:t>
            </a:r>
            <a:endParaRPr lang="zh-CN" altLang="en-US" strike="noStrike" noProof="1">
              <a:solidFill>
                <a:schemeClr val="tx1"/>
              </a:solidFill>
              <a:uFillTx/>
            </a:endParaRPr>
          </a:p>
        </p:txBody>
      </p:sp>
      <p:sp>
        <p:nvSpPr>
          <p:cNvPr id="5" name="动作按钮: 前进或下一项 4">
            <a:hlinkClick r:id="rId2" action="ppaction://hlinksldjump"/>
          </p:cNvPr>
          <p:cNvSpPr/>
          <p:nvPr/>
        </p:nvSpPr>
        <p:spPr>
          <a:xfrm>
            <a:off x="3576638" y="1196975"/>
            <a:ext cx="792163" cy="2873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trike="noStrike" noProof="1">
                <a:solidFill>
                  <a:schemeClr val="tx1"/>
                </a:solidFill>
                <a:uFillTx/>
              </a:rPr>
              <a:t>低</a:t>
            </a:r>
            <a:endParaRPr lang="zh-CN" altLang="en-US" strike="noStrike" noProof="1">
              <a:solidFill>
                <a:schemeClr val="tx1"/>
              </a:solidFill>
              <a:uFillTx/>
            </a:endParaRPr>
          </a:p>
        </p:txBody>
      </p:sp>
      <p:sp>
        <p:nvSpPr>
          <p:cNvPr id="6" name="动作按钮: 前进或下一项 5">
            <a:hlinkClick r:id="" action="ppaction://hlinkshowjump?jump=nextslide"/>
          </p:cNvPr>
          <p:cNvSpPr/>
          <p:nvPr/>
        </p:nvSpPr>
        <p:spPr>
          <a:xfrm>
            <a:off x="4848225" y="1196975"/>
            <a:ext cx="790575" cy="2873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trike="noStrike" noProof="1">
                <a:solidFill>
                  <a:schemeClr val="tx1"/>
                </a:solidFill>
                <a:uFillTx/>
                <a:hlinkClick r:id="rId3" action="ppaction://hlinksldjump"/>
              </a:rPr>
              <a:t>高</a:t>
            </a:r>
            <a:endParaRPr lang="zh-CN" altLang="en-US" strike="noStrike" noProof="1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12290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r>
              <a:rPr lang="en-US" altLang="zh-CN"/>
              <a:t>        </a:t>
            </a:r>
            <a:r>
              <a:rPr lang="zh-CN" altLang="en-US"/>
              <a:t>衙役们从梦里跳了起来，惊慌地喊着：</a:t>
            </a:r>
            <a:r>
              <a:rPr lang="en-US" altLang="zh-CN"/>
              <a:t>“</a:t>
            </a:r>
            <a:r>
              <a:rPr lang="zh-CN" altLang="en-US"/>
              <a:t>有人进来牵驴啦！有人进来牵驴啦！</a:t>
            </a:r>
            <a:r>
              <a:rPr lang="en-US" altLang="zh-CN"/>
              <a:t>”</a:t>
            </a: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0" indent="0">
              <a:buNone/>
            </a:pPr>
            <a:r>
              <a:rPr lang="zh-CN" altLang="en-US"/>
              <a:t>        县官叫着说：</a:t>
            </a:r>
            <a:r>
              <a:rPr lang="en-US" altLang="zh-CN"/>
              <a:t>“</a:t>
            </a:r>
            <a:r>
              <a:rPr lang="zh-CN" altLang="en-US"/>
              <a:t>快给我绑起来！快给我绑起来！</a:t>
            </a:r>
            <a:r>
              <a:rPr lang="en-US" altLang="zh-CN"/>
              <a:t>”</a:t>
            </a: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0" indent="0">
              <a:buNone/>
            </a:pPr>
            <a:r>
              <a:rPr lang="zh-CN" altLang="en-US"/>
              <a:t>       县官鼻子都气歪了，脸涨得通红，嚷到：</a:t>
            </a:r>
            <a:r>
              <a:rPr lang="en-US" altLang="zh-CN"/>
              <a:t>“</a:t>
            </a:r>
            <a:r>
              <a:rPr lang="zh-CN" altLang="en-US"/>
              <a:t>多加几个人，多拿几条棍，给我狠狠地打！</a:t>
            </a:r>
            <a:r>
              <a:rPr lang="en-US" altLang="zh-CN"/>
              <a:t>”</a:t>
            </a:r>
            <a:endParaRPr lang="en-US" altLang="zh-C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r>
              <a:rPr lang="en-US" altLang="zh-CN"/>
              <a:t>        </a:t>
            </a:r>
            <a:r>
              <a:rPr lang="zh-CN" altLang="en-US"/>
              <a:t>衙役们困得很，有一个衙役头子说：</a:t>
            </a:r>
            <a:r>
              <a:rPr lang="en-US" altLang="zh-CN"/>
              <a:t>“</a:t>
            </a:r>
            <a:r>
              <a:rPr lang="zh-CN" altLang="en-US"/>
              <a:t>不用管它，不知是个什么东西在作怪，咱们睡咱们的觉吧。</a:t>
            </a:r>
            <a:r>
              <a:rPr lang="en-US" altLang="zh-CN"/>
              <a:t>”</a:t>
            </a: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0" indent="0">
              <a:buNone/>
            </a:pPr>
            <a:r>
              <a:rPr lang="en-US" altLang="zh-CN"/>
              <a:t>        </a:t>
            </a:r>
            <a:r>
              <a:rPr lang="zh-CN" altLang="en-US"/>
              <a:t>枣核大摇大摆地走了。</a:t>
            </a:r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SLIDE_MODEL_TYPE" val="cover"/>
</p:tagLst>
</file>

<file path=ppt/tags/tag8.xml><?xml version="1.0" encoding="utf-8"?>
<p:tagLst xmlns:p="http://schemas.openxmlformats.org/presentationml/2006/main">
  <p:tag name="KSO_WM_DOC_GUID" val="{14a696e3-c71d-485d-8365-39296f507bba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658</Words>
  <Application>WPS 演示</Application>
  <PresentationFormat/>
  <Paragraphs>67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Arial Unicode MS</vt:lpstr>
      <vt:lpstr>Calibri</vt:lpstr>
      <vt:lpstr>华文中宋</vt:lpstr>
      <vt:lpstr>华文行楷</vt:lpstr>
      <vt:lpstr>华文新魏</vt:lpstr>
      <vt:lpstr>默认设计模板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24</cp:revision>
  <dcterms:created xsi:type="dcterms:W3CDTF">2019-04-06T08:21:47Z</dcterms:created>
  <dcterms:modified xsi:type="dcterms:W3CDTF">2021-09-11T06:19:12Z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