
<file path=[Content_Types].xml><?xml version="1.0" encoding="utf-8"?>
<Types xmlns="http://schemas.openxmlformats.org/package/2006/content-types">
  <Default Extension="png" ContentType="image/png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60" r:id="rId5"/>
    <p:sldId id="325" r:id="rId6"/>
    <p:sldId id="266" r:id="rId7"/>
    <p:sldId id="291" r:id="rId8"/>
    <p:sldId id="292" r:id="rId9"/>
    <p:sldId id="311" r:id="rId10"/>
    <p:sldId id="295" r:id="rId11"/>
    <p:sldId id="269" r:id="rId12"/>
    <p:sldId id="271" r:id="rId13"/>
    <p:sldId id="272" r:id="rId14"/>
  </p:sldIdLst>
  <p:sldSz cx="9144000" cy="6858000" type="screen4x3"/>
  <p:notesSz cx="6858000" cy="9144000"/>
  <p:custDataLst>
    <p:tags r:id="rId18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98" d="100"/>
          <a:sy n="98" d="100"/>
        </p:scale>
        <p:origin x="1788" y="96"/>
      </p:cViewPr>
      <p:guideLst>
        <p:guide orient="horz" pos="2181"/>
        <p:guide pos="28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9DDA411-D681-426E-8AA0-6C7430D3508A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25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en-US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>
            <a:miter/>
          </a:ln>
        </p:spPr>
      </p:sp>
      <p:sp>
        <p:nvSpPr>
          <p:cNvPr id="409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409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/>
            <a:fld id="{9A0DB2DC-4C9A-4742-B13C-FB6460FD3503}" type="slidenum">
              <a:rPr lang="" altLang="en-US" dirty="0"/>
            </a:fld>
            <a:endParaRPr lang="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>
            <a:miter/>
          </a:ln>
        </p:spPr>
      </p:sp>
      <p:sp>
        <p:nvSpPr>
          <p:cNvPr id="1024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1024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/>
            <a:fld id="{9A0DB2DC-4C9A-4742-B13C-FB6460FD3503}" type="slidenum">
              <a:rPr lang="" altLang="en-US" dirty="0"/>
            </a:fld>
            <a:endParaRPr lang="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>
            <a:miter/>
          </a:ln>
        </p:spPr>
      </p:sp>
      <p:sp>
        <p:nvSpPr>
          <p:cNvPr id="1229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1229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/>
            <a:fld id="{9A0DB2DC-4C9A-4742-B13C-FB6460FD3503}" type="slidenum">
              <a:rPr lang="" altLang="en-US" dirty="0"/>
            </a:fld>
            <a:endParaRPr lang="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>
            <a:miter/>
          </a:ln>
        </p:spPr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1433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/>
            <a:fld id="{9A0DB2DC-4C9A-4742-B13C-FB6460FD3503}" type="slidenum">
              <a:rPr lang="" altLang="en-US" dirty="0"/>
            </a:fld>
            <a:endParaRPr lang="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GIF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3.png"/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4.png"/><Relationship Id="rId4" Type="http://schemas.openxmlformats.org/officeDocument/2006/relationships/image" Target="../media/image13.png"/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/>
          <a:srcRect l="1022"/>
          <a:stretch>
            <a:fillRect/>
          </a:stretch>
        </p:blipFill>
        <p:spPr>
          <a:xfrm>
            <a:off x="21589" y="1185040"/>
            <a:ext cx="9100820" cy="4874260"/>
          </a:xfrm>
          <a:prstGeom prst="snip1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19475" y="1628775"/>
            <a:ext cx="2665413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人教三年级下册</a:t>
            </a:r>
            <a:endParaRPr kumimoji="0" lang="zh-CN" altLang="en-US" sz="24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2987824" y="476672"/>
            <a:ext cx="3478536" cy="829945"/>
          </a:xfrm>
          <a:prstGeom prst="rect">
            <a:avLst/>
          </a:prstGeom>
          <a:noFill/>
          <a:effectLst>
            <a:softEdge rad="31750"/>
          </a:effectLst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4800" b="1" kern="1200" cap="none" spc="0" normalizeH="0" baseline="0" noProof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趣味故事会</a:t>
            </a:r>
            <a:endParaRPr kumimoji="0" lang="zh-CN" altLang="en-US" sz="4800" b="1" kern="1200" cap="none" spc="0" normalizeH="0" baseline="0" noProof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TextBox 9"/>
          <p:cNvSpPr txBox="1"/>
          <p:nvPr/>
        </p:nvSpPr>
        <p:spPr>
          <a:xfrm>
            <a:off x="468313" y="549275"/>
            <a:ext cx="1566863" cy="49847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口语交际</a:t>
            </a:r>
            <a:endParaRPr kumimoji="0" lang="zh-CN" altLang="en-US" sz="28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advTm="0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5" name="Picture 3" descr="C:\Users\a\Desktop\5979baf3693cb825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10663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6" name="图片 2"/>
          <p:cNvPicPr>
            <a:picLocks noChangeAspect="1"/>
          </p:cNvPicPr>
          <p:nvPr/>
        </p:nvPicPr>
        <p:blipFill>
          <a:blip r:embed="rId2"/>
          <a:srcRect r="21677"/>
          <a:stretch>
            <a:fillRect/>
          </a:stretch>
        </p:blipFill>
        <p:spPr>
          <a:xfrm>
            <a:off x="358775" y="1401763"/>
            <a:ext cx="7808913" cy="3389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矩形 10"/>
          <p:cNvSpPr/>
          <p:nvPr/>
        </p:nvSpPr>
        <p:spPr>
          <a:xfrm>
            <a:off x="498475" y="3700463"/>
            <a:ext cx="7529513" cy="83026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  <a:sym typeface="+mn-ea"/>
              </a:rPr>
              <a:t>评选出本班的“故事大王”</a:t>
            </a:r>
            <a:endParaRPr kumimoji="0" lang="zh-CN" altLang="en-US" sz="48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Picture 3" descr="C:\Users\a\Desktop\5979baf3693cb825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10663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0" name="图片 3" descr="timg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" y="865188"/>
            <a:ext cx="3933825" cy="2166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矩形 19"/>
          <p:cNvSpPr/>
          <p:nvPr/>
        </p:nvSpPr>
        <p:spPr>
          <a:xfrm>
            <a:off x="2022475" y="3032125"/>
            <a:ext cx="5691188" cy="11985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颁发光荣勋章</a:t>
            </a:r>
            <a:endParaRPr kumimoji="0" lang="zh-CN" altLang="en-US" sz="72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1" name="Picture 3" descr="C:\Users\a\Desktop\5979baf3693cb825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10663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2" name="图片 4"/>
          <p:cNvPicPr>
            <a:picLocks noChangeAspect="1"/>
          </p:cNvPicPr>
          <p:nvPr/>
        </p:nvPicPr>
        <p:blipFill>
          <a:blip r:embed="rId2"/>
          <a:srcRect t="2422"/>
          <a:stretch>
            <a:fillRect/>
          </a:stretch>
        </p:blipFill>
        <p:spPr>
          <a:xfrm>
            <a:off x="6350" y="2170113"/>
            <a:ext cx="2120900" cy="2689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1506538" y="2170113"/>
            <a:ext cx="7521575" cy="1754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54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kumimoji="0" lang="zh-CN" sz="54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说说你喜欢听谁的故事？为什么？</a:t>
            </a:r>
            <a:endParaRPr kumimoji="0" lang="zh-CN" altLang="en-US" sz="54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Picture 3" descr="C:\Users\a\Desktop\5979baf3693cb825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10663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6" name="图片 4"/>
          <p:cNvPicPr>
            <a:picLocks noChangeAspect="1"/>
          </p:cNvPicPr>
          <p:nvPr/>
        </p:nvPicPr>
        <p:blipFill>
          <a:blip r:embed="rId2"/>
          <a:srcRect t="2422"/>
          <a:stretch>
            <a:fillRect/>
          </a:stretch>
        </p:blipFill>
        <p:spPr>
          <a:xfrm>
            <a:off x="211138" y="2492375"/>
            <a:ext cx="2120900" cy="2689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2206625" y="2273300"/>
            <a:ext cx="6499225" cy="3046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36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0" lang="en-US" altLang="zh-CN" sz="48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0" lang="zh-CN" sz="48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试着分角色朗读下面这段话，注意</a:t>
            </a:r>
            <a:r>
              <a:rPr kumimoji="0" lang="zh-CN" sz="4800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语气</a:t>
            </a:r>
            <a:r>
              <a:rPr kumimoji="0" lang="zh-CN" sz="48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，可适当做出</a:t>
            </a:r>
            <a:r>
              <a:rPr kumimoji="0" lang="zh-CN" sz="4800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动作和表情</a:t>
            </a:r>
            <a:r>
              <a:rPr kumimoji="0" lang="zh-CN" sz="48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使故事更精彩！</a:t>
            </a:r>
            <a:endParaRPr kumimoji="0" lang="zh-CN" sz="4800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6148" name="组合 9"/>
          <p:cNvGrpSpPr/>
          <p:nvPr/>
        </p:nvGrpSpPr>
        <p:grpSpPr>
          <a:xfrm>
            <a:off x="28575" y="931863"/>
            <a:ext cx="4557713" cy="841375"/>
            <a:chOff x="45" y="118"/>
            <a:chExt cx="7178" cy="1325"/>
          </a:xfrm>
        </p:grpSpPr>
        <p:sp>
          <p:nvSpPr>
            <p:cNvPr id="9" name="文本框 8"/>
            <p:cNvSpPr txBox="1"/>
            <p:nvPr/>
          </p:nvSpPr>
          <p:spPr>
            <a:xfrm>
              <a:off x="2790" y="308"/>
              <a:ext cx="4433" cy="11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914400">
                <a:buClrTx/>
                <a:buSzTx/>
                <a:buFontTx/>
                <a:defRPr/>
              </a:pPr>
              <a:r>
                <a:rPr kumimoji="0" lang="zh-CN" altLang="en-US" sz="4000" b="1" kern="1200" cap="none" spc="0" normalizeH="0" baseline="0" noProof="1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语言训练</a:t>
              </a:r>
              <a:endParaRPr kumimoji="0" lang="zh-CN" altLang="en-US" sz="40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pic>
          <p:nvPicPr>
            <p:cNvPr id="6150" name="图片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" y="118"/>
              <a:ext cx="2457" cy="1302"/>
            </a:xfrm>
            <a:prstGeom prst="rect">
              <a:avLst/>
            </a:prstGeom>
            <a:noFill/>
            <a:ln w="9525">
              <a:noFill/>
            </a:ln>
          </p:spPr>
        </p:pic>
        <p:cxnSp>
          <p:nvCxnSpPr>
            <p:cNvPr id="21" name="直接连接符 20"/>
            <p:cNvCxnSpPr/>
            <p:nvPr/>
          </p:nvCxnSpPr>
          <p:spPr>
            <a:xfrm>
              <a:off x="55" y="1413"/>
              <a:ext cx="6693" cy="3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Picture 3" descr="C:\Users\a\Desktop\5979baf3693cb825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10663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0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8" y="4183063"/>
            <a:ext cx="1900237" cy="20161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171" name="组合 10"/>
          <p:cNvGrpSpPr/>
          <p:nvPr/>
        </p:nvGrpSpPr>
        <p:grpSpPr>
          <a:xfrm>
            <a:off x="7762875" y="3059113"/>
            <a:ext cx="1063625" cy="1373187"/>
            <a:chOff x="4808" y="638"/>
            <a:chExt cx="4784" cy="6824"/>
          </a:xfrm>
        </p:grpSpPr>
        <p:pic>
          <p:nvPicPr>
            <p:cNvPr id="7172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08" y="638"/>
              <a:ext cx="4784" cy="682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173" name="图片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08" y="6614"/>
              <a:ext cx="849" cy="69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7174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113" y="1296988"/>
            <a:ext cx="1373187" cy="168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标注 7"/>
          <p:cNvSpPr/>
          <p:nvPr/>
        </p:nvSpPr>
        <p:spPr>
          <a:xfrm>
            <a:off x="1920875" y="865188"/>
            <a:ext cx="6757988" cy="2027238"/>
          </a:xfrm>
          <a:prstGeom prst="wedgeRectCallout">
            <a:avLst>
              <a:gd name="adj1" fmla="val -56135"/>
              <a:gd name="adj2" fmla="val -5688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风魔王：哈哈哈！我是威力无比的风魔王，我发起脾气来，能吹倒房屋，拔起大树，掀起波浪……哈哈哈！那儿有一片森林，我要冲过去！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矩形标注 2"/>
          <p:cNvSpPr/>
          <p:nvPr/>
        </p:nvSpPr>
        <p:spPr>
          <a:xfrm>
            <a:off x="1828800" y="3136900"/>
            <a:ext cx="5027613" cy="1046163"/>
          </a:xfrm>
          <a:prstGeom prst="wedgeRectCallout">
            <a:avLst>
              <a:gd name="adj1" fmla="val 54124"/>
              <a:gd name="adj2" fmla="val 4075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en-US" sz="36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sz="28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小树：</a:t>
            </a:r>
            <a:r>
              <a:rPr kumimoji="0" lang="zh-CN" sz="28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老树</a:t>
            </a:r>
            <a:r>
              <a:rPr kumimoji="0" sz="28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爷爷，</a:t>
            </a:r>
            <a:r>
              <a:rPr kumimoji="0" lang="zh-CN" sz="28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风魔王要来了，这可</a:t>
            </a:r>
            <a:r>
              <a:rPr kumimoji="0" sz="28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怎么办呢？</a:t>
            </a:r>
            <a:endParaRPr kumimoji="0" sz="28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3" name="矩形标注 12"/>
          <p:cNvSpPr/>
          <p:nvPr/>
        </p:nvSpPr>
        <p:spPr>
          <a:xfrm>
            <a:off x="2136775" y="4687888"/>
            <a:ext cx="5292725" cy="1141413"/>
          </a:xfrm>
          <a:prstGeom prst="wedgeRectCallout">
            <a:avLst>
              <a:gd name="adj1" fmla="val -56135"/>
              <a:gd name="adj2" fmla="val -5688"/>
            </a:avLst>
          </a:prstGeom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老树</a:t>
            </a:r>
            <a:r>
              <a:rPr kumimoji="0" sz="28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爷爷：孩子们，别怕，手挽手，肩并肩，大家一起对付它！</a:t>
            </a:r>
            <a:endParaRPr kumimoji="0" sz="28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1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Picture 3" descr="C:\Users\a\Desktop\5979baf3693cb825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10663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4" name="图片 2"/>
          <p:cNvPicPr>
            <a:picLocks noChangeAspect="1"/>
          </p:cNvPicPr>
          <p:nvPr/>
        </p:nvPicPr>
        <p:blipFill>
          <a:blip r:embed="rId2"/>
          <a:srcRect t="2422"/>
          <a:stretch>
            <a:fillRect/>
          </a:stretch>
        </p:blipFill>
        <p:spPr>
          <a:xfrm>
            <a:off x="211138" y="2705100"/>
            <a:ext cx="2179637" cy="2763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1989138" y="2608263"/>
            <a:ext cx="6827838" cy="2584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indent="304800" defTabSz="914400">
              <a:buClrTx/>
              <a:buSzTx/>
              <a:buFontTx/>
              <a:defRPr/>
            </a:pPr>
            <a:r>
              <a:rPr kumimoji="0" lang="en-US" altLang="zh-CN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 </a:t>
            </a:r>
            <a:r>
              <a:rPr kumimoji="0" lang="en-US" altLang="zh-CN" sz="28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  </a:t>
            </a:r>
            <a:r>
              <a:rPr kumimoji="0" lang="en-US" altLang="zh-CN" sz="54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kumimoji="0" lang="zh-CN" sz="54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我们在</a:t>
            </a:r>
            <a:r>
              <a:rPr kumimoji="0" lang="zh-CN" sz="5400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听故事</a:t>
            </a:r>
            <a:r>
              <a:rPr kumimoji="0" lang="zh-CN" sz="54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的时候，应该注意些什么呢？</a:t>
            </a:r>
            <a:endParaRPr kumimoji="0" lang="zh-CN" sz="5400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grpSp>
        <p:nvGrpSpPr>
          <p:cNvPr id="8196" name="组合 9"/>
          <p:cNvGrpSpPr/>
          <p:nvPr/>
        </p:nvGrpSpPr>
        <p:grpSpPr>
          <a:xfrm>
            <a:off x="28575" y="931863"/>
            <a:ext cx="4557713" cy="841375"/>
            <a:chOff x="45" y="118"/>
            <a:chExt cx="7178" cy="1325"/>
          </a:xfrm>
        </p:grpSpPr>
        <p:sp>
          <p:nvSpPr>
            <p:cNvPr id="9" name="文本框 8"/>
            <p:cNvSpPr txBox="1"/>
            <p:nvPr/>
          </p:nvSpPr>
          <p:spPr>
            <a:xfrm>
              <a:off x="2790" y="308"/>
              <a:ext cx="4433" cy="11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914400">
                <a:buClrTx/>
                <a:buSzTx/>
                <a:buFontTx/>
                <a:defRPr/>
              </a:pPr>
              <a:r>
                <a:rPr kumimoji="0" lang="zh-CN" altLang="en-US" sz="4000" b="1" kern="1200" cap="none" spc="0" normalizeH="0" baseline="0" noProof="1"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听</a:t>
              </a:r>
              <a:r>
                <a:rPr kumimoji="0" lang="zh-CN" altLang="en-US" sz="4000" b="1" kern="1200" cap="none" spc="0" normalizeH="0" baseline="0" noProof="1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故事要求</a:t>
              </a:r>
              <a:endParaRPr kumimoji="0" lang="zh-CN" altLang="en-US" sz="40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pic>
          <p:nvPicPr>
            <p:cNvPr id="8198" name="图片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" y="118"/>
              <a:ext cx="2457" cy="1302"/>
            </a:xfrm>
            <a:prstGeom prst="rect">
              <a:avLst/>
            </a:prstGeom>
            <a:noFill/>
            <a:ln w="9525">
              <a:noFill/>
            </a:ln>
          </p:spPr>
        </p:pic>
        <p:cxnSp>
          <p:nvCxnSpPr>
            <p:cNvPr id="21" name="直接连接符 20"/>
            <p:cNvCxnSpPr/>
            <p:nvPr/>
          </p:nvCxnSpPr>
          <p:spPr>
            <a:xfrm>
              <a:off x="55" y="1413"/>
              <a:ext cx="6918" cy="3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ll dir="l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Picture 3" descr="C:\Users\a\Desktop\5979baf3693cb825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1066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圆角矩形 13"/>
          <p:cNvSpPr/>
          <p:nvPr/>
        </p:nvSpPr>
        <p:spPr>
          <a:xfrm>
            <a:off x="1214438" y="1543050"/>
            <a:ext cx="7227888" cy="92392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zh-CN" altLang="en-US" sz="36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认真听，记住故事的主要内容。</a:t>
            </a: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219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175" y="1317625"/>
            <a:ext cx="1171575" cy="1285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0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325" y="4224338"/>
            <a:ext cx="1114425" cy="1143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 6"/>
          <p:cNvSpPr/>
          <p:nvPr/>
        </p:nvSpPr>
        <p:spPr>
          <a:xfrm>
            <a:off x="1214438" y="2843213"/>
            <a:ext cx="7389813" cy="117157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听懂故事的来龙去脉，能说出故事哪里有趣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。</a:t>
            </a: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222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38" y="2843213"/>
            <a:ext cx="1238250" cy="1171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圆角矩形 9"/>
          <p:cNvSpPr/>
          <p:nvPr/>
        </p:nvSpPr>
        <p:spPr>
          <a:xfrm>
            <a:off x="1301750" y="4445000"/>
            <a:ext cx="6597650" cy="70167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3.有问题等听完后再提出来。</a:t>
            </a: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Picture 3" descr="C:\Users\a\Desktop\5979baf3693cb825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10663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6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2125" y="1042988"/>
            <a:ext cx="963613" cy="777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圆角矩形 13"/>
          <p:cNvSpPr/>
          <p:nvPr/>
        </p:nvSpPr>
        <p:spPr>
          <a:xfrm>
            <a:off x="1930400" y="2178050"/>
            <a:ext cx="6842125" cy="9572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1.注意语气、表情的变化，加上适当的手势。</a:t>
            </a: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2006600" y="3403600"/>
            <a:ext cx="4867275" cy="70167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.故事要生动、有趣。</a:t>
            </a: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057400" y="4286250"/>
            <a:ext cx="4689475" cy="70167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.表情要自然、大方。</a:t>
            </a: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70" name="图片 2"/>
          <p:cNvPicPr>
            <a:picLocks noChangeAspect="1"/>
          </p:cNvPicPr>
          <p:nvPr/>
        </p:nvPicPr>
        <p:blipFill>
          <a:blip r:embed="rId3"/>
          <a:srcRect t="2422"/>
          <a:stretch>
            <a:fillRect/>
          </a:stretch>
        </p:blipFill>
        <p:spPr>
          <a:xfrm>
            <a:off x="211138" y="3286125"/>
            <a:ext cx="1719262" cy="2182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1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3275" y="3286125"/>
            <a:ext cx="1619250" cy="23558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1272" name="组合 9"/>
          <p:cNvGrpSpPr/>
          <p:nvPr/>
        </p:nvGrpSpPr>
        <p:grpSpPr>
          <a:xfrm>
            <a:off x="28575" y="931863"/>
            <a:ext cx="4557713" cy="841375"/>
            <a:chOff x="45" y="118"/>
            <a:chExt cx="7178" cy="1325"/>
          </a:xfrm>
        </p:grpSpPr>
        <p:sp>
          <p:nvSpPr>
            <p:cNvPr id="4" name="文本框 3"/>
            <p:cNvSpPr txBox="1"/>
            <p:nvPr/>
          </p:nvSpPr>
          <p:spPr>
            <a:xfrm>
              <a:off x="2790" y="308"/>
              <a:ext cx="4433" cy="11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914400">
                <a:buClrTx/>
                <a:buSzTx/>
                <a:buFontTx/>
                <a:defRPr/>
              </a:pPr>
              <a:r>
                <a:rPr kumimoji="0" lang="zh-CN" altLang="en-US" sz="4000" b="1" kern="1200" cap="none" spc="0" normalizeH="0" baseline="0" noProof="1"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讲</a:t>
              </a:r>
              <a:r>
                <a:rPr kumimoji="0" lang="zh-CN" altLang="en-US" sz="4000" b="1" kern="1200" cap="none" spc="0" normalizeH="0" baseline="0" noProof="1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故事要求</a:t>
              </a:r>
              <a:endParaRPr kumimoji="0" lang="zh-CN" altLang="en-US" sz="40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pic>
          <p:nvPicPr>
            <p:cNvPr id="11274" name="图片 2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" y="118"/>
              <a:ext cx="2457" cy="1302"/>
            </a:xfrm>
            <a:prstGeom prst="rect">
              <a:avLst/>
            </a:prstGeom>
            <a:noFill/>
            <a:ln w="9525">
              <a:noFill/>
            </a:ln>
          </p:spPr>
        </p:pic>
        <p:cxnSp>
          <p:nvCxnSpPr>
            <p:cNvPr id="21" name="直接连接符 20"/>
            <p:cNvCxnSpPr/>
            <p:nvPr/>
          </p:nvCxnSpPr>
          <p:spPr>
            <a:xfrm>
              <a:off x="55" y="1413"/>
              <a:ext cx="6918" cy="3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Picture 3" descr="C:\Users\a\Desktop\5979baf3693cb825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10663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4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8288" y="1014413"/>
            <a:ext cx="962025" cy="777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圆角矩形 13"/>
          <p:cNvSpPr/>
          <p:nvPr/>
        </p:nvSpPr>
        <p:spPr>
          <a:xfrm>
            <a:off x="1260475" y="1889125"/>
            <a:ext cx="7445375" cy="26257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读一读故事，小组一起讨论，故事中哪些地方可以加上合适的手势、表情、说话的时候用上什么语气？并在小组内练习一下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altLang="zh-CN" sz="36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316" name="图片 2"/>
          <p:cNvPicPr>
            <a:picLocks noChangeAspect="1"/>
          </p:cNvPicPr>
          <p:nvPr/>
        </p:nvPicPr>
        <p:blipFill>
          <a:blip r:embed="rId3"/>
          <a:srcRect t="2422"/>
          <a:stretch>
            <a:fillRect/>
          </a:stretch>
        </p:blipFill>
        <p:spPr>
          <a:xfrm>
            <a:off x="-6350" y="3921125"/>
            <a:ext cx="1266825" cy="2578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5525" y="4143375"/>
            <a:ext cx="1619250" cy="23558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3318" name="组合 9"/>
          <p:cNvGrpSpPr/>
          <p:nvPr/>
        </p:nvGrpSpPr>
        <p:grpSpPr>
          <a:xfrm>
            <a:off x="-6350" y="712788"/>
            <a:ext cx="4400550" cy="1041400"/>
            <a:chOff x="45" y="-195"/>
            <a:chExt cx="6929" cy="1638"/>
          </a:xfrm>
        </p:grpSpPr>
        <p:pic>
          <p:nvPicPr>
            <p:cNvPr id="12297" name="图片 2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" y="-195"/>
              <a:ext cx="3047" cy="161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cxnSp>
          <p:nvCxnSpPr>
            <p:cNvPr id="21" name="直接连接符 20"/>
            <p:cNvCxnSpPr/>
            <p:nvPr/>
          </p:nvCxnSpPr>
          <p:spPr>
            <a:xfrm>
              <a:off x="55" y="1413"/>
              <a:ext cx="6919" cy="3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1771650" y="1052513"/>
            <a:ext cx="2814638" cy="706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4000" b="1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合作交流</a:t>
            </a:r>
            <a:endParaRPr kumimoji="0" lang="zh-CN" altLang="en-US" sz="40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3" name="S.E.N.S. - 妙音鳥">
            <a:hlinkClick r:id="" action="ppaction://media"/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947738" y="5441950"/>
            <a:ext cx="979487" cy="9096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4288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Picture 3" descr="C:\Users\a\Desktop\5979baf3693cb825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10663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2" name="图片 2"/>
          <p:cNvPicPr>
            <a:picLocks noChangeAspect="1"/>
          </p:cNvPicPr>
          <p:nvPr/>
        </p:nvPicPr>
        <p:blipFill>
          <a:blip r:embed="rId2"/>
          <a:srcRect r="21677"/>
          <a:stretch>
            <a:fillRect/>
          </a:stretch>
        </p:blipFill>
        <p:spPr>
          <a:xfrm>
            <a:off x="358775" y="1401763"/>
            <a:ext cx="7808913" cy="3389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矩形 10"/>
          <p:cNvSpPr/>
          <p:nvPr/>
        </p:nvSpPr>
        <p:spPr>
          <a:xfrm>
            <a:off x="728663" y="3700463"/>
            <a:ext cx="7069138" cy="101441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小组代表讲故事比赛</a:t>
            </a:r>
            <a:endParaRPr kumimoji="0" lang="zh-CN" altLang="en-US" sz="60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tags/tag1.xml><?xml version="1.0" encoding="utf-8"?>
<p:tagLst xmlns:p="http://schemas.openxmlformats.org/presentationml/2006/main">
  <p:tag name="[VIDEO]" val="[VIDEO]"/>
</p:tagLst>
</file>

<file path=ppt/theme/theme1.xml><?xml version="1.0" encoding="utf-8"?>
<a:theme xmlns:a="http://schemas.openxmlformats.org/drawingml/2006/main" name="5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5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418</Words>
  <Application>WPS 演示</Application>
  <PresentationFormat>全屏显示(4:3)</PresentationFormat>
  <Paragraphs>46</Paragraphs>
  <Slides>11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Arial</vt:lpstr>
      <vt:lpstr>宋体</vt:lpstr>
      <vt:lpstr>Wingdings</vt:lpstr>
      <vt:lpstr>Calibri</vt:lpstr>
      <vt:lpstr>微软雅黑</vt:lpstr>
      <vt:lpstr>黑体</vt:lpstr>
      <vt:lpstr>楷体</vt:lpstr>
      <vt:lpstr>+mn-ea</vt:lpstr>
      <vt:lpstr>Segoe Print</vt:lpstr>
      <vt:lpstr>Arial Unicode MS</vt:lpstr>
      <vt:lpstr>5_默认设计模板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33</cp:revision>
  <dcterms:created xsi:type="dcterms:W3CDTF">2019-04-02T08:01:00Z</dcterms:created>
  <dcterms:modified xsi:type="dcterms:W3CDTF">2021-09-11T06:21:57Z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