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3EEB9B-8627-4DAF-9588-A18DABDDD8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7A3952-4A22-4BB8-9E72-AB814EB32538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67544" y="2204864"/>
            <a:ext cx="8458200" cy="914400"/>
          </a:xfrm>
        </p:spPr>
        <p:txBody>
          <a:bodyPr>
            <a:noAutofit/>
          </a:bodyPr>
          <a:lstStyle/>
          <a:p>
            <a:r>
              <a:rPr lang="zh-CN" altLang="en-US" sz="6600" b="1" smtClean="0"/>
              <a:t>        语文园地八</a:t>
            </a:r>
            <a:endParaRPr lang="zh-CN" altLang="en-US" sz="6600" b="1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本单元我们知道了一种新的学习方法</a:t>
            </a:r>
            <a:r>
              <a:rPr lang="en-US" altLang="zh-CN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复述</a:t>
            </a:r>
            <a:endParaRPr lang="en-US" altLang="zh-CN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mtClean="0"/>
          </a:p>
          <a:p>
            <a:r>
              <a:rPr lang="zh-CN" altLang="en-US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复述故事不是背诵文章，而是用自己的话把故事内容讲出来。</a:t>
            </a:r>
            <a:endParaRPr lang="en-US" altLang="zh-CN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我会借助表格、示意图等，梳理故事的主要内容，这样就能按顺序复述，重要情节也不会遗漏。</a:t>
            </a:r>
            <a:endParaRPr lang="en-US" altLang="zh-CN" b="1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b="1" noProof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以后，我也要用这些方法复述故事。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2467000" cy="8382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>
            <a:normAutofit fontScale="90000"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2800" b="1" ker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交流平台</a:t>
            </a:r>
            <a:endParaRPr lang="zh-CN" altLang="en-US" sz="2800" b="1" kern="0">
              <a:solidFill>
                <a:srgbClr val="5F5F5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smtClean="0">
                <a:latin typeface="楷体" panose="02010609060101010101" pitchFamily="49" charset="-122"/>
                <a:ea typeface="楷体" panose="02010609060101010101" pitchFamily="49" charset="-122"/>
              </a:rPr>
              <a:t>小组活动：选择本单元你感兴趣的一篇文章用复述的方法讲给你的小伙伴听。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3187080" cy="8382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2800" b="1" kern="0" smtClea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交流</a:t>
            </a:r>
            <a:r>
              <a:rPr lang="zh-CN" altLang="en-US" sz="2800" b="1" ker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平台</a:t>
            </a:r>
            <a:endParaRPr lang="zh-CN" altLang="en-US" sz="2800" b="1" kern="0">
              <a:solidFill>
                <a:srgbClr val="5F5F5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844824"/>
            <a:ext cx="8686800" cy="4235301"/>
          </a:xfrm>
        </p:spPr>
        <p:txBody>
          <a:bodyPr/>
          <a:lstStyle/>
          <a:p>
            <a:r>
              <a:rPr lang="en-US" altLang="zh-CN" sz="3600" smtClean="0"/>
              <a:t>k</a:t>
            </a:r>
            <a:r>
              <a:rPr lang="zh-CN" altLang="zh-CN" sz="3600" smtClean="0"/>
              <a:t>é</a:t>
            </a:r>
            <a:r>
              <a:rPr lang="en-US" altLang="zh-CN" sz="3600" smtClean="0"/>
              <a:t>s</a:t>
            </a:r>
            <a:r>
              <a:rPr lang="zh-CN" altLang="zh-CN" sz="3600" smtClean="0"/>
              <a:t>ó</a:t>
            </a:r>
            <a:r>
              <a:rPr lang="en-US" altLang="zh-CN" sz="3600" smtClean="0"/>
              <a:t>u    </a:t>
            </a:r>
            <a:r>
              <a:rPr lang="zh-CN" altLang="zh-CN" sz="3600" smtClean="0"/>
              <a:t>ǒ</a:t>
            </a:r>
            <a:r>
              <a:rPr lang="en-US" altLang="zh-CN" sz="3600" smtClean="0"/>
              <a:t>u t</a:t>
            </a:r>
            <a:r>
              <a:rPr lang="zh-CN" altLang="zh-CN" sz="3600" smtClean="0"/>
              <a:t>ù</a:t>
            </a:r>
            <a:r>
              <a:rPr lang="en-US" altLang="zh-CN" sz="3600" smtClean="0"/>
              <a:t>     l</a:t>
            </a:r>
            <a:r>
              <a:rPr lang="zh-CN" altLang="zh-CN" sz="3600" smtClean="0"/>
              <a:t>á</a:t>
            </a:r>
            <a:r>
              <a:rPr lang="en-US" altLang="zh-CN" sz="3600" smtClean="0"/>
              <a:t>o d</a:t>
            </a:r>
            <a:r>
              <a:rPr lang="zh-CN" altLang="zh-CN" sz="3600" smtClean="0"/>
              <a:t>ā</a:t>
            </a:r>
            <a:r>
              <a:rPr lang="en-US" altLang="zh-CN" sz="3600" smtClean="0"/>
              <a:t>o   d</a:t>
            </a:r>
            <a:r>
              <a:rPr lang="zh-CN" altLang="zh-CN" sz="3600" smtClean="0"/>
              <a:t>í</a:t>
            </a:r>
            <a:r>
              <a:rPr lang="en-US" altLang="zh-CN" sz="3600" err="1" smtClean="0"/>
              <a:t>gu</a:t>
            </a:r>
            <a:endParaRPr lang="zh-CN" altLang="zh-CN" sz="3600" smtClean="0"/>
          </a:p>
          <a:p>
            <a:r>
              <a:rPr lang="zh-CN" altLang="zh-CN" sz="3600" smtClean="0"/>
              <a:t>咳嗽</a:t>
            </a:r>
            <a:r>
              <a:rPr lang="en-US" altLang="zh-CN" sz="3600" smtClean="0"/>
              <a:t>       </a:t>
            </a:r>
            <a:r>
              <a:rPr lang="zh-CN" altLang="zh-CN" sz="3600" smtClean="0"/>
              <a:t>呕吐</a:t>
            </a:r>
            <a:r>
              <a:rPr lang="en-US" altLang="zh-CN" sz="3600" smtClean="0"/>
              <a:t>         </a:t>
            </a:r>
            <a:r>
              <a:rPr lang="zh-CN" altLang="zh-CN" sz="3600" smtClean="0"/>
              <a:t>唠叨</a:t>
            </a:r>
            <a:r>
              <a:rPr lang="en-US" altLang="zh-CN" sz="3600" smtClean="0"/>
              <a:t>     </a:t>
            </a:r>
            <a:r>
              <a:rPr lang="zh-CN" altLang="zh-CN" sz="3600" smtClean="0"/>
              <a:t>嘀咕</a:t>
            </a:r>
            <a:endParaRPr lang="zh-CN" altLang="zh-CN" sz="3600" smtClean="0"/>
          </a:p>
          <a:p>
            <a:r>
              <a:rPr lang="en-US" altLang="zh-CN" sz="3600" smtClean="0"/>
              <a:t>y</a:t>
            </a:r>
            <a:r>
              <a:rPr lang="zh-CN" altLang="zh-CN" sz="3600" smtClean="0"/>
              <a:t>á</a:t>
            </a:r>
            <a:r>
              <a:rPr lang="en-US" altLang="zh-CN" sz="3600" smtClean="0"/>
              <a:t>n y</a:t>
            </a:r>
            <a:r>
              <a:rPr lang="zh-CN" altLang="zh-CN" sz="3600" smtClean="0"/>
              <a:t>ǔ</a:t>
            </a:r>
            <a:r>
              <a:rPr lang="en-US" altLang="zh-CN" sz="3600" smtClean="0"/>
              <a:t>   y</a:t>
            </a:r>
            <a:r>
              <a:rPr lang="zh-CN" altLang="zh-CN" sz="3600" smtClean="0"/>
              <a:t>á</a:t>
            </a:r>
            <a:r>
              <a:rPr lang="en-US" altLang="zh-CN" sz="3600" smtClean="0"/>
              <a:t>o y</a:t>
            </a:r>
            <a:r>
              <a:rPr lang="zh-CN" altLang="zh-CN" sz="3600" smtClean="0"/>
              <a:t>á</a:t>
            </a:r>
            <a:r>
              <a:rPr lang="en-US" altLang="zh-CN" sz="3600" smtClean="0"/>
              <a:t>n   g</a:t>
            </a:r>
            <a:r>
              <a:rPr lang="zh-CN" altLang="zh-CN" sz="3600" smtClean="0"/>
              <a:t>à</a:t>
            </a:r>
            <a:r>
              <a:rPr lang="en-US" altLang="zh-CN" sz="3600" smtClean="0"/>
              <a:t>o ji</a:t>
            </a:r>
            <a:r>
              <a:rPr lang="zh-CN" altLang="zh-CN" sz="3600" smtClean="0"/>
              <a:t>è   </a:t>
            </a:r>
            <a:r>
              <a:rPr lang="en-US" altLang="zh-CN" sz="3600" smtClean="0"/>
              <a:t>bi</a:t>
            </a:r>
            <a:r>
              <a:rPr lang="zh-CN" altLang="zh-CN" sz="3600" smtClean="0"/>
              <a:t>à</a:t>
            </a:r>
            <a:r>
              <a:rPr lang="en-US" altLang="zh-CN" sz="3600" smtClean="0"/>
              <a:t>n l</a:t>
            </a:r>
            <a:r>
              <a:rPr lang="zh-CN" altLang="zh-CN" sz="3600" smtClean="0"/>
              <a:t>ù</a:t>
            </a:r>
            <a:r>
              <a:rPr lang="en-US" altLang="zh-CN" sz="3600" smtClean="0"/>
              <a:t>n  </a:t>
            </a:r>
            <a:endParaRPr lang="zh-CN" altLang="zh-CN" sz="3600" smtClean="0"/>
          </a:p>
          <a:p>
            <a:r>
              <a:rPr lang="en-US" altLang="zh-CN" sz="3600" smtClean="0"/>
              <a:t> </a:t>
            </a:r>
            <a:r>
              <a:rPr lang="zh-CN" altLang="zh-CN" sz="3600" smtClean="0"/>
              <a:t>谚语</a:t>
            </a:r>
            <a:r>
              <a:rPr lang="en-US" altLang="zh-CN" sz="3600" smtClean="0"/>
              <a:t>        </a:t>
            </a:r>
            <a:r>
              <a:rPr lang="zh-CN" altLang="zh-CN" sz="3600" smtClean="0"/>
              <a:t>谣言</a:t>
            </a:r>
            <a:r>
              <a:rPr lang="en-US" altLang="zh-CN" sz="3600" smtClean="0"/>
              <a:t>         </a:t>
            </a:r>
            <a:r>
              <a:rPr lang="zh-CN" altLang="zh-CN" sz="3600" smtClean="0"/>
              <a:t>告诫</a:t>
            </a:r>
            <a:r>
              <a:rPr lang="en-US" altLang="zh-CN" sz="3600" smtClean="0"/>
              <a:t>     </a:t>
            </a:r>
            <a:r>
              <a:rPr lang="zh-CN" altLang="zh-CN" sz="3600" smtClean="0"/>
              <a:t>辩论</a:t>
            </a:r>
            <a:endParaRPr lang="zh-CN" altLang="zh-CN" sz="3600" smtClean="0"/>
          </a:p>
          <a:p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2755032" cy="8382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>
            <a:normAutofit fontScale="90000"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2800" b="1" ker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识字加油站</a:t>
            </a:r>
            <a:endParaRPr lang="zh-CN" altLang="en-US" sz="2800" b="1" kern="0">
              <a:solidFill>
                <a:srgbClr val="5F5F5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smtClean="0">
                <a:latin typeface="楷体" panose="02010609060101010101" pitchFamily="49" charset="-122"/>
                <a:ea typeface="楷体" panose="02010609060101010101" pitchFamily="49" charset="-122"/>
              </a:rPr>
              <a:t>读一读，体会加点部分表现的情景，再试着写一写这样的句子。</a:t>
            </a:r>
            <a:endParaRPr lang="en-US" altLang="zh-CN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b="1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b="1" smtClean="0">
                <a:latin typeface="楷体" panose="02010609060101010101" pitchFamily="49" charset="-122"/>
                <a:ea typeface="楷体" panose="02010609060101010101" pitchFamily="49" charset="-122"/>
              </a:rPr>
              <a:t>顾客噌的一下子跳起来：“这么慢啊！”</a:t>
            </a:r>
            <a:endParaRPr lang="en-US" altLang="zh-CN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b="1" smtClean="0">
                <a:latin typeface="楷体" panose="02010609060101010101" pitchFamily="49" charset="-122"/>
                <a:ea typeface="楷体" panose="02010609060101010101" pitchFamily="49" charset="-122"/>
              </a:rPr>
              <a:t>石头梆的一声落在地上。</a:t>
            </a:r>
            <a:endParaRPr lang="en-US" altLang="zh-CN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3187080" cy="8382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zh-CN" sz="2800" b="1" ker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语句段运用</a:t>
            </a:r>
            <a:endParaRPr lang="zh-CN" altLang="zh-CN" sz="2800" b="1" kern="0">
              <a:solidFill>
                <a:srgbClr val="5F5F5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zh-CN" altLang="en-US" b="1" smtClean="0"/>
              <a:t>你觉得下面故事的题目有趣吗？说几个这样的题目，和同学交流。</a:t>
            </a:r>
            <a:br>
              <a:rPr lang="zh-CN" altLang="en-US" smtClean="0"/>
            </a:br>
            <a:endParaRPr lang="en-US" altLang="zh-CN" smtClean="0"/>
          </a:p>
          <a:p>
            <a:pPr>
              <a:defRPr/>
            </a:pP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慢性子裁缝和急性子顾客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胖驴和瘦马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大个子兔子和小个子狼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大方的魔法师和小气的巫婆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2971056" cy="8382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>
            <a:normAutofit fontScale="90000"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zh-CN" sz="2800" b="1" ker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语句段运用</a:t>
            </a:r>
            <a:endParaRPr lang="zh-CN" altLang="zh-CN" sz="2800" b="1" kern="0">
              <a:solidFill>
                <a:srgbClr val="5F5F5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4667349"/>
          </a:xfrm>
        </p:spPr>
        <p:txBody>
          <a:bodyPr>
            <a:normAutofit fontScale="85000" lnSpcReduction="10000"/>
          </a:bodyPr>
          <a:lstStyle/>
          <a:p>
            <a:r>
              <a:rPr lang="zh-CN" altLang="en-US" sz="4800" b="1" smtClean="0">
                <a:latin typeface="楷体" panose="02010609060101010101" pitchFamily="49" charset="-122"/>
                <a:ea typeface="楷体" panose="02010609060101010101" pitchFamily="49" charset="-122"/>
              </a:rPr>
              <a:t>照样子，用自己的话转述别人的话</a:t>
            </a:r>
            <a:r>
              <a:rPr lang="zh-CN" altLang="en-US" sz="4800" b="1" smtClean="0"/>
              <a:t>。</a:t>
            </a:r>
            <a:endParaRPr lang="en-US" altLang="zh-CN" sz="4800" b="1" smtClean="0"/>
          </a:p>
          <a:p>
            <a:endParaRPr lang="en-US" altLang="zh-CN" b="1" smtClean="0"/>
          </a:p>
          <a:p>
            <a:pPr>
              <a:defRPr/>
            </a:pPr>
            <a:r>
              <a:rPr lang="zh-CN" altLang="en-US" noProof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裁缝说：</a:t>
            </a:r>
            <a:r>
              <a:rPr lang="en-US" altLang="zh-CN" noProof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noProof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我和别的裁缝不一样，我是个性子最慢的裁缝啊！</a:t>
            </a:r>
            <a:r>
              <a:rPr lang="en-US" altLang="zh-CN" noProof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noProof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noProof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裁缝说，他和别的裁缝不一样，他是个性子最慢的裁缝。</a:t>
            </a:r>
            <a:endParaRPr lang="zh-CN" altLang="en-US" noProof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endParaRPr lang="zh-CN" altLang="en-US" noProof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zh-CN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裁缝又补充一句：</a:t>
            </a:r>
            <a:r>
              <a:rPr lang="en-US" altLang="zh-CN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不过，我指的是明年冬天。</a:t>
            </a:r>
            <a:r>
              <a:rPr lang="en-US" altLang="zh-CN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zh-CN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老婆婆说：</a:t>
            </a:r>
            <a:r>
              <a:rPr lang="en-US" altLang="zh-CN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唉</a:t>
            </a:r>
            <a:r>
              <a:rPr lang="en-US" altLang="zh-CN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zh-CN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管他狼哩，管他虎哩，我什么都不怕，就怕漏</a:t>
            </a:r>
            <a:r>
              <a:rPr lang="en-US" altLang="zh-CN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en-US" altLang="zh-CN" noProof="1" smtClean="0"/>
              <a:t>”</a:t>
            </a:r>
            <a:endParaRPr lang="en-US" altLang="zh-CN" noProof="1" smtClean="0"/>
          </a:p>
          <a:p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3043064" cy="8382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zh-CN" sz="2800" b="1" ker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语句段运用</a:t>
            </a:r>
            <a:endParaRPr lang="zh-CN" altLang="zh-CN" sz="2800" b="1" kern="0">
              <a:solidFill>
                <a:srgbClr val="5F5F5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1" kern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小组讨论诗歌的意思，注意红色的关键字。</a:t>
            </a:r>
            <a:endParaRPr lang="en-US" altLang="zh-CN" b="1" kern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>
              <a:defRPr/>
            </a:pP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大林寺桃花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【唐】白居易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人间</a:t>
            </a: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四月</a:t>
            </a:r>
            <a:r>
              <a:rPr lang="zh-CN" altLang="en-US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芳菲尽</a:t>
            </a: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山寺桃花</a:t>
            </a:r>
            <a:r>
              <a:rPr lang="zh-CN" altLang="en-US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始</a:t>
            </a: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盛开。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长恨春归</a:t>
            </a: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无</a:t>
            </a:r>
            <a:r>
              <a:rPr lang="zh-CN" altLang="en-US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觅</a:t>
            </a: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处，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不知转</a:t>
            </a: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入</a:t>
            </a:r>
            <a:r>
              <a:rPr lang="zh-CN" altLang="en-US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此中</a:t>
            </a:r>
            <a:r>
              <a:rPr lang="zh-CN" altLang="en-US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来。</a:t>
            </a:r>
            <a:endParaRPr lang="zh-CN" altLang="en-US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2683024" cy="8382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zh-CN" sz="2800" b="1" ker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日积月累</a:t>
            </a:r>
            <a:endParaRPr lang="zh-CN" altLang="zh-CN" sz="2800" b="1" kern="0">
              <a:solidFill>
                <a:srgbClr val="5F5F5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628800"/>
            <a:ext cx="4114800" cy="4536504"/>
          </a:xfrm>
        </p:spPr>
        <p:txBody>
          <a:bodyPr/>
          <a:lstStyle/>
          <a:p>
            <a:pPr>
              <a:defRPr/>
            </a:pP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大林寺桃花</a:t>
            </a:r>
            <a:endParaRPr lang="zh-CN" altLang="en-US" sz="40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【唐】白居易</a:t>
            </a:r>
            <a:endParaRPr lang="zh-CN" altLang="en-US" sz="40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4000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人间</a:t>
            </a: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四月</a:t>
            </a:r>
            <a:r>
              <a:rPr lang="zh-CN" altLang="en-US" sz="4000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芳菲尽</a:t>
            </a: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40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山寺桃花</a:t>
            </a:r>
            <a:r>
              <a:rPr lang="zh-CN" altLang="en-US" sz="4000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始</a:t>
            </a: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盛开。</a:t>
            </a:r>
            <a:endParaRPr lang="zh-CN" altLang="en-US" sz="40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4000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长恨春归</a:t>
            </a: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无</a:t>
            </a:r>
            <a:r>
              <a:rPr lang="zh-CN" altLang="en-US" sz="4000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觅</a:t>
            </a: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处，</a:t>
            </a:r>
            <a:endParaRPr lang="zh-CN" altLang="en-US" sz="40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4000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不知转</a:t>
            </a: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入</a:t>
            </a:r>
            <a:r>
              <a:rPr lang="zh-CN" altLang="en-US" sz="4000" b="1" noProof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此中</a:t>
            </a:r>
            <a:r>
              <a:rPr lang="zh-CN" altLang="en-US" sz="4000" b="1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来。</a:t>
            </a:r>
            <a:endParaRPr lang="zh-CN" altLang="en-US" sz="4000" b="1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211960" y="2204864"/>
            <a:ext cx="4703440" cy="3960440"/>
          </a:xfrm>
        </p:spPr>
        <p:txBody>
          <a:bodyPr/>
          <a:lstStyle/>
          <a:p>
            <a:pPr>
              <a:defRPr/>
            </a:pPr>
            <a:r>
              <a:rPr lang="zh-CN" altLang="en-US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我会翻译</a:t>
            </a:r>
            <a:endParaRPr lang="zh-CN" altLang="en-US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在人间四月里百花凋零已尽，高山古寺中的桃花才刚刚盛开。</a:t>
            </a:r>
            <a:endParaRPr lang="zh-CN" altLang="en-US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noProof="1" smtClean="0">
                <a:latin typeface="楷体" panose="02010609060101010101" pitchFamily="49" charset="-122"/>
                <a:ea typeface="楷体" panose="02010609060101010101" pitchFamily="49" charset="-122"/>
              </a:rPr>
              <a:t>我常为春一光逝去无处寻觅而怅恨，却不知它已经转到这里来。</a:t>
            </a:r>
            <a:endParaRPr lang="zh-CN" altLang="en-US" noProof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57200" y="333375"/>
            <a:ext cx="2674640" cy="107950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anchor="ctr">
            <a:norm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zh-CN" sz="2800" b="1" kern="0">
                <a:solidFill>
                  <a:srgbClr val="5F5F5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日积月累</a:t>
            </a:r>
            <a:endParaRPr lang="zh-CN" altLang="zh-CN" sz="2800" b="1" kern="0">
              <a:solidFill>
                <a:srgbClr val="5F5F5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6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709400" y="116840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Arial"/>
        <a:cs typeface="Arial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Arial"/>
        <a:cs typeface="Arial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730</Words>
  <Application>WPS 演示</Application>
  <PresentationFormat>On-screen Show (4:3)</PresentationFormat>
  <Paragraphs>76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Wingdings 2</vt:lpstr>
      <vt:lpstr>楷体</vt:lpstr>
      <vt:lpstr>Franklin Gothic Book</vt:lpstr>
      <vt:lpstr>华文楷体</vt:lpstr>
      <vt:lpstr>微软雅黑</vt:lpstr>
      <vt:lpstr>Arial Unicode MS</vt:lpstr>
      <vt:lpstr>隶书</vt:lpstr>
      <vt:lpstr>Franklin Gothic Medium</vt:lpstr>
      <vt:lpstr>Calibri</vt:lpstr>
      <vt:lpstr>跋涉</vt:lpstr>
      <vt:lpstr>PowerPoint 演示文稿</vt:lpstr>
      <vt:lpstr>交流平台</vt:lpstr>
      <vt:lpstr>交流平台</vt:lpstr>
      <vt:lpstr>识字加油站</vt:lpstr>
      <vt:lpstr>语句段运用</vt:lpstr>
      <vt:lpstr>语句段运用</vt:lpstr>
      <vt:lpstr>语句段运用</vt:lpstr>
      <vt:lpstr>日积月累</vt:lpstr>
      <vt:lpstr>日积月累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2021-04-07T15:22:00Z</cp:lastPrinted>
  <dcterms:created xsi:type="dcterms:W3CDTF">2021-04-07T15:22:00Z</dcterms:created>
  <dcterms:modified xsi:type="dcterms:W3CDTF">2021-09-11T06:27:49Z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