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7" r:id="rId3"/>
    <p:sldId id="485" r:id="rId4"/>
    <p:sldId id="416" r:id="rId5"/>
    <p:sldId id="474" r:id="rId6"/>
    <p:sldId id="455" r:id="rId7"/>
    <p:sldId id="453" r:id="rId8"/>
    <p:sldId id="515" r:id="rId9"/>
    <p:sldId id="387" r:id="rId10"/>
    <p:sldId id="502" r:id="rId11"/>
    <p:sldId id="475" r:id="rId12"/>
    <p:sldId id="422" r:id="rId13"/>
    <p:sldId id="423" r:id="rId14"/>
    <p:sldId id="424" r:id="rId15"/>
    <p:sldId id="503" r:id="rId16"/>
    <p:sldId id="500" r:id="rId17"/>
    <p:sldId id="448" r:id="rId18"/>
    <p:sldId id="516" r:id="rId19"/>
    <p:sldId id="460" r:id="rId20"/>
    <p:sldId id="462" r:id="rId21"/>
    <p:sldId id="504" r:id="rId22"/>
    <p:sldId id="458" r:id="rId23"/>
    <p:sldId id="384" r:id="rId24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4" clrIdx="0"/>
  <p:cmAuthor id="2" name="hw" initials="h" lastIdx="22" clrIdx="1"/>
  <p:cmAuthor id="3" name="dailongjing" initials="d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06AA"/>
    <a:srgbClr val="FFFFFF"/>
    <a:srgbClr val="093028"/>
    <a:srgbClr val="ECF400"/>
    <a:srgbClr val="66FFFF"/>
    <a:srgbClr val="FF0066"/>
    <a:srgbClr val="FFFFCC"/>
    <a:srgbClr val="0000FF"/>
    <a:srgbClr val="FF00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988" y="36"/>
      </p:cViewPr>
      <p:guideLst>
        <p:guide orient="horz" pos="1635"/>
        <p:guide pos="28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commentAuthors" Target="commentAuthors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5E6ACBC-90E2-4113-B1AA-51954705E74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DB4285-3346-4C94-BD1E-0E75D328DEE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82F288E0-7875-42C4-84C8-98DBBD3BF4D2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7D9BB5D0-35E4-459D-AEF3-FE4D7C45CC19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69" name="标题 1"/>
          <p:cNvSpPr txBox="1"/>
          <p:nvPr/>
        </p:nvSpPr>
        <p:spPr>
          <a:xfrm>
            <a:off x="2109788" y="177800"/>
            <a:ext cx="5381625" cy="777875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 algn="ctr">
              <a:buFont typeface="Arial" panose="020B0604020202020204" pitchFamily="34" charset="0"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走月亮</a:t>
            </a:r>
            <a:endParaRPr lang="zh-CN" altLang="en-US" sz="4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638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87" y="9525"/>
            <a:ext cx="9182100" cy="515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TextBox 1"/>
          <p:cNvSpPr txBox="1"/>
          <p:nvPr/>
        </p:nvSpPr>
        <p:spPr>
          <a:xfrm>
            <a:off x="334963" y="130175"/>
            <a:ext cx="8474075" cy="34147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自学指导二：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选择课文中你喜欢的一幅画面，朗读相关语句，想象画面，说一说你最喜欢哪句话，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注意圈点勾画。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09" name="图片 1" descr="dbe4d41f181a4e1106adb931e3917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0" y="-38100"/>
            <a:ext cx="9182100" cy="5218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TextBox 1"/>
          <p:cNvSpPr txBox="1"/>
          <p:nvPr/>
        </p:nvSpPr>
        <p:spPr>
          <a:xfrm>
            <a:off x="647700" y="2657475"/>
            <a:ext cx="7848600" cy="1371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细细的溪水，流着山草和野花的香味，流着月光。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433" name="图片 1" descr="dbe4d41f181a4e1106adb931e3917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0" y="-38100"/>
            <a:ext cx="9182100" cy="5218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TextBox 1"/>
          <p:cNvSpPr txBox="1"/>
          <p:nvPr/>
        </p:nvSpPr>
        <p:spPr>
          <a:xfrm>
            <a:off x="771525" y="2200275"/>
            <a:ext cx="7848600" cy="2009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灰白色的鹅卵石布满河床。哟，卵石间有多少可爱的小水塘啊，每个小水塘都抱着一个月亮！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9457" name="Picture 2" descr="C:\Users\Administrator\Desktop\timg (2).jpg"/>
          <p:cNvPicPr>
            <a:picLocks noChangeAspect="1"/>
          </p:cNvPicPr>
          <p:nvPr/>
        </p:nvPicPr>
        <p:blipFill>
          <a:blip r:embed="rId1"/>
          <a:srcRect b="1541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1"/>
          <p:cNvSpPr txBox="1"/>
          <p:nvPr/>
        </p:nvSpPr>
        <p:spPr>
          <a:xfrm>
            <a:off x="827404" y="1349375"/>
            <a:ext cx="7848600" cy="400557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defTabSz="914400">
              <a:lnSpc>
                <a:spcPct val="140000"/>
              </a:lnSpc>
            </a:pPr>
            <a:r>
              <a:rPr kumimoji="0" lang="zh-CN" altLang="en-US" sz="3200" b="1" kern="1200" cap="none" spc="0" normalizeH="0" baseline="0" noProof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每个小水塘都</a:t>
            </a:r>
            <a:r>
              <a:rPr kumimoji="0" lang="zh-CN" altLang="en-US" sz="4000" b="1" kern="1200" cap="none" spc="0" normalizeH="0" baseline="0" noProof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抱</a:t>
            </a:r>
            <a:r>
              <a:rPr kumimoji="0" lang="zh-CN" altLang="en-US" sz="3200" b="1" kern="1200" cap="none" spc="0" normalizeH="0" baseline="0" noProof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着一个月亮！</a:t>
            </a:r>
            <a:endParaRPr kumimoji="0" lang="zh-CN" altLang="en-US" sz="3200" b="1" kern="1200" cap="none" spc="0" normalizeH="0" baseline="0" noProof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R="0" defTabSz="914400">
              <a:lnSpc>
                <a:spcPct val="140000"/>
              </a:lnSpc>
            </a:pPr>
            <a:r>
              <a:rPr kumimoji="0" lang="zh-CN" altLang="en-US" sz="3200" b="1" kern="1200" cap="none" spc="0" normalizeH="0" baseline="0" noProof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每个小水塘都</a:t>
            </a:r>
            <a:r>
              <a:rPr kumimoji="0" lang="zh-CN" altLang="en-US" sz="4000" b="1" kern="1200" cap="none" spc="0" normalizeH="0" baseline="0" noProof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捧</a:t>
            </a:r>
            <a:r>
              <a:rPr kumimoji="0" lang="zh-CN" altLang="en-US" sz="3200" b="1" kern="1200" cap="none" spc="0" normalizeH="0" baseline="0" noProof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着一个月亮！</a:t>
            </a:r>
            <a:endParaRPr kumimoji="0" lang="zh-CN" altLang="en-US" sz="3200" b="1" kern="1200" cap="none" spc="0" normalizeH="0" baseline="0" noProof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R="0" defTabSz="914400">
              <a:lnSpc>
                <a:spcPct val="140000"/>
              </a:lnSpc>
            </a:pPr>
            <a:r>
              <a:rPr kumimoji="0" lang="zh-CN" altLang="en-US" sz="3200" b="1" kern="1200" cap="none" spc="0" normalizeH="0" baseline="0" noProof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每个小水塘都</a:t>
            </a:r>
            <a:r>
              <a:rPr kumimoji="0" lang="zh-CN" altLang="en-US" sz="4000" b="1" kern="1200" cap="none" spc="0" normalizeH="0" baseline="0" noProof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搂</a:t>
            </a:r>
            <a:r>
              <a:rPr kumimoji="0" lang="zh-CN" altLang="en-US" sz="3200" b="1" kern="1200" cap="none" spc="0" normalizeH="0" baseline="0" noProof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着一个月亮！</a:t>
            </a:r>
            <a:endParaRPr kumimoji="0" lang="zh-CN" altLang="en-US" sz="3200" b="1" kern="1200" cap="none" spc="0" normalizeH="0" baseline="0" noProof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R="0" defTabSz="914400">
              <a:lnSpc>
                <a:spcPct val="140000"/>
              </a:lnSpc>
            </a:pPr>
            <a:r>
              <a:rPr kumimoji="0" lang="zh-CN" altLang="en-US" sz="3200" b="1" kern="1200" cap="none" spc="0" normalizeH="0" baseline="0" noProof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</a:t>
            </a:r>
            <a:endParaRPr kumimoji="0" lang="zh-CN" altLang="en-US" sz="3200" b="1" kern="1200" cap="none" spc="0" normalizeH="0" baseline="0" noProof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R="0" defTabSz="914400">
              <a:lnSpc>
                <a:spcPct val="130000"/>
              </a:lnSpc>
            </a:pPr>
            <a:endParaRPr kumimoji="0" lang="zh-CN" altLang="en-US" sz="3200" b="1" kern="1200" cap="none" spc="0" normalizeH="0" baseline="0" noProof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0481" name="图片 1" descr="094749519da91892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6350"/>
            <a:ext cx="9147175" cy="513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文本框 2"/>
          <p:cNvSpPr txBox="1"/>
          <p:nvPr/>
        </p:nvSpPr>
        <p:spPr>
          <a:xfrm>
            <a:off x="790575" y="2230438"/>
            <a:ext cx="7237413" cy="730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0483" name="文本框 6"/>
          <p:cNvSpPr txBox="1"/>
          <p:nvPr/>
        </p:nvSpPr>
        <p:spPr>
          <a:xfrm>
            <a:off x="1373188" y="241300"/>
            <a:ext cx="822325" cy="490220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啊，我和阿妈走月亮！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1505" name="图片 1" descr="32baca843aaa68a41dc99d959e8ead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762" y="9525"/>
            <a:ext cx="9153525" cy="5124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2529" name="图片 1" descr="094749519da91892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6350"/>
            <a:ext cx="9147175" cy="513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文本框 2"/>
          <p:cNvSpPr txBox="1"/>
          <p:nvPr/>
        </p:nvSpPr>
        <p:spPr>
          <a:xfrm>
            <a:off x="790575" y="2230438"/>
            <a:ext cx="7237413" cy="730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10" name="TextBox 1"/>
          <p:cNvSpPr txBox="1"/>
          <p:nvPr/>
        </p:nvSpPr>
        <p:spPr>
          <a:xfrm>
            <a:off x="3175" y="1130300"/>
            <a:ext cx="9147175" cy="24098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细细的溪水，流着山草和野花的香味，流着月光。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灰白色的鹅卵石布满河床。哟，卵石间有多少可爱的小水塘啊，每个小水塘都抱着一个月亮！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75" y="2806700"/>
            <a:ext cx="9147175" cy="2330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哦，阿妈，白天你在溪里洗衣裳，而我，用树叶做小船，运载许多新鲜的花瓣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哦，阿妈，我们到溪边去吧，去看看小水塘，看看水塘里的月亮，看看我采过野花的地方。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3553" name="图片 1" descr="094749519da91892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6350"/>
            <a:ext cx="9147175" cy="513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文本框 2"/>
          <p:cNvSpPr txBox="1"/>
          <p:nvPr/>
        </p:nvSpPr>
        <p:spPr>
          <a:xfrm>
            <a:off x="790575" y="2230438"/>
            <a:ext cx="7237413" cy="730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3555" name="文本框 6"/>
          <p:cNvSpPr txBox="1"/>
          <p:nvPr/>
        </p:nvSpPr>
        <p:spPr>
          <a:xfrm>
            <a:off x="1373188" y="241300"/>
            <a:ext cx="822325" cy="490220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啊，我和阿妈走月亮！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457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87" y="9525"/>
            <a:ext cx="9182100" cy="515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TextBox 1"/>
          <p:cNvSpPr txBox="1"/>
          <p:nvPr/>
        </p:nvSpPr>
        <p:spPr>
          <a:xfrm>
            <a:off x="201613" y="700088"/>
            <a:ext cx="8474075" cy="2584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defTabSz="914400">
              <a:lnSpc>
                <a:spcPct val="150000"/>
              </a:lnSpc>
            </a:pPr>
            <a:r>
              <a:rPr kumimoji="0" lang="en-US" altLang="zh-CN" sz="3600" b="1" kern="1200" cap="none" spc="0" normalizeH="0" baseline="0" noProof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    </a:t>
            </a:r>
            <a:r>
              <a:rPr kumimoji="0" lang="zh-CN" altLang="en-US" sz="3600" b="1" kern="1200" cap="none" spc="0" normalizeH="0" baseline="0" noProof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阅读第六自然段，说一说“我”和阿妈在田埂上走月亮分别</a:t>
            </a:r>
            <a:r>
              <a:rPr kumimoji="0" lang="zh-CN" altLang="en-US" sz="3600" b="1" kern="1200" cap="none" spc="0" normalizeH="0" baseline="0" noProof="1" dirty="0">
                <a:solidFill>
                  <a:schemeClr val="accent6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看到了什么？</a:t>
            </a:r>
            <a:r>
              <a:rPr kumimoji="0" lang="zh-CN" altLang="en-US" sz="3600" b="1" kern="1200" cap="none" spc="0" normalizeH="0" baseline="0" noProof="1" dirty="0">
                <a:solidFill>
                  <a:schemeClr val="accent5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听到了什么？</a:t>
            </a:r>
            <a:r>
              <a:rPr kumimoji="0" lang="zh-CN" altLang="en-US" sz="3600" b="1" kern="1200" cap="none" spc="0" normalizeH="0" baseline="0" noProof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闻到了什么？</a:t>
            </a:r>
            <a:r>
              <a:rPr kumimoji="0" lang="zh-CN" altLang="en-US" sz="3600" b="1" kern="1200" cap="none" spc="0" normalizeH="0" baseline="0" noProof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想到了什么？</a:t>
            </a:r>
            <a:endParaRPr kumimoji="0" lang="zh-CN" altLang="en-US" sz="3600" b="1" kern="1200" cap="none" spc="0" normalizeH="0" baseline="0" noProof="1" dirty="0">
              <a:solidFill>
                <a:srgbClr val="FFFF00"/>
              </a:solidFill>
              <a:latin typeface="宋体" panose="02010600030101010101" pitchFamily="2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560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87" y="9525"/>
            <a:ext cx="9182100" cy="515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TextBox 1"/>
          <p:cNvSpPr txBox="1"/>
          <p:nvPr/>
        </p:nvSpPr>
        <p:spPr>
          <a:xfrm>
            <a:off x="201613" y="700088"/>
            <a:ext cx="8474075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  </a:t>
            </a:r>
            <a:endParaRPr lang="zh-CN" altLang="en-US" sz="3600" b="1" dirty="0">
              <a:solidFill>
                <a:schemeClr val="bg1"/>
              </a:solidFill>
              <a:latin typeface="宋体" panose="02010600030101010101" pitchFamily="2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28713" y="493713"/>
            <a:ext cx="172878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看到：</a:t>
            </a:r>
            <a:endParaRPr lang="zh-CN" altLang="en-US" sz="32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8713" y="1423988"/>
            <a:ext cx="172878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听到：</a:t>
            </a:r>
            <a:endParaRPr lang="zh-CN" altLang="en-US" sz="32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8713" y="2533650"/>
            <a:ext cx="172878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闻到：</a:t>
            </a:r>
            <a:endParaRPr lang="zh-CN" altLang="en-US" sz="32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0300" y="3271838"/>
            <a:ext cx="1727200" cy="7318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想到：</a:t>
            </a:r>
            <a:endParaRPr lang="zh-CN" altLang="en-US" sz="32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1263" y="493713"/>
            <a:ext cx="5761037" cy="731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果园、稻田</a:t>
            </a:r>
            <a:endParaRPr lang="zh-CN" altLang="en-US" sz="32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2700" y="1423988"/>
            <a:ext cx="6408738" cy="11096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1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秋虫唱着、夜鸟拍翅、鱼儿跳跃、沟水汩汩</a:t>
            </a:r>
            <a:endParaRPr lang="zh-CN" altLang="en-US" sz="32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5725" y="2533650"/>
            <a:ext cx="5761038" cy="7302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果子的</a:t>
            </a: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甜</a:t>
            </a: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香</a:t>
            </a:r>
            <a:endParaRPr lang="zh-CN" altLang="en-US" sz="32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1263" y="3400425"/>
            <a:ext cx="5761037" cy="11096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1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种油菜、找兔草、吹蒲公英、栽水稻</a:t>
            </a:r>
            <a:endParaRPr lang="zh-CN" altLang="en-US" sz="32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5" grpId="0"/>
      <p:bldP spid="6" grpId="0"/>
      <p:bldP spid="7" grpId="0"/>
      <p:bldP spid="11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819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87" y="9525"/>
            <a:ext cx="9182100" cy="515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TextBox 1"/>
          <p:cNvSpPr txBox="1"/>
          <p:nvPr/>
        </p:nvSpPr>
        <p:spPr>
          <a:xfrm>
            <a:off x="339725" y="139700"/>
            <a:ext cx="8474075" cy="50768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学习目标：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熟读字词，会写难写的字。</a:t>
            </a:r>
            <a:endParaRPr lang="en-US" altLang="zh-CN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在学习课文的过程中想象文中美景，积累优美生动的句子，学会表达。</a:t>
            </a:r>
            <a:endParaRPr lang="en-US" altLang="zh-CN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3.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体会对母亲的浓浓亲情，对家乡的深深爱恋。</a:t>
            </a:r>
            <a:endParaRPr lang="en-US" altLang="zh-CN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6625" name="图片 1" descr="094749519da91892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6350"/>
            <a:ext cx="9147175" cy="513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6" name="文本框 2"/>
          <p:cNvSpPr txBox="1"/>
          <p:nvPr/>
        </p:nvSpPr>
        <p:spPr>
          <a:xfrm>
            <a:off x="790575" y="2230438"/>
            <a:ext cx="7237413" cy="730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6627" name="文本框 6"/>
          <p:cNvSpPr txBox="1"/>
          <p:nvPr/>
        </p:nvSpPr>
        <p:spPr>
          <a:xfrm>
            <a:off x="1373188" y="241300"/>
            <a:ext cx="822325" cy="490220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啊，我和阿妈走月亮！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764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87" y="9525"/>
            <a:ext cx="9182100" cy="515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TextBox 1"/>
          <p:cNvSpPr txBox="1"/>
          <p:nvPr/>
        </p:nvSpPr>
        <p:spPr>
          <a:xfrm>
            <a:off x="182563" y="709613"/>
            <a:ext cx="8475662" cy="3414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小练笔：</a:t>
            </a:r>
            <a:endParaRPr lang="zh-CN" altLang="en-US" sz="36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作者的所见所想，通过美丽的字眼从笔尖流淌，你还记得月下的某个情景吗？仿照着写一写。</a:t>
            </a:r>
            <a:endParaRPr lang="zh-CN" altLang="en-US" sz="3600" b="1" dirty="0">
              <a:solidFill>
                <a:schemeClr val="bg1"/>
              </a:solidFill>
              <a:latin typeface="宋体" panose="02010600030101010101" pitchFamily="2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8673" name="图片 1" descr="微信图片_202010282049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-346075" y="341313"/>
            <a:ext cx="5186363" cy="4451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4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400" y="-25400"/>
            <a:ext cx="4697413" cy="5187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9217" name="图片 1" descr="0.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3" y="11113"/>
            <a:ext cx="4219575" cy="2573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2" descr="0.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338" y="12700"/>
            <a:ext cx="4908550" cy="257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3" descr="0.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" y="2584450"/>
            <a:ext cx="4219575" cy="2536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图片 4" descr="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750" y="2584450"/>
            <a:ext cx="4910138" cy="2536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553210" y="1764030"/>
            <a:ext cx="267017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algn="ctr" defTabSz="914400" eaLnBrk="0" hangingPunct="0">
              <a:lnSpc>
                <a:spcPct val="130000"/>
              </a:lnSpc>
            </a:pPr>
            <a:r>
              <a:rPr kumimoji="0" lang="zh-CN" altLang="en-US" sz="3200" kern="1200" cap="none" spc="0" normalizeH="0" baseline="0" noProof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洱海</a:t>
            </a:r>
            <a:endParaRPr kumimoji="0" lang="zh-CN" altLang="en-US" sz="3200" kern="1200" cap="none" spc="0" normalizeH="0" baseline="0" noProof="1" dirty="0" smtClean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00369" y="1764030"/>
            <a:ext cx="267017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algn="ctr" defTabSz="914400" eaLnBrk="0" hangingPunct="0">
              <a:lnSpc>
                <a:spcPct val="130000"/>
              </a:lnSpc>
            </a:pPr>
            <a:r>
              <a:rPr kumimoji="0" lang="zh-CN" altLang="en-US" sz="3200" b="1" kern="1200" cap="none" spc="0" normalizeH="0" baseline="0" noProof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点苍山</a:t>
            </a:r>
            <a:endParaRPr kumimoji="0" lang="zh-CN" altLang="en-US" sz="3200" b="1" kern="1200" cap="none" spc="0" normalizeH="0" baseline="0" noProof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53210" y="4390390"/>
            <a:ext cx="267017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algn="ctr" defTabSz="914400" eaLnBrk="0" hangingPunct="0">
              <a:lnSpc>
                <a:spcPct val="130000"/>
              </a:lnSpc>
            </a:pPr>
            <a:r>
              <a:rPr kumimoji="0" lang="zh-CN" altLang="en-US" sz="3200" kern="1200" cap="none" spc="0" normalizeH="0" baseline="0" noProof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丽江</a:t>
            </a:r>
            <a:endParaRPr kumimoji="0" lang="zh-CN" altLang="en-US" sz="3200" kern="1200" cap="none" spc="0" normalizeH="0" baseline="0" noProof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78194" y="4389755"/>
            <a:ext cx="267017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algn="ctr" defTabSz="914400" eaLnBrk="0" hangingPunct="0">
              <a:lnSpc>
                <a:spcPct val="130000"/>
              </a:lnSpc>
            </a:pPr>
            <a:r>
              <a:rPr kumimoji="0" lang="zh-CN" altLang="en-US" sz="3200" kern="1200" cap="none" spc="0" normalizeH="0" baseline="0" noProof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玉龙雪山</a:t>
            </a:r>
            <a:endParaRPr kumimoji="0" lang="zh-CN" altLang="en-US" sz="3200" kern="1200" cap="none" spc="0" normalizeH="0" baseline="0" noProof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024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87" y="9525"/>
            <a:ext cx="9182100" cy="515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TextBox 1"/>
          <p:cNvSpPr txBox="1"/>
          <p:nvPr/>
        </p:nvSpPr>
        <p:spPr>
          <a:xfrm>
            <a:off x="334963" y="719138"/>
            <a:ext cx="8474075" cy="3414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自学指导一：读课文，整体感知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要求：</a:t>
            </a:r>
            <a:r>
              <a:rPr lang="en-US" altLang="zh-CN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读准字音、读通句子。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en-US" altLang="zh-CN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边读边想，文中描写了哪些景物？注意圈点勾画。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126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87" y="9525"/>
            <a:ext cx="9182100" cy="515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TextBox 1"/>
          <p:cNvSpPr txBox="1"/>
          <p:nvPr/>
        </p:nvSpPr>
        <p:spPr>
          <a:xfrm>
            <a:off x="201613" y="700088"/>
            <a:ext cx="8474075" cy="3414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淘洗   柔和   灰白色    鹅卵石   </a:t>
            </a:r>
            <a:endParaRPr lang="en-US" altLang="zh-CN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河床   新鲜   修补   坑坑洼洼   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庄稼   风俗   甜香   葡萄   满意   水稻   成熟   招待    传说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228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0" y="11113"/>
            <a:ext cx="9117013" cy="5132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卵">
            <a:hlinkClick r:id="" action="ppaction://media"/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008188" y="0"/>
            <a:ext cx="5126037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331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87" y="9525"/>
            <a:ext cx="9182100" cy="515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TextBox 1"/>
          <p:cNvSpPr txBox="1"/>
          <p:nvPr/>
        </p:nvSpPr>
        <p:spPr>
          <a:xfrm>
            <a:off x="334963" y="719138"/>
            <a:ext cx="8474075" cy="3414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自学指导一：读课文，整体感知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要求：</a:t>
            </a:r>
            <a:r>
              <a:rPr lang="en-US" altLang="zh-CN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读准字音、读通句子。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en-US" altLang="zh-CN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边读边想，文中描写了哪些景物？注意圈点勾画。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4337" name="Picture 2" descr="C:\Users\Administrator\Desktop\timg (2).jpg"/>
          <p:cNvPicPr>
            <a:picLocks noChangeAspect="1"/>
          </p:cNvPicPr>
          <p:nvPr/>
        </p:nvPicPr>
        <p:blipFill>
          <a:blip r:embed="rId1"/>
          <a:srcRect b="1541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文本框 1"/>
          <p:cNvSpPr txBox="1"/>
          <p:nvPr/>
        </p:nvSpPr>
        <p:spPr>
          <a:xfrm>
            <a:off x="630238" y="1479550"/>
            <a:ext cx="8047037" cy="20113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月盘是那样明亮，月光是那样柔和，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照亮了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高高的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点苍山，照亮了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村头的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大青树，也照亮了，照亮了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村间的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大道和小路</a:t>
            </a:r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5361" name="图片 1" descr="094749519da91892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6350"/>
            <a:ext cx="9147175" cy="513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文本框 2"/>
          <p:cNvSpPr txBox="1"/>
          <p:nvPr/>
        </p:nvSpPr>
        <p:spPr>
          <a:xfrm>
            <a:off x="790575" y="2230438"/>
            <a:ext cx="7237413" cy="730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5363" name="文本框 6"/>
          <p:cNvSpPr txBox="1"/>
          <p:nvPr/>
        </p:nvSpPr>
        <p:spPr>
          <a:xfrm>
            <a:off x="1373188" y="241300"/>
            <a:ext cx="822325" cy="490220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啊，我和阿妈走月亮！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949</Words>
  <Application>WPS 演示</Application>
  <PresentationFormat/>
  <Paragraphs>88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Lucida Sans</vt:lpstr>
      <vt:lpstr>Lucida Sans Unicode</vt:lpstr>
      <vt:lpstr>楷体</vt:lpstr>
      <vt:lpstr>楷体_GB2312</vt:lpstr>
      <vt:lpstr>新宋体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状元成才路</dc:title>
  <dc:creator/>
  <cp:keywords>状元成才路</cp:keywords>
  <dc:description>声  明
 本文件仅用于个人学习、研究或欣赏，以及其他非商业性或非盈利性用途，但同时应遵守著作权法及其他相关法律的规定，不得侵犯本司及相关权利人的合法权利。
 除此以外，将本文件任何内容用于其他用途时，应获得授权，如发现未经授权用于商业或盈利用途将追加侵权者的法律责任。
武汉天成贵龙文化传播有限公司</dc:description>
  <dc:subject>状元成才路</dc:subject>
  <cp:lastModifiedBy>qwe</cp:lastModifiedBy>
  <cp:revision>483</cp:revision>
  <dcterms:created xsi:type="dcterms:W3CDTF">2016-10-29T08:56:00Z</dcterms:created>
  <dcterms:modified xsi:type="dcterms:W3CDTF">2021-09-11T06:37:35Z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KSOProductBuildVer">
    <vt:lpwstr>2052-11.1.0.10314</vt:lpwstr>
  </property>
</Properties>
</file>