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6" r:id="rId5"/>
    <p:sldId id="267" r:id="rId6"/>
    <p:sldId id="258" r:id="rId7"/>
    <p:sldId id="270" r:id="rId8"/>
    <p:sldId id="259" r:id="rId9"/>
    <p:sldId id="260" r:id="rId10"/>
    <p:sldId id="261" r:id="rId11"/>
    <p:sldId id="262" r:id="rId12"/>
    <p:sldId id="263" r:id="rId13"/>
    <p:sldId id="264" r:id="rId14"/>
    <p:sldId id="268" r:id="rId15"/>
    <p:sldId id="269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6" autoAdjust="0"/>
    <p:restoredTop sz="94660"/>
  </p:normalViewPr>
  <p:slideViewPr>
    <p:cSldViewPr>
      <p:cViewPr varScale="1">
        <p:scale>
          <a:sx n="108" d="100"/>
          <a:sy n="108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1BB6D-A6C5-45ED-805A-D98535214B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B184A-C25D-42DA-8346-F7171C4839C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hyperlink" Target="https://baike.so.com/doc/5682504.html" TargetMode="External"/><Relationship Id="rId6" Type="http://schemas.openxmlformats.org/officeDocument/2006/relationships/hyperlink" Target="https://baike.so.com/doc/5348783.html" TargetMode="External"/><Relationship Id="rId5" Type="http://schemas.openxmlformats.org/officeDocument/2006/relationships/hyperlink" Target="https://baike.so.com/doc/6620291.html" TargetMode="External"/><Relationship Id="rId4" Type="http://schemas.openxmlformats.org/officeDocument/2006/relationships/hyperlink" Target="https://baike.so.com/doc/3016063.html" TargetMode="External"/><Relationship Id="rId3" Type="http://schemas.openxmlformats.org/officeDocument/2006/relationships/hyperlink" Target="https://baike.so.com/doc/6115016.html" TargetMode="External"/><Relationship Id="rId2" Type="http://schemas.openxmlformats.org/officeDocument/2006/relationships/hyperlink" Target="https://baike.so.com/doc/6240092.html" TargetMode="Externa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92080" y="1340768"/>
            <a:ext cx="345638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封面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4427984" cy="453650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75856" y="1916832"/>
            <a:ext cx="7772400" cy="1470025"/>
          </a:xfrm>
        </p:spPr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</a:rPr>
              <a:t>《</a:t>
            </a:r>
            <a:r>
              <a:rPr lang="zh-CN" altLang="en-US" sz="5400" b="1" dirty="0">
                <a:solidFill>
                  <a:srgbClr val="FF0000"/>
                </a:solidFill>
              </a:rPr>
              <a:t>花牛歌</a:t>
            </a:r>
            <a:r>
              <a:rPr lang="en-US" altLang="zh-CN" dirty="0">
                <a:solidFill>
                  <a:srgbClr val="FF0000"/>
                </a:solidFill>
              </a:rPr>
              <a:t>》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04664"/>
            <a:ext cx="3129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/>
              <a:t>部编版    四年级   上册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en-US" dirty="0"/>
              <a:t>         </a:t>
            </a:r>
            <a:endParaRPr lang="en-US" altLang="zh-CN" dirty="0"/>
          </a:p>
          <a:p>
            <a:pPr>
              <a:buNone/>
            </a:pPr>
            <a:r>
              <a:rPr lang="en-US" altLang="zh-CN" b="1" dirty="0"/>
              <a:t>         </a:t>
            </a:r>
            <a:r>
              <a:rPr lang="zh-CN" altLang="en-US" b="1" dirty="0"/>
              <a:t>花牛在草地里做梦，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/>
              <a:t>        太阳偷渡了西山的青峰。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/>
              <a:t> 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/>
              <a:t>   </a:t>
            </a:r>
            <a:r>
              <a:rPr lang="zh-CN" altLang="en-US" sz="2800" b="1" dirty="0"/>
              <a:t>思考：文中那个词说明了句子的修辞手法？</a:t>
            </a:r>
            <a:endParaRPr lang="en-US" altLang="zh-CN" sz="2800" b="1" dirty="0"/>
          </a:p>
          <a:p>
            <a:pPr>
              <a:buNone/>
            </a:pPr>
            <a:r>
              <a:rPr lang="zh-CN" altLang="en-US" sz="2800" b="1" dirty="0"/>
              <a:t>                如何理解这词？</a:t>
            </a:r>
            <a:endParaRPr lang="zh-CN" alt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861048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“偷渡”</a:t>
            </a:r>
            <a:endParaRPr lang="zh-CN" alt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3789040"/>
            <a:ext cx="55948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这词写出了太阳偷偷下山的样子，</a:t>
            </a:r>
            <a:endParaRPr lang="en-US" altLang="zh-CN" sz="2800" b="1" dirty="0"/>
          </a:p>
          <a:p>
            <a:r>
              <a:rPr lang="zh-CN" altLang="en-US" sz="2800" b="1" dirty="0"/>
              <a:t>好像藏在了西山的山峰下一样，</a:t>
            </a:r>
            <a:endParaRPr lang="en-US" altLang="zh-CN" sz="2800" b="1" dirty="0"/>
          </a:p>
          <a:p>
            <a:r>
              <a:rPr lang="zh-CN" altLang="en-US" sz="2800" b="1" dirty="0"/>
              <a:t>说明时间过了很久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00809"/>
            <a:ext cx="8229600" cy="26642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/>
              <a:t>这首诗写了花牛在草地里或坐或走、或睡或梦的情景，描绘出一幅幅生动活泼、怡然自得的花牛生活图</a:t>
            </a:r>
            <a:r>
              <a:rPr lang="zh-CN" altLang="en-US" b="1" dirty="0"/>
              <a:t>。</a:t>
            </a:r>
            <a:endParaRPr lang="zh-CN" altLang="en-US" b="1" dirty="0"/>
          </a:p>
        </p:txBody>
      </p:sp>
      <p:sp>
        <p:nvSpPr>
          <p:cNvPr id="8" name="矩形 7"/>
          <p:cNvSpPr/>
          <p:nvPr/>
        </p:nvSpPr>
        <p:spPr>
          <a:xfrm>
            <a:off x="467544" y="260648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作者情感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581128"/>
            <a:ext cx="8012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b="1" dirty="0"/>
              <a:t>表</a:t>
            </a:r>
            <a:r>
              <a:rPr lang="zh-CN" altLang="en-US" sz="3200" b="1" dirty="0"/>
              <a:t>达</a:t>
            </a:r>
            <a:r>
              <a:rPr lang="zh-CN" altLang="zh-CN" sz="3200" b="1" dirty="0"/>
              <a:t>了作者对生活的热爱</a:t>
            </a:r>
            <a:r>
              <a:rPr lang="zh-CN" altLang="en-US" sz="3200" b="1" dirty="0"/>
              <a:t>和对自由的追崇</a:t>
            </a:r>
            <a:r>
              <a:rPr lang="zh-CN" altLang="zh-CN" sz="3200" b="1" dirty="0"/>
              <a:t>。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zh-CN" b="1" dirty="0"/>
              <a:t>说说：花牛还会在草地里做什么？</a:t>
            </a:r>
            <a:endParaRPr lang="en-US" altLang="zh-CN" b="1" dirty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/>
              <a:t>             </a:t>
            </a:r>
            <a:r>
              <a:rPr lang="zh-CN" altLang="zh-CN" b="1" dirty="0"/>
              <a:t>仿照诗中的句式写一写。</a:t>
            </a:r>
            <a:endParaRPr lang="en-US" altLang="zh-CN" b="1" dirty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/>
              <a:t>           </a:t>
            </a:r>
            <a:endParaRPr lang="en-US" altLang="zh-CN" b="1" dirty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/>
              <a:t>         </a:t>
            </a:r>
            <a:r>
              <a:rPr lang="zh-CN" altLang="en-US" b="1" dirty="0"/>
              <a:t>花牛在</a:t>
            </a:r>
            <a:r>
              <a:rPr lang="zh-CN" altLang="en-US" b="1" u="sng" dirty="0"/>
              <a:t>                        </a:t>
            </a:r>
            <a:r>
              <a:rPr lang="zh-CN" altLang="en-US" b="1" dirty="0"/>
              <a:t>，</a:t>
            </a:r>
            <a:r>
              <a:rPr lang="zh-CN" altLang="en-US" b="1" u="sng" dirty="0"/>
              <a:t>                                       </a:t>
            </a:r>
            <a:r>
              <a:rPr lang="zh-CN" altLang="en-US" dirty="0"/>
              <a:t>。</a:t>
            </a:r>
            <a:endParaRPr lang="en-US" altLang="zh-CN" dirty="0"/>
          </a:p>
          <a:p>
            <a:pPr>
              <a:lnSpc>
                <a:spcPct val="150000"/>
              </a:lnSpc>
              <a:buNone/>
            </a:pPr>
            <a:r>
              <a:rPr lang="en-US" altLang="zh-CN" dirty="0"/>
              <a:t>         </a:t>
            </a:r>
            <a:r>
              <a:rPr lang="zh-CN" altLang="en-US" b="1" dirty="0"/>
              <a:t>花牛在</a:t>
            </a:r>
            <a:r>
              <a:rPr lang="zh-CN" altLang="en-US" b="1" u="sng" dirty="0"/>
              <a:t>                        </a:t>
            </a:r>
            <a:r>
              <a:rPr lang="zh-CN" altLang="en-US" b="1" dirty="0"/>
              <a:t> ，</a:t>
            </a:r>
            <a:r>
              <a:rPr lang="zh-CN" altLang="en-US" b="1" u="sng" dirty="0"/>
              <a:t>                                         </a:t>
            </a:r>
            <a:r>
              <a:rPr lang="zh-CN" altLang="en-US" b="1" dirty="0"/>
              <a:t>。    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2996952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草地里跳</a:t>
            </a:r>
            <a:endParaRPr lang="zh-CN" alt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2996952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蝴蝶在周围翩翩起舞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3789040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草地里滚</a:t>
            </a:r>
            <a:endParaRPr lang="zh-CN" alt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3789040"/>
            <a:ext cx="3791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蛐蛐献出了伴唱的歌喉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/>
              <a:t>花牛这么悠闲地在草地了或躺或走，所以我觉得我们应该要保护好环境，让花牛一直这么悠闲下去，是吗？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3528" y="404664"/>
            <a:ext cx="32403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拓展延伸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6000" b="1" dirty="0">
                <a:solidFill>
                  <a:srgbClr val="C00000"/>
                </a:solidFill>
              </a:rPr>
              <a:t>谢谢观看</a:t>
            </a:r>
            <a:endParaRPr lang="zh-CN" altLang="en-US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ju.webp (3)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徐志摩（</a:t>
            </a:r>
            <a:r>
              <a:rPr lang="en-US" altLang="zh-CN" dirty="0"/>
              <a:t>1897</a:t>
            </a:r>
            <a:r>
              <a:rPr lang="zh-CN" altLang="en-US" dirty="0"/>
              <a:t>年</a:t>
            </a:r>
            <a:r>
              <a:rPr lang="en-US" altLang="zh-CN" dirty="0"/>
              <a:t>—1931</a:t>
            </a:r>
            <a:r>
              <a:rPr lang="zh-CN" altLang="en-US" dirty="0"/>
              <a:t>年），现代</a:t>
            </a:r>
            <a:r>
              <a:rPr lang="zh-CN" altLang="en-US" dirty="0">
                <a:hlinkClick r:id="rId2"/>
              </a:rPr>
              <a:t>诗人</a:t>
            </a:r>
            <a:r>
              <a:rPr lang="zh-CN" altLang="en-US" dirty="0"/>
              <a:t>、</a:t>
            </a:r>
            <a:r>
              <a:rPr lang="zh-CN" altLang="en-US" dirty="0">
                <a:hlinkClick r:id="rId3"/>
              </a:rPr>
              <a:t>散文家</a:t>
            </a:r>
            <a:r>
              <a:rPr lang="zh-CN" altLang="en-US" dirty="0"/>
              <a:t>。在剑桥两年深受西方教育的熏陶及欧美</a:t>
            </a:r>
            <a:r>
              <a:rPr lang="zh-CN" altLang="en-US" dirty="0">
                <a:hlinkClick r:id="rId4"/>
              </a:rPr>
              <a:t>浪漫主义</a:t>
            </a:r>
            <a:r>
              <a:rPr lang="zh-CN" altLang="en-US" dirty="0"/>
              <a:t>和</a:t>
            </a:r>
            <a:r>
              <a:rPr lang="zh-CN" altLang="en-US" dirty="0">
                <a:hlinkClick r:id="rId5"/>
              </a:rPr>
              <a:t>唯美派</a:t>
            </a:r>
            <a:r>
              <a:rPr lang="zh-CN" altLang="en-US" dirty="0"/>
              <a:t>诗人的影响，奠定其浪漫主义诗风。新月派诗人代表，新月诗社成员。代表作品有</a:t>
            </a:r>
            <a:r>
              <a:rPr lang="en-US" altLang="zh-CN" dirty="0"/>
              <a:t>《</a:t>
            </a:r>
            <a:r>
              <a:rPr lang="zh-CN" altLang="en-US" dirty="0">
                <a:hlinkClick r:id="rId6"/>
              </a:rPr>
              <a:t>再别康桥</a:t>
            </a:r>
            <a:r>
              <a:rPr lang="en-US" altLang="zh-CN" dirty="0"/>
              <a:t>》《</a:t>
            </a:r>
            <a:r>
              <a:rPr lang="zh-CN" altLang="en-US" dirty="0">
                <a:hlinkClick r:id="rId7"/>
              </a:rPr>
              <a:t>翡冷翠的一夜</a:t>
            </a:r>
            <a:r>
              <a:rPr lang="en-US" altLang="zh-CN" dirty="0"/>
              <a:t>》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zh-CN" dirty="0"/>
              <a:t>1.   </a:t>
            </a:r>
            <a:r>
              <a:rPr lang="zh-CN" altLang="zh-CN" dirty="0"/>
              <a:t>会认生字，理解课文中的重点词语。</a:t>
            </a:r>
            <a:endParaRPr lang="zh-CN" altLang="zh-CN" dirty="0"/>
          </a:p>
          <a:p>
            <a:pPr>
              <a:lnSpc>
                <a:spcPct val="200000"/>
              </a:lnSpc>
              <a:buNone/>
            </a:pPr>
            <a:r>
              <a:rPr lang="en-US" altLang="zh-CN" dirty="0"/>
              <a:t>2</a:t>
            </a:r>
            <a:r>
              <a:rPr lang="zh-CN" altLang="zh-CN" dirty="0"/>
              <a:t>．有感情地朗读课文，感受诗人</a:t>
            </a:r>
            <a:r>
              <a:rPr lang="zh-CN" altLang="en-US" dirty="0"/>
              <a:t>所</a:t>
            </a:r>
            <a:r>
              <a:rPr lang="zh-CN" altLang="zh-CN" dirty="0"/>
              <a:t>描绘的画面</a:t>
            </a:r>
            <a:r>
              <a:rPr lang="en-US" altLang="zh-CN" dirty="0"/>
              <a:t>      </a:t>
            </a:r>
            <a:r>
              <a:rPr lang="zh-CN" altLang="zh-CN" dirty="0"/>
              <a:t>美，学会用拟人的修辞手法写句子。</a:t>
            </a:r>
            <a:endParaRPr lang="zh-CN" altLang="zh-CN" dirty="0"/>
          </a:p>
          <a:p>
            <a:pPr>
              <a:lnSpc>
                <a:spcPct val="200000"/>
              </a:lnSpc>
              <a:buNone/>
            </a:pPr>
            <a:r>
              <a:rPr lang="en-US" altLang="zh-CN" dirty="0"/>
              <a:t>3.</a:t>
            </a:r>
            <a:r>
              <a:rPr lang="zh-CN" altLang="zh-CN" dirty="0"/>
              <a:t>感受大自然的勃勃生</a:t>
            </a:r>
            <a:r>
              <a:rPr lang="zh-CN" altLang="zh-CN"/>
              <a:t>机和</a:t>
            </a:r>
            <a:r>
              <a:rPr lang="zh-CN" altLang="en-US"/>
              <a:t>诗人对大自然的</a:t>
            </a:r>
            <a:r>
              <a:rPr lang="zh-CN" altLang="zh-CN"/>
              <a:t>热</a:t>
            </a:r>
            <a:r>
              <a:rPr lang="zh-CN" altLang="zh-CN" dirty="0"/>
              <a:t>爱，对自由的向往。</a:t>
            </a:r>
            <a:endParaRPr lang="zh-CN" altLang="zh-CN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7504" y="260648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教学目标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zh-CN" altLang="en-US" dirty="0"/>
              <a:t>重点：</a:t>
            </a:r>
            <a:r>
              <a:rPr lang="zh-CN" altLang="zh-CN" dirty="0"/>
              <a:t>有感情地朗读课文，感受诗人</a:t>
            </a:r>
            <a:r>
              <a:rPr lang="zh-CN" altLang="en-US" dirty="0"/>
              <a:t>所</a:t>
            </a:r>
            <a:r>
              <a:rPr lang="zh-CN" altLang="zh-CN" dirty="0"/>
              <a:t>描绘的画面美，学会用拟人的修辞手法写句子。</a:t>
            </a:r>
            <a:endParaRPr lang="zh-CN" altLang="zh-CN" dirty="0"/>
          </a:p>
          <a:p>
            <a:pPr>
              <a:lnSpc>
                <a:spcPct val="200000"/>
              </a:lnSpc>
              <a:buNone/>
            </a:pPr>
            <a:r>
              <a:rPr lang="zh-CN" altLang="en-US" dirty="0"/>
              <a:t>难点：</a:t>
            </a:r>
            <a:r>
              <a:rPr lang="zh-CN" altLang="zh-CN" dirty="0"/>
              <a:t>感受大自然的勃勃生机和</a:t>
            </a:r>
            <a:r>
              <a:rPr lang="zh-CN" altLang="en-US" dirty="0"/>
              <a:t>诗人对大自然的</a:t>
            </a:r>
            <a:r>
              <a:rPr lang="zh-CN" altLang="zh-CN" dirty="0"/>
              <a:t>热爱，对自由的向往。</a:t>
            </a:r>
            <a:endParaRPr lang="zh-CN" altLang="zh-CN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1520" y="188640"/>
            <a:ext cx="36631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教学重难点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ts val="600"/>
              </a:spcBef>
              <a:buNone/>
            </a:pPr>
            <a:r>
              <a:rPr lang="zh-CN" altLang="en-US" b="1" dirty="0"/>
              <a:t>花牛</a:t>
            </a:r>
            <a:r>
              <a:rPr lang="zh-CN" altLang="en-US" dirty="0"/>
              <a:t>在草地里坐，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en-US" altLang="zh-CN" dirty="0"/>
              <a:t>     </a:t>
            </a:r>
            <a:r>
              <a:rPr lang="zh-CN" altLang="en-US" dirty="0"/>
              <a:t>压扁了一穗剪秋萝。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花牛在草地里眠，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    白云</a:t>
            </a:r>
            <a:r>
              <a:rPr lang="zh-CN" altLang="en-US" b="1" dirty="0"/>
              <a:t>霸占</a:t>
            </a:r>
            <a:r>
              <a:rPr lang="zh-CN" altLang="en-US" dirty="0"/>
              <a:t>了半个天。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 花牛在草地里走，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 尾巴甩得滴溜溜。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     花牛在草地里做梦，</a:t>
            </a:r>
            <a:endParaRPr lang="en-US" altLang="zh-CN" dirty="0"/>
          </a:p>
          <a:p>
            <a:pPr algn="ctr">
              <a:spcBef>
                <a:spcPts val="600"/>
              </a:spcBef>
              <a:buNone/>
            </a:pPr>
            <a:r>
              <a:rPr lang="zh-CN" altLang="en-US" dirty="0"/>
              <a:t>              太阳</a:t>
            </a:r>
            <a:r>
              <a:rPr lang="zh-CN" altLang="en-US" b="1" dirty="0"/>
              <a:t>偷渡</a:t>
            </a:r>
            <a:r>
              <a:rPr lang="zh-CN" altLang="en-US" dirty="0"/>
              <a:t>了西山的青峰。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《</a:t>
            </a:r>
            <a:r>
              <a:rPr lang="zh-CN" altLang="en-US" dirty="0"/>
              <a:t>花牛歌</a:t>
            </a:r>
            <a:r>
              <a:rPr lang="en-US" altLang="zh-CN" dirty="0"/>
              <a:t>》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6000" dirty="0"/>
              <a:t>luó                     mián      </a:t>
            </a:r>
            <a:endParaRPr lang="en-US" altLang="zh-CN" sz="6000" dirty="0"/>
          </a:p>
          <a:p>
            <a:pPr>
              <a:buNone/>
            </a:pPr>
            <a:r>
              <a:rPr lang="zh-CN" altLang="en-US" sz="6000" dirty="0"/>
              <a:t>罗                       眠</a:t>
            </a:r>
            <a:endParaRPr lang="en-US" altLang="zh-CN" sz="6000" dirty="0"/>
          </a:p>
          <a:p>
            <a:pPr>
              <a:buNone/>
            </a:pPr>
            <a:r>
              <a:rPr lang="en-US" altLang="zh-CN" sz="6000" dirty="0"/>
              <a:t>bà                      zhàn </a:t>
            </a:r>
            <a:endParaRPr lang="en-US" altLang="zh-CN" sz="6000" dirty="0"/>
          </a:p>
          <a:p>
            <a:pPr>
              <a:buNone/>
            </a:pPr>
            <a:r>
              <a:rPr lang="zh-CN" altLang="en-US" sz="6000" dirty="0"/>
              <a:t>霸                      占</a:t>
            </a:r>
            <a:r>
              <a:rPr lang="en-US" altLang="zh-CN" sz="6000" dirty="0"/>
              <a:t>    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69371"/>
          </a:xfrm>
        </p:spPr>
        <p:txBody>
          <a:bodyPr/>
          <a:lstStyle/>
          <a:p>
            <a:pPr>
              <a:buNone/>
            </a:pPr>
            <a:r>
              <a:rPr lang="en-US" altLang="zh-CN" dirty="0"/>
              <a:t>   </a:t>
            </a:r>
            <a:r>
              <a:rPr lang="en-US" altLang="zh-CN" b="1" dirty="0"/>
              <a:t> </a:t>
            </a:r>
            <a:r>
              <a:rPr lang="zh-CN" altLang="zh-CN" b="1" dirty="0"/>
              <a:t>花牛在草地里</a:t>
            </a:r>
            <a:r>
              <a:rPr lang="zh-CN" altLang="zh-CN" b="1" dirty="0">
                <a:solidFill>
                  <a:srgbClr val="FF0000"/>
                </a:solidFill>
              </a:rPr>
              <a:t>坐</a:t>
            </a:r>
            <a:r>
              <a:rPr lang="zh-CN" altLang="en-US" b="1" dirty="0"/>
              <a:t>，</a:t>
            </a:r>
            <a:endParaRPr lang="en-US" altLang="zh-CN" b="1" dirty="0"/>
          </a:p>
          <a:p>
            <a:pPr>
              <a:buNone/>
            </a:pPr>
            <a:r>
              <a:rPr lang="en-US" altLang="zh-CN" b="1" dirty="0"/>
              <a:t>    </a:t>
            </a:r>
            <a:r>
              <a:rPr lang="zh-CN" altLang="en-US" b="1" dirty="0"/>
              <a:t>压扁了一穗剪秋萝</a:t>
            </a:r>
            <a:r>
              <a:rPr lang="zh-CN" altLang="en-US" dirty="0"/>
              <a:t>。</a:t>
            </a: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zh-CN" altLang="en-US" sz="2400" b="1" dirty="0"/>
              <a:t>修辞</a:t>
            </a:r>
            <a:r>
              <a:rPr lang="zh-CN" altLang="en-US" dirty="0"/>
              <a:t>：</a:t>
            </a:r>
            <a:endParaRPr lang="en-US" altLang="zh-CN" dirty="0"/>
          </a:p>
          <a:p>
            <a:pPr>
              <a:buNone/>
            </a:pPr>
            <a:r>
              <a:rPr lang="zh-CN" altLang="en-US" sz="2400" b="1" dirty="0"/>
              <a:t>作用</a:t>
            </a:r>
            <a:r>
              <a:rPr lang="zh-CN" altLang="en-US" dirty="0"/>
              <a:t>：</a:t>
            </a:r>
            <a:endParaRPr lang="zh-CN" altLang="en-US" dirty="0"/>
          </a:p>
        </p:txBody>
      </p:sp>
      <p:pic>
        <p:nvPicPr>
          <p:cNvPr id="5" name="图片 4" descr="5816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0"/>
            <a:ext cx="3779912" cy="4286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213285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拟人</a:t>
            </a:r>
            <a:endParaRPr lang="zh-CN" alt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2708920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形象地写出了花牛</a:t>
            </a:r>
            <a:endParaRPr lang="en-US" altLang="zh-CN" sz="2400" b="1" dirty="0"/>
          </a:p>
          <a:p>
            <a:r>
              <a:rPr lang="zh-CN" altLang="en-US" sz="2400" b="1" dirty="0"/>
              <a:t>在草地里卧着的形态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31837"/>
            <a:ext cx="8229600" cy="6126163"/>
          </a:xfrm>
        </p:spPr>
        <p:txBody>
          <a:bodyPr/>
          <a:lstStyle/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zh-CN" altLang="en-US" b="1" dirty="0"/>
              <a:t>花牛在草地里</a:t>
            </a:r>
            <a:r>
              <a:rPr lang="zh-CN" altLang="en-US" b="1" dirty="0">
                <a:solidFill>
                  <a:srgbClr val="FF0000"/>
                </a:solidFill>
              </a:rPr>
              <a:t>眠</a:t>
            </a:r>
            <a:r>
              <a:rPr lang="zh-CN" altLang="en-US" b="1" dirty="0"/>
              <a:t>，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/>
              <a:t>白云霸占了半个天。</a:t>
            </a:r>
            <a:endParaRPr lang="en-US" altLang="zh-CN" b="1" dirty="0"/>
          </a:p>
          <a:p>
            <a:pPr>
              <a:buNone/>
            </a:pPr>
            <a:endParaRPr lang="en-US" altLang="zh-CN" b="1" dirty="0"/>
          </a:p>
          <a:p>
            <a:pPr>
              <a:buNone/>
            </a:pPr>
            <a:r>
              <a:rPr lang="zh-CN" altLang="en-US" sz="2400" b="1" dirty="0"/>
              <a:t>霸占</a:t>
            </a:r>
            <a:r>
              <a:rPr lang="zh-CN" altLang="en-US" b="1" dirty="0"/>
              <a:t>：</a:t>
            </a:r>
            <a:endParaRPr lang="zh-CN" alt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3212976"/>
            <a:ext cx="6340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/>
              <a:t>这词写出了天上的云很多，蔓延了半个天空。</a:t>
            </a:r>
            <a:endParaRPr lang="en-US" altLang="zh-CN" sz="2400" b="1" dirty="0"/>
          </a:p>
          <a:p>
            <a:r>
              <a:rPr lang="zh-CN" altLang="en-US" sz="2400" b="1" dirty="0"/>
              <a:t>这句话描绘了天空中白云朵朵，草丛中花牛</a:t>
            </a:r>
            <a:endParaRPr lang="en-US" altLang="zh-CN" sz="2400" b="1" dirty="0"/>
          </a:p>
          <a:p>
            <a:r>
              <a:rPr lang="zh-CN" altLang="en-US" sz="2400" b="1" dirty="0"/>
              <a:t>静卧的幽静画面。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xt6-2.book118.com/2017/0425/book102281/10228045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en-US" dirty="0"/>
              <a:t>                          </a:t>
            </a: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en-US" altLang="zh-CN" b="1" dirty="0"/>
              <a:t>                         </a:t>
            </a:r>
            <a:r>
              <a:rPr lang="zh-CN" altLang="en-US" b="1" dirty="0"/>
              <a:t> 花牛在草地里走，</a:t>
            </a:r>
            <a:endParaRPr lang="en-US" altLang="zh-CN" b="1" dirty="0"/>
          </a:p>
          <a:p>
            <a:pPr>
              <a:buNone/>
            </a:pPr>
            <a:r>
              <a:rPr lang="zh-CN" altLang="en-US" b="1" dirty="0"/>
              <a:t>                          小尾巴甩得</a:t>
            </a:r>
            <a:r>
              <a:rPr lang="zh-CN" altLang="en-US" b="1" u="sng" dirty="0"/>
              <a:t>滴溜溜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3933056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亮晶晶、金灿灿、白茫茫、沉甸甸等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</Words>
  <Application>WPS 演示</Application>
  <PresentationFormat>全屏显示(4:3)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《花牛歌》</vt:lpstr>
      <vt:lpstr>PowerPoint 演示文稿</vt:lpstr>
      <vt:lpstr>PowerPoint 演示文稿</vt:lpstr>
      <vt:lpstr>PowerPoint 演示文稿</vt:lpstr>
      <vt:lpstr>《花牛歌》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《花牛歌》</dc:title>
  <dc:creator/>
  <cp:lastModifiedBy>qwe</cp:lastModifiedBy>
  <cp:revision>56</cp:revision>
  <dcterms:created xsi:type="dcterms:W3CDTF">2020-04-05T11:25:00Z</dcterms:created>
  <dcterms:modified xsi:type="dcterms:W3CDTF">2021-09-11T06:43:26Z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