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4" r:id="rId4"/>
    <p:sldId id="270" r:id="rId5"/>
    <p:sldId id="258" r:id="rId6"/>
    <p:sldId id="259" r:id="rId7"/>
    <p:sldId id="261" r:id="rId8"/>
    <p:sldId id="260" r:id="rId9"/>
    <p:sldId id="262" r:id="rId10"/>
    <p:sldId id="271" r:id="rId1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A7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4800" b="1">
                <a:solidFill>
                  <a:srgbClr val="FFFF00"/>
                </a:solidFill>
                <a:latin typeface="华文楷体" panose="02010600040101010101" charset="-122"/>
                <a:ea typeface="华文楷体" panose="02010600040101010101" charset="-122"/>
              </a:rPr>
              <a:t>部编版语文四年级上册第一单元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232400" y="1584325"/>
            <a:ext cx="586930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繁星</a:t>
            </a:r>
            <a:endParaRPr lang="zh-CN" altLang="en-US" sz="66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4" name="菱形 3"/>
          <p:cNvSpPr/>
          <p:nvPr/>
        </p:nvSpPr>
        <p:spPr>
          <a:xfrm>
            <a:off x="3591560" y="1584325"/>
            <a:ext cx="962025" cy="1014730"/>
          </a:xfrm>
          <a:prstGeom prst="diamond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b="1">
                <a:latin typeface="华文楷体" panose="02010600040101010101" charset="-122"/>
                <a:ea typeface="华文楷体" panose="02010600040101010101" charset="-122"/>
              </a:rPr>
              <a:t>4</a:t>
            </a:r>
            <a:endParaRPr lang="en-US" altLang="zh-CN" sz="66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148840" y="2660650"/>
            <a:ext cx="7043420" cy="42545"/>
          </a:xfrm>
          <a:prstGeom prst="line">
            <a:avLst/>
          </a:prstGeom>
          <a:ln w="76200">
            <a:solidFill>
              <a:schemeClr val="accent6"/>
            </a:solidFill>
          </a:ln>
          <a:effectLst>
            <a:glow rad="127000">
              <a:srgbClr val="FFFF00">
                <a:alpha val="38000"/>
              </a:srgb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5974715" y="2933700"/>
            <a:ext cx="41300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---</a:t>
            </a:r>
            <a:r>
              <a:rPr lang="zh-CN" altLang="en-US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品析语言美</a:t>
            </a:r>
            <a:endParaRPr lang="zh-CN" altLang="en-US" sz="40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8695" y="1755140"/>
            <a:ext cx="638048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06400"/>
            <a:r>
              <a:rPr lang="zh-CN" sz="36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同学们上节课我们初读了这篇课文，下面请同学们再来快速的读一遍课文，回忆一下作者在哪些地方看繁星？分别是在什么时候？所见有什么不同？每次各有什么感受？</a:t>
            </a:r>
            <a:endParaRPr lang="zh-CN" sz="3600" b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indent="406400"/>
            <a:r>
              <a:rPr lang="zh-CN" sz="3600" b="0">
                <a:latin typeface="楷体_GB2312" panose="02010609030101010101" charset="-122"/>
                <a:ea typeface="楷体_GB2312" panose="02010609030101010101" charset="-122"/>
              </a:rPr>
              <a:t>  </a:t>
            </a:r>
            <a:endParaRPr lang="zh-CN" sz="3600" b="0">
              <a:latin typeface="楷体_GB2312" panose="02010609030101010101" charset="-122"/>
              <a:ea typeface="楷体_GB2312" panose="02010609030101010101" charset="-122"/>
            </a:endParaRPr>
          </a:p>
          <a:p>
            <a:pPr indent="406400"/>
            <a:endParaRPr lang="zh-CN" sz="3600" b="0">
              <a:solidFill>
                <a:schemeClr val="accent2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indent="406400"/>
            <a:endParaRPr lang="zh-CN" altLang="en-US" sz="3600" b="1">
              <a:solidFill>
                <a:srgbClr val="C0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706755" y="351790"/>
            <a:ext cx="2941955" cy="74930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整体感知</a:t>
            </a:r>
            <a:endParaRPr lang="zh-CN" altLang="en-US" sz="4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pic>
        <p:nvPicPr>
          <p:cNvPr id="7" name="图片 6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76235" y="706755"/>
            <a:ext cx="3225800" cy="2273935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4199255"/>
            <a:ext cx="2510790" cy="1997710"/>
          </a:xfrm>
          <a:prstGeom prst="round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655" y="883920"/>
            <a:ext cx="8427720" cy="96520"/>
          </a:xfrm>
        </p:spPr>
        <p:txBody>
          <a:bodyPr>
            <a:normAutofit fontScale="90000"/>
          </a:bodyPr>
          <a:lstStyle/>
          <a:p>
            <a:r>
              <a:rPr lang="zh-CN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通过阅读，我们发现，作者在三个不同的时期三个不同的地方观看繁星。</a:t>
            </a:r>
            <a:br>
              <a:rPr lang="en-US" altLang="zh-CN" b="1">
                <a:solidFill>
                  <a:srgbClr val="C00000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</a:b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320165" y="1904365"/>
            <a:ext cx="235077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第一次是从前在家乡庭院纳凉时看天上密密麻麻的星星。</a:t>
            </a:r>
            <a:endParaRPr lang="zh-CN" altLang="en-US" sz="2800" b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08780" y="4064000"/>
            <a:ext cx="269621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第二次是三年前在南京住所的菜园看繁星，觉得光明无处不在。</a:t>
            </a:r>
            <a:endParaRPr lang="zh-CN" altLang="en-US" sz="2800" b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05170" y="1447165"/>
            <a:ext cx="318389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06400" algn="l"/>
            <a:r>
              <a:rPr lang="zh-CN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第三次是如今在海上看繁星，觉得自己像小孩睡在母亲的怀里。</a:t>
            </a:r>
            <a:endParaRPr lang="zh-CN" altLang="en-US" sz="2800" b="1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pic>
        <p:nvPicPr>
          <p:cNvPr id="10" name="图片 9" descr="图片4"/>
          <p:cNvPicPr>
            <a:picLocks noChangeAspect="1"/>
          </p:cNvPicPr>
          <p:nvPr/>
        </p:nvPicPr>
        <p:blipFill>
          <a:blip r:embed="rId2"/>
          <a:srcRect l="16867"/>
          <a:stretch>
            <a:fillRect/>
          </a:stretch>
        </p:blipFill>
        <p:spPr>
          <a:xfrm>
            <a:off x="9474835" y="558800"/>
            <a:ext cx="2382520" cy="2053590"/>
          </a:xfrm>
          <a:prstGeom prst="roundRect">
            <a:avLst/>
          </a:prstGeom>
        </p:spPr>
      </p:pic>
      <p:pic>
        <p:nvPicPr>
          <p:cNvPr id="11" name="图片 10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7020" y="4064000"/>
            <a:ext cx="2575560" cy="2153920"/>
          </a:xfrm>
          <a:prstGeom prst="round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996315" y="1560195"/>
            <a:ext cx="2998470" cy="2503805"/>
          </a:xfrm>
          <a:prstGeom prst="ellipse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707380" y="1129030"/>
            <a:ext cx="3380105" cy="2590165"/>
          </a:xfrm>
          <a:prstGeom prst="ellipse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16680" y="3719195"/>
            <a:ext cx="3280410" cy="2630805"/>
          </a:xfrm>
          <a:prstGeom prst="ellipse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 animBg="1"/>
      <p:bldP spid="8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43865" y="2551430"/>
            <a:ext cx="775271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latin typeface="楷体_GB2312" panose="02010609030101010101" charset="-122"/>
                <a:ea typeface="楷体_GB2312" panose="02010609030101010101" charset="-122"/>
              </a:rPr>
              <a:t>如今在海上，每晚和繁星相对，我把它们认得很熟了。我躺在舱面上，仰望天空。深蓝色的天空里，悬着无数半明半昧的星。船在动，星也在动，它们是这样低，真是摇摇欲坠呢！</a:t>
            </a:r>
            <a:endParaRPr lang="zh-CN" altLang="en-US" sz="36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53485" y="239395"/>
            <a:ext cx="6748145" cy="138366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406400"/>
            <a:r>
              <a:rPr lang="zh-CN" sz="2800" b="1">
                <a:latin typeface="楷体_GB2312" panose="02010609030101010101" charset="-122"/>
                <a:ea typeface="楷体_GB2312" panose="02010609030101010101" charset="-122"/>
              </a:rPr>
              <a:t>这部分作者先从视觉的角度，写出了星星很低，离自己很近。星星随着船的摇晃也跟着摇晃。</a:t>
            </a:r>
            <a:endParaRPr lang="zh-CN" altLang="en-US" sz="28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19" name=" 219"/>
          <p:cNvSpPr/>
          <p:nvPr/>
        </p:nvSpPr>
        <p:spPr>
          <a:xfrm>
            <a:off x="585470" y="4721860"/>
            <a:ext cx="1768475" cy="7556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6"/>
          <p:cNvSpPr/>
          <p:nvPr/>
        </p:nvSpPr>
        <p:spPr>
          <a:xfrm>
            <a:off x="4709795" y="5336540"/>
            <a:ext cx="1767840" cy="762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8952230" y="2746375"/>
            <a:ext cx="2461260" cy="2051050"/>
          </a:xfrm>
          <a:prstGeom prst="wedgeRoundRectCallout">
            <a:avLst>
              <a:gd name="adj1" fmla="val -101857"/>
              <a:gd name="adj2" fmla="val 72167"/>
              <a:gd name="adj3" fmla="val 1666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52230" y="2907030"/>
            <a:ext cx="243459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latin typeface="楷体_GB2312" panose="02010609030101010101" charset="-122"/>
                <a:ea typeface="楷体_GB2312" panose="02010609030101010101" charset="-122"/>
              </a:rPr>
              <a:t>写出了繁星明暗交叠的光亮及摇摇欲坠的姿态</a:t>
            </a:r>
            <a:endParaRPr lang="zh-CN" altLang="en-US" sz="28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706755" y="351790"/>
            <a:ext cx="2941955" cy="74930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想象画面</a:t>
            </a:r>
            <a:endParaRPr lang="zh-CN" altLang="en-US" sz="4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3011805" y="1737995"/>
            <a:ext cx="721360" cy="7493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流程图: 可选过程 3"/>
          <p:cNvSpPr/>
          <p:nvPr/>
        </p:nvSpPr>
        <p:spPr>
          <a:xfrm>
            <a:off x="3753485" y="109220"/>
            <a:ext cx="6748145" cy="1643380"/>
          </a:xfrm>
          <a:prstGeom prst="flowChartAlternateProcess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  <p:bldP spid="219" grpId="0" animBg="1"/>
      <p:bldP spid="6" grpId="0" animBg="1"/>
      <p:bldP spid="8" grpId="0" animBg="1"/>
      <p:bldP spid="9" grpId="0"/>
      <p:bldP spid="2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743835" y="5331460"/>
            <a:ext cx="8809990" cy="1341120"/>
          </a:xfrm>
          <a:prstGeom prst="round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17"/>
          <p:cNvSpPr/>
          <p:nvPr/>
        </p:nvSpPr>
        <p:spPr>
          <a:xfrm>
            <a:off x="527685" y="3145155"/>
            <a:ext cx="3549015" cy="2206625"/>
          </a:xfrm>
          <a:prstGeom prst="homePlate">
            <a:avLst>
              <a:gd name="adj" fmla="val 50618"/>
            </a:avLst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527685" y="478155"/>
            <a:ext cx="3549015" cy="2206625"/>
          </a:xfrm>
          <a:prstGeom prst="homePlate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5240020" y="27305"/>
            <a:ext cx="6313170" cy="1383665"/>
          </a:xfrm>
          <a:prstGeom prst="round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743835" y="5309870"/>
            <a:ext cx="893635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运用了拟人的修辞手法，把星星的闪烁当作人在“眨眼、说话”，生动形象，想象奇妙。有了这些想象，</a:t>
            </a:r>
            <a:r>
              <a:rPr lang="zh-CN" altLang="en-US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星星就好像有了人的动作和情感，与</a:t>
            </a:r>
            <a:r>
              <a:rPr lang="en-US" altLang="zh-CN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“</a:t>
            </a:r>
            <a:r>
              <a:rPr lang="zh-CN" altLang="en-US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我</a:t>
            </a:r>
            <a:r>
              <a:rPr lang="en-US" altLang="zh-CN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”</a:t>
            </a:r>
            <a:r>
              <a:rPr lang="zh-CN" altLang="en-US" sz="28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显得很亲近。</a:t>
            </a:r>
            <a:endParaRPr lang="zh-CN" altLang="en-US" sz="2800" b="1" kern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635500" y="1524635"/>
            <a:ext cx="707453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zh-CN" sz="3600" b="0">
                <a:latin typeface="楷体_GB2312" panose="02010609030101010101" charset="-122"/>
                <a:ea typeface="楷体_GB2312" panose="02010609030101010101" charset="-122"/>
              </a:rPr>
              <a:t>渐渐地我的眼睛模糊了，我好像看见无数萤火虫在我的周围飞舞。海上的夜是柔和的，是静寂的，是梦幻的。我望着那许多认识的星，我仿佛看见他们在对我眨眼，我仿佛听见它们在小声说话。这时候我忘记了一切。</a:t>
            </a:r>
            <a:endParaRPr lang="zh-CN" altLang="en-US" sz="36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70170" y="27305"/>
            <a:ext cx="645350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83895"/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宋体" panose="02010600030101010101" pitchFamily="2" charset="-122"/>
                <a:sym typeface="+mn-ea"/>
              </a:rPr>
              <a:t>这句话运用了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宋体" panose="02010600030101010101" pitchFamily="2" charset="-122"/>
                <a:sym typeface="+mn-ea"/>
              </a:rPr>
              <a:t>比喻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宋体" panose="02010600030101010101" pitchFamily="2" charset="-122"/>
                <a:sym typeface="+mn-ea"/>
              </a:rPr>
              <a:t>的修辞手法，把看到的繁星比作无数的萤火虫，让闪烁的星光更显得灵动。</a:t>
            </a:r>
            <a:endParaRPr lang="zh-CN" altLang="en-US" sz="28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4792345" y="1066165"/>
            <a:ext cx="367665" cy="5511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764405" y="4241165"/>
            <a:ext cx="6802120" cy="914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6227445" y="3713480"/>
            <a:ext cx="5452745" cy="387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792345" y="4859655"/>
            <a:ext cx="4073525" cy="539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05790" y="2098675"/>
            <a:ext cx="2934335" cy="3353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 sz="2800" b="1">
                <a:latin typeface="楷体_GB2312" panose="02010609030101010101" charset="-122"/>
                <a:ea typeface="楷体_GB2312" panose="02010609030101010101" charset="-122"/>
              </a:rPr>
              <a:t>这句话是作者对物与人相关联产生的联想，感受温馨宁静的美好画面。</a:t>
            </a:r>
            <a:endParaRPr lang="zh-CN" altLang="en-US" sz="28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7439660" y="4913630"/>
            <a:ext cx="254635" cy="4381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 flipV="1">
            <a:off x="4792345" y="2653030"/>
            <a:ext cx="5954395" cy="7048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792345" y="2098675"/>
            <a:ext cx="6760845" cy="565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05790" y="478155"/>
            <a:ext cx="2934970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latin typeface="楷体_GB2312" panose="02010609030101010101" charset="-122"/>
                <a:ea typeface="楷体_GB2312" panose="02010609030101010101" charset="-122"/>
                <a:sym typeface="+mn-ea"/>
              </a:rPr>
              <a:t>这句话是作者对物与物相关联产生的联想，感受星光闪烁的美好画面。</a:t>
            </a:r>
            <a:endParaRPr lang="zh-CN" altLang="en-US" sz="28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17" grpId="0" animBg="1"/>
      <p:bldP spid="4" grpId="0" animBg="1"/>
      <p:bldP spid="9" grpId="0"/>
      <p:bldP spid="100" grpId="0"/>
      <p:bldP spid="3" grpId="0"/>
      <p:bldP spid="1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83665" y="3477260"/>
            <a:ext cx="4822825" cy="2248535"/>
          </a:xfrm>
          <a:prstGeom prst="roundRect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3665" y="1289685"/>
            <a:ext cx="611505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海上的夜</a:t>
            </a:r>
            <a:r>
              <a:rPr lang="zh-CN" altLang="en-US" sz="4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是柔和的，是静寂的，是梦幻的</a:t>
            </a:r>
            <a:r>
              <a:rPr lang="zh-CN" altLang="en-US" sz="4000" dirty="0">
                <a:solidFill>
                  <a:prstClr val="black"/>
                </a:solidFill>
                <a:latin typeface="Arial" panose="020B0604020202020204" pitchFamily="34" charset="0"/>
              </a:rPr>
              <a:t>。</a:t>
            </a:r>
            <a:endParaRPr lang="zh-CN" altLang="en-US" sz="4000" dirty="0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64558" y="60036"/>
            <a:ext cx="9100458" cy="11709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defTabSz="685800">
              <a:lnSpc>
                <a:spcPct val="130000"/>
              </a:lnSpc>
              <a:spcBef>
                <a:spcPct val="50000"/>
              </a:spcBef>
            </a:pPr>
            <a:r>
              <a:rPr lang="zh-CN" altLang="en-US" sz="54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楷体_GB2312" panose="02010609030101010101" charset="-122"/>
                <a:ea typeface="楷体_GB2312" panose="02010609030101010101" charset="-122"/>
              </a:rPr>
              <a:t>排比句</a:t>
            </a:r>
            <a:endParaRPr lang="zh-CN" altLang="en-US" sz="5400" b="1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83665" y="3477260"/>
            <a:ext cx="487680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这句话依次从</a:t>
            </a:r>
            <a:r>
              <a:rPr lang="zh-CN" altLang="en-US" sz="36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触觉、听觉和幻觉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的角度描写海上之夜令“我”产生的种种美感。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 descr="图片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4470" y="453390"/>
            <a:ext cx="4008120" cy="3192145"/>
          </a:xfrm>
          <a:prstGeom prst="ellipse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>
            <a:off x="3902710" y="2508885"/>
            <a:ext cx="424815" cy="7924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 bldLvl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81685" y="3441065"/>
            <a:ext cx="5784850" cy="1776730"/>
          </a:xfrm>
          <a:prstGeom prst="round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71195" y="364490"/>
            <a:ext cx="560959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06400"/>
            <a:r>
              <a:rPr lang="zh-CN" sz="4000" b="0">
                <a:latin typeface="楷体_GB2312" panose="02010609030101010101" charset="-122"/>
                <a:ea typeface="楷体_GB2312" panose="02010609030101010101" charset="-122"/>
              </a:rPr>
              <a:t>在星的怀抱中我微笑着，我沉睡着。我觉得自己是一个小孩子，现在睡在母亲的怀里了。</a:t>
            </a:r>
            <a:endParaRPr lang="zh-CN" altLang="en-US" sz="40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3605" y="3422015"/>
            <a:ext cx="588327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从</a:t>
            </a:r>
            <a:r>
              <a:rPr lang="en-US" altLang="zh-CN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</a:t>
            </a:r>
            <a:r>
              <a:rPr lang="zh-CN" altLang="en-US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星的怀抱</a:t>
            </a:r>
            <a:r>
              <a:rPr lang="en-US" altLang="zh-CN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  <a:r>
              <a:rPr lang="zh-CN" altLang="en-US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到</a:t>
            </a:r>
            <a:r>
              <a:rPr lang="en-US" altLang="zh-CN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</a:t>
            </a:r>
            <a:r>
              <a:rPr lang="zh-CN" altLang="en-US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母亲的怀里</a:t>
            </a:r>
            <a:r>
              <a:rPr lang="en-US" altLang="zh-CN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  <a:r>
              <a:rPr lang="zh-CN" altLang="en-US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写出了星空如同母亲一样温柔、亲切，表达了作者对星空的依恋和热爱</a:t>
            </a:r>
            <a:endParaRPr lang="zh-CN" altLang="en-US" sz="2800" b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711325" y="450850"/>
            <a:ext cx="2008505" cy="5657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306955" y="2245995"/>
            <a:ext cx="2474595" cy="5657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图片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7120" y="364490"/>
            <a:ext cx="5629910" cy="333375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0" grpId="0"/>
      <p:bldP spid="3" grpId="0"/>
      <p:bldP spid="4" grpId="1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4380" y="2947670"/>
            <a:ext cx="702183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按照"渐渐的……我仿佛看见……我仿佛听见……我觉得……”这个句式写一段话。（100字左右）</a:t>
            </a:r>
            <a:endParaRPr lang="zh-CN" altLang="en-US" sz="360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9925" y="1335405"/>
            <a:ext cx="75857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通过学习课本上《繁星》第三自然段,展开丰富的</a:t>
            </a:r>
            <a:r>
              <a:rPr lang="zh-CN" altLang="en-US" sz="36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联想</a:t>
            </a:r>
            <a:r>
              <a:rPr lang="zh-CN" altLang="en-US" sz="36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和</a:t>
            </a:r>
            <a:r>
              <a:rPr lang="zh-CN" altLang="en-US" sz="36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想像</a:t>
            </a:r>
            <a:r>
              <a:rPr lang="zh-CN" altLang="en-US" sz="36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。</a:t>
            </a:r>
            <a:endParaRPr lang="zh-CN" altLang="en-US" sz="3600" b="1"/>
          </a:p>
        </p:txBody>
      </p:sp>
      <p:sp>
        <p:nvSpPr>
          <p:cNvPr id="6" name="五边形 5"/>
          <p:cNvSpPr/>
          <p:nvPr/>
        </p:nvSpPr>
        <p:spPr>
          <a:xfrm>
            <a:off x="706755" y="351790"/>
            <a:ext cx="2460625" cy="74930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小练笔</a:t>
            </a:r>
            <a:endParaRPr lang="zh-CN" altLang="en-US" sz="4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91740" y="2970530"/>
            <a:ext cx="6304280" cy="15684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9600" b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rPr>
              <a:t>谢谢欣赏！</a:t>
            </a:r>
            <a:endParaRPr lang="zh-CN" altLang="en-US" sz="9600" b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857</Words>
  <Application>WPS 演示</Application>
  <PresentationFormat>宽屏</PresentationFormat>
  <Paragraphs>62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华文楷体</vt:lpstr>
      <vt:lpstr>楷体_GB2312</vt:lpstr>
      <vt:lpstr>新宋体</vt:lpstr>
      <vt:lpstr>楷体</vt:lpstr>
      <vt:lpstr>Times New Roman</vt:lpstr>
      <vt:lpstr>Calibri Light</vt:lpstr>
      <vt:lpstr>微软雅黑</vt:lpstr>
      <vt:lpstr>Arial Unicode MS</vt:lpstr>
      <vt:lpstr>Calibri</vt:lpstr>
      <vt:lpstr>Office 主题</vt:lpstr>
      <vt:lpstr>部编版语文四年级上册第一单元 </vt:lpstr>
      <vt:lpstr>PowerPoint 演示文稿</vt:lpstr>
      <vt:lpstr>通过阅读，我们发现，作者在三个不同的时期三个不同的地方观看繁星。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部编版语文四年级上册第一单元 </dc:title>
  <dc:creator/>
  <cp:lastModifiedBy>qwe</cp:lastModifiedBy>
  <cp:revision>8</cp:revision>
  <dcterms:created xsi:type="dcterms:W3CDTF">2019-10-08T05:08:00Z</dcterms:created>
  <dcterms:modified xsi:type="dcterms:W3CDTF">2021-09-11T06:47:09Z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