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99" r:id="rId13"/>
    <p:sldId id="300" r:id="rId14"/>
    <p:sldId id="301" r:id="rId15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 idx="4294967295"/>
          </p:nvPr>
        </p:nvSpPr>
        <p:spPr>
          <a:xfrm>
            <a:off x="3581400" y="2985135"/>
            <a:ext cx="7018020" cy="887095"/>
          </a:xfrm>
        </p:spPr>
        <p:txBody>
          <a:bodyPr/>
          <a:lstStyle/>
          <a:p>
            <a:r>
              <a:rPr lang="zh-CN" altLang="en-US" smtClean="0"/>
              <a:t>口语交际：我们与环境</a:t>
            </a:r>
            <a:endParaRPr lang="zh-CN" altLang="en-US"/>
          </a:p>
        </p:txBody>
      </p:sp>
      <p:pic>
        <p:nvPicPr>
          <p:cNvPr id="7" name="图片 6" descr="下载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176215"/>
            <a:ext cx="3370997" cy="2681785"/>
          </a:xfrm>
          <a:prstGeom prst="rect">
            <a:avLst/>
          </a:prstGeom>
        </p:spPr>
      </p:pic>
      <p:pic>
        <p:nvPicPr>
          <p:cNvPr id="8" name="图片 7" descr="下载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4748" y="0"/>
            <a:ext cx="8837252" cy="2674961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4294967295"/>
          </p:nvPr>
        </p:nvSpPr>
        <p:spPr>
          <a:xfrm>
            <a:off x="838200" y="1523365"/>
            <a:ext cx="10304145" cy="4140456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50000"/>
              </a:lnSpc>
            </a:pPr>
            <a:r>
              <a:rPr lang="zh-CN" altLang="en-US" sz="3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请各小组在组里选出十项保护环境简单易行的做法，印成“保护环境</a:t>
            </a:r>
            <a:endParaRPr lang="zh-CN" altLang="en-US" sz="380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小建议十条”，张贴在学校、社区等地方的布告栏里</a:t>
            </a:r>
            <a:r>
              <a:rPr lang="zh-CN" altLang="en-US" sz="37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zh-CN" altLang="en-US" sz="370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如</a:t>
            </a:r>
            <a:r>
              <a:rPr lang="en-US" altLang="zh-CN" sz="32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:</a:t>
            </a:r>
            <a:endParaRPr lang="en-US" altLang="zh-CN" sz="320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9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sz="34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1.</a:t>
            </a:r>
            <a:r>
              <a:rPr lang="zh-CN" altLang="en-US" sz="34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要少砍伐树木，将树木砍伐下来后，还要种植树。这样既不破坏森林，又绿化了环境。</a:t>
            </a:r>
            <a:endParaRPr lang="zh-CN" altLang="en-US" sz="340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4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sz="34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2.</a:t>
            </a:r>
            <a:r>
              <a:rPr lang="zh-CN" altLang="en-US" sz="34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节约用纸，大家在用纸的时候不能浪费，没用完的纸张可以撕下来装订成草稿本。既环保又不浪费。</a:t>
            </a:r>
            <a:endParaRPr lang="zh-CN" altLang="en-US" sz="340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4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endParaRPr lang="zh-CN" altLang="en-US" sz="340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AutoShape 10"/>
          <p:cNvSpPr/>
          <p:nvPr/>
        </p:nvSpPr>
        <p:spPr>
          <a:xfrm>
            <a:off x="797258" y="624504"/>
            <a:ext cx="2955876" cy="792162"/>
          </a:xfrm>
          <a:prstGeom prst="flowChartAlternateProcess">
            <a:avLst/>
          </a:prstGeom>
          <a:solidFill>
            <a:srgbClr val="A71A55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4000" smtClean="0">
                <a:solidFill>
                  <a:schemeClr val="bg1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拓展延伸</a:t>
            </a:r>
            <a:endParaRPr lang="zh-CN" altLang="en-US" sz="4000">
              <a:solidFill>
                <a:schemeClr val="bg1"/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4294967295"/>
          </p:nvPr>
        </p:nvSpPr>
        <p:spPr>
          <a:xfrm>
            <a:off x="892791" y="1537012"/>
            <a:ext cx="10304145" cy="3811905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</a:pPr>
            <a:r>
              <a:rPr lang="en-US" altLang="zh-CN" smtClean="0">
                <a:latin typeface="华文楷体" panose="02010600040101010101" pitchFamily="2" charset="-122"/>
                <a:ea typeface="华文楷体" panose="02010600040101010101" pitchFamily="2" charset="-122"/>
              </a:rPr>
              <a:t>3.</a:t>
            </a:r>
            <a:r>
              <a:rPr lang="zh-CN" altLang="en-US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要珍惜水资源。可以将淘米水、洗菜水用来浇灌树木。</a:t>
            </a:r>
            <a:endParaRPr lang="en-US" altLang="zh-CN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mtClean="0">
                <a:latin typeface="华文楷体" panose="02010600040101010101" pitchFamily="2" charset="-122"/>
                <a:ea typeface="华文楷体" panose="02010600040101010101" pitchFamily="2" charset="-122"/>
              </a:rPr>
              <a:t>4.</a:t>
            </a:r>
            <a:r>
              <a:rPr lang="zh-CN" altLang="en-US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爱护公物，大家知道，学校的东西都是政府给的，应该爱护公物，不要破坏校园里的一草一木。</a:t>
            </a:r>
            <a:endParaRPr lang="en-US" altLang="zh-CN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mtClean="0">
                <a:latin typeface="华文楷体" panose="02010600040101010101" pitchFamily="2" charset="-122"/>
                <a:ea typeface="华文楷体" panose="02010600040101010101" pitchFamily="2" charset="-122"/>
              </a:rPr>
              <a:t>5.</a:t>
            </a:r>
            <a:r>
              <a:rPr lang="zh-CN" altLang="en-US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要珍惜粮食。一粥一米都是劳动人民用双手种植得来的。要清楚自己的饭量，盛饭时，不能盛太多，如果实在吃不下去，可以喂给鸡鸭吃。节约光荣，浪费可耻。</a:t>
            </a:r>
            <a:endParaRPr lang="zh-CN" altLang="en-US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mtClean="0">
                <a:latin typeface="华文楷体" panose="02010600040101010101" pitchFamily="2" charset="-122"/>
                <a:ea typeface="华文楷体" panose="02010600040101010101" pitchFamily="2" charset="-122"/>
              </a:rPr>
              <a:t>6.</a:t>
            </a:r>
            <a:r>
              <a:rPr lang="zh-CN" altLang="en-US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要爱护环境。家中的死鸡死鸭可以密封，然后拿到垃圾场，让清洁工人处理掉。千万不能丢到河中，因为这样会污染河水。</a:t>
            </a:r>
            <a:endParaRPr lang="en-US" altLang="zh-CN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4294967295"/>
          </p:nvPr>
        </p:nvSpPr>
        <p:spPr>
          <a:xfrm>
            <a:off x="838200" y="1523365"/>
            <a:ext cx="10304145" cy="381190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22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7.</a:t>
            </a:r>
            <a:r>
              <a:rPr lang="zh-CN" altLang="en-US" sz="22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不能随处乱扔垃圾。垃圾中含有腐臭，如果扔，会使附近的空气受到污染。如果空气被污染了，我们就不能呼吸新鲜的空气，这样不仅会破坏环境，还会让我们的健康受到威胁。</a:t>
            </a:r>
            <a:endParaRPr lang="zh-CN" altLang="en-US" sz="220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2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8.</a:t>
            </a:r>
            <a:r>
              <a:rPr lang="zh-CN" altLang="en-US" sz="22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不要滥用各种资源，如煤、矿、木、水</a:t>
            </a:r>
            <a:r>
              <a:rPr lang="en-US" altLang="zh-CN" sz="22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……</a:t>
            </a:r>
            <a:r>
              <a:rPr lang="zh-CN" altLang="en-US" sz="22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如果这些资源被无止境地开采，必定会形成各种资源的枯竭，当人们没有资源时，我们就无法生存了。</a:t>
            </a:r>
            <a:endParaRPr lang="zh-CN" altLang="en-US" sz="220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2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9.</a:t>
            </a:r>
            <a:r>
              <a:rPr lang="zh-CN" altLang="en-US" sz="22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开展“珍惜资源，只有一个地球”的活动，向大家宣传珍惜资源的知识。</a:t>
            </a:r>
            <a:endParaRPr lang="zh-CN" altLang="en-US" sz="220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2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10.</a:t>
            </a:r>
            <a:r>
              <a:rPr lang="zh-CN" altLang="en-US" sz="22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保护资源。不浪费电，爱护草地。</a:t>
            </a:r>
            <a:endParaRPr lang="zh-CN" altLang="en-US" sz="22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4294967295"/>
          </p:nvPr>
        </p:nvSpPr>
        <p:spPr>
          <a:xfrm>
            <a:off x="838200" y="1828800"/>
            <a:ext cx="10304145" cy="326181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endParaRPr lang="zh-CN" altLang="en-US" sz="200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通过这节课的学习我们知道了保护环境的重要性，保护环境从你我做起</a:t>
            </a: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!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同学们，行动起来吧</a:t>
            </a: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!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你我能力有限，但你我的心无限。</a:t>
            </a:r>
            <a:endParaRPr lang="zh-CN" altLang="en-US" sz="28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AutoShape 10"/>
          <p:cNvSpPr/>
          <p:nvPr/>
        </p:nvSpPr>
        <p:spPr>
          <a:xfrm>
            <a:off x="797258" y="624504"/>
            <a:ext cx="2955876" cy="792162"/>
          </a:xfrm>
          <a:prstGeom prst="flowChartAlternateProcess">
            <a:avLst/>
          </a:prstGeom>
          <a:solidFill>
            <a:srgbClr val="A71A55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4000" smtClean="0">
                <a:solidFill>
                  <a:schemeClr val="bg1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活动总结</a:t>
            </a:r>
            <a:endParaRPr lang="zh-CN" altLang="en-US" sz="4000">
              <a:solidFill>
                <a:schemeClr val="bg1"/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pic>
        <p:nvPicPr>
          <p:cNvPr id="4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531600" y="119761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4294967295"/>
          </p:nvPr>
        </p:nvSpPr>
        <p:spPr>
          <a:xfrm>
            <a:off x="838200" y="1523365"/>
            <a:ext cx="10304145" cy="381190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1.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判断别人的发言是否与话题相关。</a:t>
            </a:r>
            <a:endParaRPr lang="zh-CN" altLang="en-US" sz="280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2.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围绕话题发表看法，不跑题，培养学生运用得体的语言进行表达的能力。</a:t>
            </a:r>
            <a:endParaRPr lang="zh-CN" altLang="en-US" sz="280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3.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让学生充分意识到保护环境迫在眉睫，每一个人都应从身边做起，从我做起，做环保小卫士。</a:t>
            </a:r>
            <a:endParaRPr lang="zh-CN" altLang="en-US" sz="28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AutoShape 10"/>
          <p:cNvSpPr/>
          <p:nvPr/>
        </p:nvSpPr>
        <p:spPr>
          <a:xfrm>
            <a:off x="797257" y="624504"/>
            <a:ext cx="2860343" cy="792162"/>
          </a:xfrm>
          <a:prstGeom prst="flowChartAlternateProcess">
            <a:avLst/>
          </a:prstGeom>
          <a:solidFill>
            <a:srgbClr val="A71A55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4000" smtClean="0">
                <a:solidFill>
                  <a:schemeClr val="bg1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课程目标</a:t>
            </a:r>
            <a:endParaRPr lang="zh-CN" altLang="en-US" sz="4000">
              <a:solidFill>
                <a:schemeClr val="bg1"/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4294967295"/>
          </p:nvPr>
        </p:nvSpPr>
        <p:spPr>
          <a:xfrm>
            <a:off x="838200" y="1523365"/>
            <a:ext cx="10304145" cy="3811905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1.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导语</a:t>
            </a: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: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观山，看海，听雨，赏花</a:t>
            </a: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……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和大自然亲密接触，让人们心旷神怡。每个人都希望生活在这样美好的环境里。可是，只要大家稍稍留心，就不难发现人类的许多行为正破坏着我们的生活环境。</a:t>
            </a:r>
            <a:endParaRPr lang="zh-CN" altLang="en-US" sz="280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2.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老师曾看到这样一则新闻</a:t>
            </a: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: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沈阳建筑大学校园里竖起一棵奇怪的“大树”。这棵树是用废弃的一次性筷子做树干，绿叶则是废旧的暖壶壶壳，这棵两米高的筷子“树”“长”得挺茁壮。这株筷子树的制作</a:t>
            </a:r>
            <a:endParaRPr lang="zh-CN" altLang="en-US" sz="280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28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AutoShape 10"/>
          <p:cNvSpPr/>
          <p:nvPr/>
        </p:nvSpPr>
        <p:spPr>
          <a:xfrm>
            <a:off x="797257" y="624504"/>
            <a:ext cx="4457131" cy="792162"/>
          </a:xfrm>
          <a:prstGeom prst="flowChartAlternateProcess">
            <a:avLst/>
          </a:prstGeom>
          <a:solidFill>
            <a:srgbClr val="A71A55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4000" smtClean="0">
                <a:solidFill>
                  <a:schemeClr val="bg1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谈话导入 激发兴趣</a:t>
            </a:r>
            <a:endParaRPr lang="zh-CN" altLang="en-US" sz="4000">
              <a:solidFill>
                <a:schemeClr val="bg1"/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4294967295"/>
          </p:nvPr>
        </p:nvSpPr>
        <p:spPr>
          <a:xfrm>
            <a:off x="838200" y="1523365"/>
            <a:ext cx="10304145" cy="3811905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50000"/>
              </a:lnSpc>
            </a:pPr>
            <a:r>
              <a:rPr lang="en-US" altLang="zh-CN" sz="34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2.</a:t>
            </a:r>
            <a:r>
              <a:rPr lang="zh-CN" altLang="en-US" sz="34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老师曾看到这样一则新闻</a:t>
            </a:r>
            <a:r>
              <a:rPr lang="en-US" altLang="zh-CN" sz="34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:</a:t>
            </a:r>
            <a:endParaRPr lang="en-US" altLang="zh-CN" sz="340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沈阳建筑大学校园里竖起一棵奇怪的“大树”。这棵树是用废弃的一次性筷子做树干，绿叶则是废旧的暖壶壶壳，这棵两米高的筷子“树”“长”得挺茁壮。这株筷子树的制作者告诉记者</a:t>
            </a: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: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整个树干使用的一次性筷子就达十万支，这些筷子都是师生们平日在学校的食堂和校园周边的商业街饭店里“捡”回来的。他同时谈及一株生长了</a:t>
            </a: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20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年的大树，也仅能制成这样的筷子</a:t>
            </a: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6 000--8 000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双，他们这棵树虽然只有一米九，但耗费了十万双筷子。他们希望能够警醒大家最终告别一次性筷子。听完这则新闻，能否用一两句话说说你的想法</a:t>
            </a: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?</a:t>
            </a:r>
            <a:endParaRPr lang="en-US" altLang="zh-CN" sz="280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(</a:t>
            </a:r>
            <a:r>
              <a:rPr lang="zh-CN" altLang="en-US" sz="26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通过新闻讲述激发学生的学习兴趣，自然引出环保话题，并为下面的环节蓄势</a:t>
            </a:r>
            <a:r>
              <a:rPr lang="en-US" altLang="zh-CN" sz="26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)</a:t>
            </a:r>
            <a:endParaRPr lang="en-US" altLang="zh-CN" sz="260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28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AutoShape 10"/>
          <p:cNvSpPr/>
          <p:nvPr/>
        </p:nvSpPr>
        <p:spPr>
          <a:xfrm>
            <a:off x="797257" y="624504"/>
            <a:ext cx="4457131" cy="792162"/>
          </a:xfrm>
          <a:prstGeom prst="flowChartAlternateProcess">
            <a:avLst/>
          </a:prstGeom>
          <a:solidFill>
            <a:srgbClr val="A71A55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4000" smtClean="0">
                <a:solidFill>
                  <a:schemeClr val="bg1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谈话导入 激发兴趣</a:t>
            </a:r>
            <a:endParaRPr lang="zh-CN" altLang="en-US" sz="4000">
              <a:solidFill>
                <a:schemeClr val="bg1"/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4294967295"/>
          </p:nvPr>
        </p:nvSpPr>
        <p:spPr>
          <a:xfrm>
            <a:off x="838200" y="1523365"/>
            <a:ext cx="10304145" cy="3811905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50000"/>
              </a:lnSpc>
            </a:pPr>
            <a:r>
              <a:rPr lang="en-US" altLang="zh-CN" sz="34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2.</a:t>
            </a:r>
            <a:r>
              <a:rPr lang="zh-CN" altLang="en-US" sz="34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老师曾看到这样一则新闻</a:t>
            </a:r>
            <a:r>
              <a:rPr lang="en-US" altLang="zh-CN" sz="34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:</a:t>
            </a:r>
            <a:endParaRPr lang="en-US" altLang="zh-CN" sz="340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沈阳建筑大学校园里竖起一棵奇怪的“大树”。这棵树是用废弃的一次性筷子做树干，绿叶则是废旧的暖壶壶壳，这棵两米高的筷子“树”“长”得挺茁壮。这株筷子树的制作者告诉记者</a:t>
            </a: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: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整个树干使用的一次性筷子就达十万支，这些筷子都是师生们平日在学校的食堂和校园周边的商业街饭店里“捡”回来的。他同时谈及一株生长了</a:t>
            </a: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20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年的大树，也仅能制成这样的筷子</a:t>
            </a: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6 000--8 000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双，他们这棵树虽然只有一米九，但耗费了十万双筷子。他们希望能够警醒大家最终告别一次性筷子。听完这则新闻，能否用一两句话说说你的想法</a:t>
            </a: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?</a:t>
            </a:r>
            <a:endParaRPr lang="en-US" altLang="zh-CN" sz="280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(</a:t>
            </a:r>
            <a:r>
              <a:rPr lang="zh-CN" altLang="en-US" sz="26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通过新闻讲述激发学生的学习兴趣，自然引出环保话题，并为下面的环节蓄势</a:t>
            </a:r>
            <a:r>
              <a:rPr lang="en-US" altLang="zh-CN" sz="26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)</a:t>
            </a:r>
            <a:endParaRPr lang="en-US" altLang="zh-CN" sz="260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28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4294967295"/>
          </p:nvPr>
        </p:nvSpPr>
        <p:spPr>
          <a:xfrm>
            <a:off x="838200" y="1523365"/>
            <a:ext cx="10304145" cy="3811905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3.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学生畅所欲言，各抒己见。</a:t>
            </a:r>
            <a:endParaRPr lang="zh-CN" altLang="en-US" sz="280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4.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小结</a:t>
            </a: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:</a:t>
            </a:r>
            <a:endParaRPr lang="en-US" altLang="zh-CN" sz="280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6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是的，你们的这些“想法”叫作建议，建议通常是在适当的时候指针对一个人或一件事的客观存在，提出自己合理的见解或意见，使其具备一定的改革和改良的条件，使其向着更加良好的、积极的方面去完善和发展，是有益处的。</a:t>
            </a:r>
            <a:endParaRPr lang="zh-CN" altLang="en-US" sz="26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4294967295"/>
          </p:nvPr>
        </p:nvSpPr>
        <p:spPr>
          <a:xfrm>
            <a:off x="838200" y="1523365"/>
            <a:ext cx="10304145" cy="3811905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1.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出示口语交际插图，同学们仔细观察图片，说说你看到了什么</a:t>
            </a: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?</a:t>
            </a:r>
            <a:endParaRPr lang="en-US" altLang="zh-CN" sz="280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280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280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2.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指名学生说一说图片上的内容。</a:t>
            </a:r>
            <a:endParaRPr lang="en-US" altLang="zh-CN" sz="280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2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(</a:t>
            </a:r>
            <a:r>
              <a:rPr lang="zh-CN" altLang="en-US" sz="22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图</a:t>
            </a:r>
            <a:r>
              <a:rPr lang="en-US" altLang="zh-CN" sz="22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sz="22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内容是地面上随处都是丢弃的饮料瓶</a:t>
            </a:r>
            <a:r>
              <a:rPr lang="en-US" altLang="zh-CN" sz="22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;</a:t>
            </a:r>
            <a:r>
              <a:rPr lang="zh-CN" altLang="en-US" sz="22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图</a:t>
            </a:r>
            <a:r>
              <a:rPr lang="en-US" altLang="zh-CN" sz="22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sz="22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内容是被污染的河流</a:t>
            </a:r>
            <a:r>
              <a:rPr lang="en-US" altLang="zh-CN" sz="22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;</a:t>
            </a:r>
            <a:r>
              <a:rPr lang="zh-CN" altLang="en-US" sz="22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图</a:t>
            </a:r>
            <a:r>
              <a:rPr lang="en-US" altLang="zh-CN" sz="22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en-US" sz="22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内容是工厂烟囱排放出滚滚浓烟污染了大气</a:t>
            </a:r>
            <a:r>
              <a:rPr lang="en-US" altLang="zh-CN" sz="22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;</a:t>
            </a:r>
            <a:r>
              <a:rPr lang="zh-CN" altLang="en-US" sz="22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图</a:t>
            </a:r>
            <a:r>
              <a:rPr lang="en-US" altLang="zh-CN" sz="22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4</a:t>
            </a:r>
            <a:r>
              <a:rPr lang="zh-CN" altLang="en-US" sz="22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的内容是在一片森林里砍伐了很多树木，森林里的树越来越少</a:t>
            </a:r>
            <a:r>
              <a:rPr lang="en-US" altLang="zh-CN" sz="22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)</a:t>
            </a:r>
            <a:endParaRPr lang="zh-CN" altLang="en-US" sz="22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AutoShape 10"/>
          <p:cNvSpPr/>
          <p:nvPr/>
        </p:nvSpPr>
        <p:spPr>
          <a:xfrm>
            <a:off x="797257" y="624504"/>
            <a:ext cx="4457131" cy="792162"/>
          </a:xfrm>
          <a:prstGeom prst="flowChartAlternateProcess">
            <a:avLst/>
          </a:prstGeom>
          <a:solidFill>
            <a:srgbClr val="A71A55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4000" smtClean="0">
                <a:solidFill>
                  <a:schemeClr val="bg1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观察图画 引发思考</a:t>
            </a:r>
            <a:endParaRPr lang="zh-CN" altLang="en-US" sz="4000">
              <a:solidFill>
                <a:schemeClr val="bg1"/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pic>
        <p:nvPicPr>
          <p:cNvPr id="4" name="图片 3" descr="u=1585610395,593907871&amp;fm=26&amp;gp=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46792" y="2279176"/>
            <a:ext cx="1655928" cy="1241946"/>
          </a:xfrm>
          <a:prstGeom prst="rect">
            <a:avLst/>
          </a:prstGeom>
        </p:spPr>
      </p:pic>
      <p:pic>
        <p:nvPicPr>
          <p:cNvPr id="5" name="图片 4" descr="u=1576147595,1468295705&amp;fm=26&amp;gp=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3132162" y="2265528"/>
            <a:ext cx="1682086" cy="1255595"/>
          </a:xfrm>
          <a:prstGeom prst="rect">
            <a:avLst/>
          </a:prstGeom>
        </p:spPr>
      </p:pic>
      <p:pic>
        <p:nvPicPr>
          <p:cNvPr id="7" name="图片 6" descr="u=1324108509,1835684090&amp;fm=26&amp;gp=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6259" y="2238233"/>
            <a:ext cx="1721395" cy="1282889"/>
          </a:xfrm>
          <a:prstGeom prst="rect">
            <a:avLst/>
          </a:prstGeom>
        </p:spPr>
      </p:pic>
      <p:pic>
        <p:nvPicPr>
          <p:cNvPr id="8" name="图片 7" descr="下载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0084" y="2251881"/>
            <a:ext cx="1862524" cy="1240441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4294967295"/>
          </p:nvPr>
        </p:nvSpPr>
        <p:spPr>
          <a:xfrm>
            <a:off x="838200" y="1523365"/>
            <a:ext cx="10304145" cy="3811905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1.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请同学们围绕下面的话题和同学交流。</a:t>
            </a:r>
            <a:endParaRPr lang="zh-CN" altLang="en-US" sz="280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</a:t>
            </a: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(1)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我们身边存在哪些环境问题</a:t>
            </a: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?</a:t>
            </a:r>
            <a:endParaRPr lang="en-US" altLang="zh-CN" sz="280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(2)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为了保护环境，我们可以做些什么</a:t>
            </a: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?</a:t>
            </a:r>
            <a:endParaRPr lang="en-US" altLang="zh-CN" sz="280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2.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多媒体出示讲述者与听者的要求</a:t>
            </a: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:</a:t>
            </a:r>
            <a:endParaRPr lang="en-US" altLang="zh-CN" sz="280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讲述者</a:t>
            </a: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: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围绕话题发表看法，不跑题。</a:t>
            </a:r>
            <a:endParaRPr lang="zh-CN" altLang="en-US" sz="280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听者</a:t>
            </a: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: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判断别人的发言是否与话题相关。</a:t>
            </a:r>
            <a:endParaRPr lang="zh-CN" altLang="en-US" sz="280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AutoShape 10"/>
          <p:cNvSpPr/>
          <p:nvPr/>
        </p:nvSpPr>
        <p:spPr>
          <a:xfrm>
            <a:off x="797257" y="624504"/>
            <a:ext cx="4457131" cy="792162"/>
          </a:xfrm>
          <a:prstGeom prst="flowChartAlternateProcess">
            <a:avLst/>
          </a:prstGeom>
          <a:solidFill>
            <a:srgbClr val="A71A55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4000" smtClean="0">
                <a:solidFill>
                  <a:schemeClr val="bg1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小组讨论 交流看法</a:t>
            </a:r>
            <a:endParaRPr lang="zh-CN" altLang="en-US" sz="4000">
              <a:solidFill>
                <a:schemeClr val="bg1"/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4294967295"/>
          </p:nvPr>
        </p:nvSpPr>
        <p:spPr>
          <a:xfrm>
            <a:off x="838200" y="1523365"/>
            <a:ext cx="10304145" cy="3811905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</a:pP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3.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多媒体出示口语交际的例句</a:t>
            </a: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:</a:t>
            </a:r>
            <a:endParaRPr lang="en-US" altLang="zh-CN" sz="280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(1)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如果堵车时间长，我们可以提醒爸爸妈妈将汽车熄火。这可以减少尾气排放，也可以节省燃料。</a:t>
            </a:r>
            <a:endParaRPr lang="zh-CN" altLang="en-US" sz="280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(2)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最后离开教室的同学要注意关灯，大家一起努力，做到不开“无人灯”。</a:t>
            </a:r>
            <a:endParaRPr lang="zh-CN" altLang="en-US" sz="280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4.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小组交流，推选代表。</a:t>
            </a:r>
            <a:endParaRPr lang="en-US" altLang="zh-CN" sz="280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5.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代表参加全班交流。</a:t>
            </a: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(</a:t>
            </a: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师对学生讲解过程中存在的不足给与指导</a:t>
            </a:r>
            <a:r>
              <a:rPr lang="en-US" altLang="zh-CN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)</a:t>
            </a:r>
            <a:endParaRPr lang="en-US" altLang="zh-CN" sz="280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endParaRPr lang="zh-CN" altLang="en-US" sz="26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2031</Words>
  <Application>WPS 演示</Application>
  <PresentationFormat/>
  <Paragraphs>79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Arial</vt:lpstr>
      <vt:lpstr>宋体</vt:lpstr>
      <vt:lpstr>Wingdings</vt:lpstr>
      <vt:lpstr>华文楷体</vt:lpstr>
      <vt:lpstr>方正舒体</vt:lpstr>
      <vt:lpstr>微软雅黑</vt:lpstr>
      <vt:lpstr>Calibri</vt:lpstr>
      <vt:lpstr>Arial Unicode MS</vt:lpstr>
      <vt:lpstr>Office 主题</vt:lpstr>
      <vt:lpstr>口语交际：我们与环境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2021-04-17T17:20:00Z</cp:lastPrinted>
  <dcterms:created xsi:type="dcterms:W3CDTF">2021-04-17T17:20:00Z</dcterms:created>
  <dcterms:modified xsi:type="dcterms:W3CDTF">2021-09-11T06:49:52Z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