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30"/>
  </p:handoutMasterIdLst>
  <p:sldIdLst>
    <p:sldId id="453" r:id="rId3"/>
    <p:sldId id="415" r:id="rId4"/>
    <p:sldId id="414" r:id="rId5"/>
    <p:sldId id="413" r:id="rId6"/>
    <p:sldId id="416" r:id="rId7"/>
    <p:sldId id="417" r:id="rId8"/>
    <p:sldId id="370" r:id="rId9"/>
    <p:sldId id="382" r:id="rId11"/>
    <p:sldId id="381" r:id="rId12"/>
    <p:sldId id="278" r:id="rId13"/>
    <p:sldId id="383" r:id="rId14"/>
    <p:sldId id="400" r:id="rId15"/>
    <p:sldId id="386" r:id="rId16"/>
    <p:sldId id="384" r:id="rId17"/>
    <p:sldId id="439" r:id="rId18"/>
    <p:sldId id="388" r:id="rId19"/>
    <p:sldId id="390" r:id="rId20"/>
    <p:sldId id="459" r:id="rId21"/>
    <p:sldId id="455" r:id="rId22"/>
    <p:sldId id="456" r:id="rId23"/>
    <p:sldId id="457" r:id="rId24"/>
    <p:sldId id="458" r:id="rId25"/>
    <p:sldId id="392" r:id="rId26"/>
    <p:sldId id="396" r:id="rId27"/>
    <p:sldId id="398" r:id="rId28"/>
    <p:sldId id="397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99"/>
    <a:srgbClr val="FF00FF"/>
    <a:srgbClr val="66FFFF"/>
    <a:srgbClr val="FFCCFF"/>
    <a:srgbClr val="0000FF"/>
    <a:srgbClr val="FFFFCC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1" autoAdjust="0"/>
  </p:normalViewPr>
  <p:slideViewPr>
    <p:cSldViewPr showGuides="1">
      <p:cViewPr varScale="1">
        <p:scale>
          <a:sx n="151" d="100"/>
          <a:sy n="151" d="100"/>
        </p:scale>
        <p:origin x="288" y="132"/>
      </p:cViewPr>
      <p:guideLst>
        <p:guide orient="horz" pos="16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FA302F42-60FA-4776-B521-2955B49BF82B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fld id="{89E62816-7BBC-44A2-B70C-FD9DDC6478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727FE434-D3E5-49C2-8D86-4F342A9D66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fld id="{2158C18D-F71D-48E6-B048-79492F23F1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12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174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174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584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4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789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789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99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99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19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19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53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53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33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741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741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946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15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5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355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355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560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765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765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3" name="任意多边形 7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任意多边形 8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/>
          <a:srcRect l="18484" t="58757" r="49886" b="15938"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/>
          <a:srcRect l="18484" t="58757" r="49886" b="15938"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6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  <p:sp>
          <p:nvSpPr>
            <p:cNvPr id="7" name="圆角矩形 12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7242" r="21602" b="9956"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27600" r="13600" b="38800"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7242" r="21602" b="9956"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27600" r="13600" b="38800"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0"/>
            <a:ext cx="3321050" cy="1430338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54" t="19174" r="1727" b="40227"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74" r="36363" b="40227"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0" t="50000" r="8000" b="19200"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-6350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787982" y="1710645"/>
            <a:ext cx="7548709" cy="1331134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你听说过或者去过哪些好看好玩的地方呢？交流一下！</a:t>
            </a:r>
            <a:endParaRPr lang="zh-CN" altLang="en-US" sz="4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836" y="1207009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/>
              <a:t>说一说</a:t>
            </a:r>
            <a:endParaRPr lang="zh-CN" altLang="en-US" sz="3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969963" y="1563688"/>
            <a:ext cx="7345362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  欣赏完以上几张图，如果让你向大家推荐一个地方，你会推荐哪一个？为什么？说明理由。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98863" y="195263"/>
            <a:ext cx="2087562" cy="6461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</a:defRPr>
            </a:lvl6pPr>
            <a:lvl7pPr>
              <a:defRPr>
                <a:latin typeface="Arial" panose="020B0604020202020204" pitchFamily="34" charset="0"/>
              </a:defRPr>
            </a:lvl7pPr>
            <a:lvl8pPr>
              <a:defRPr>
                <a:latin typeface="Arial" panose="020B0604020202020204" pitchFamily="34" charset="0"/>
              </a:defRPr>
            </a:lvl8pPr>
            <a:lvl9pPr>
              <a:defRPr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dirty="0">
                <a:ea typeface="+mn-ea"/>
                <a:cs typeface="+mn-ea"/>
              </a:rPr>
              <a:t>新课导入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528" y="411510"/>
            <a:ext cx="8640763" cy="469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例一</a:t>
            </a:r>
            <a:r>
              <a:rPr lang="zh-CN" altLang="en-US" sz="3200" b="1" dirty="0">
                <a:latin typeface="+mn-ea"/>
                <a:ea typeface="+mn-ea"/>
                <a:cs typeface="+mn-ea"/>
              </a:rPr>
              <a:t>：我推荐水乡小镇。因为这里风景好，空气好，让人赏心悦目。</a:t>
            </a:r>
            <a:endParaRPr lang="zh-CN" altLang="en-US" sz="3200" b="1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例二</a:t>
            </a:r>
            <a:r>
              <a:rPr lang="zh-CN" altLang="en-US" sz="3200" b="1" dirty="0">
                <a:latin typeface="+mn-ea"/>
                <a:ea typeface="+mn-ea"/>
                <a:cs typeface="+mn-ea"/>
              </a:rPr>
              <a:t>：我推荐书店，因为在这里可以学到很多知识。</a:t>
            </a:r>
            <a:endParaRPr lang="zh-CN" altLang="en-US" sz="3200" b="1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例三</a:t>
            </a:r>
            <a:r>
              <a:rPr lang="zh-CN" altLang="en-US" sz="3200" b="1" dirty="0">
                <a:latin typeface="+mn-ea"/>
                <a:ea typeface="+mn-ea"/>
                <a:cs typeface="+mn-ea"/>
              </a:rPr>
              <a:t>：我推荐小树林，因为在这里可以探险，可以快乐地玩耍。</a:t>
            </a:r>
            <a:endParaRPr lang="en-US" altLang="zh-CN" sz="3200" b="1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+mn-ea"/>
                <a:ea typeface="+mn-ea"/>
                <a:cs typeface="+mn-ea"/>
              </a:rPr>
              <a:t>···</a:t>
            </a:r>
            <a:endParaRPr lang="zh-CN" altLang="en-US" sz="3200" b="1" dirty="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7"/>
          <a:stretch>
            <a:fillRect/>
          </a:stretch>
        </p:blipFill>
        <p:spPr bwMode="auto">
          <a:xfrm>
            <a:off x="1554163" y="2586038"/>
            <a:ext cx="6334125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26"/>
          <p:cNvGrpSpPr/>
          <p:nvPr/>
        </p:nvGrpSpPr>
        <p:grpSpPr bwMode="auto">
          <a:xfrm>
            <a:off x="1484313" y="463550"/>
            <a:ext cx="6189662" cy="1879600"/>
            <a:chOff x="440513" y="1087421"/>
            <a:chExt cx="6189867" cy="1880128"/>
          </a:xfrm>
        </p:grpSpPr>
        <p:grpSp>
          <p:nvGrpSpPr>
            <p:cNvPr id="20486" name="组合 24"/>
            <p:cNvGrpSpPr/>
            <p:nvPr/>
          </p:nvGrpSpPr>
          <p:grpSpPr bwMode="auto">
            <a:xfrm>
              <a:off x="440513" y="2072353"/>
              <a:ext cx="929303" cy="752075"/>
              <a:chOff x="452222" y="1029383"/>
              <a:chExt cx="1253792" cy="1014681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505768" y="1028836"/>
                <a:ext cx="1199456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452222" y="1947934"/>
                <a:ext cx="9424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宋体" panose="02010600030101010101" pitchFamily="2" charset="-122"/>
                  <a:cs typeface="+mn-ea"/>
                </a:endParaRPr>
              </a:p>
            </p:txBody>
          </p:sp>
        </p:grpSp>
        <p:sp>
          <p:nvSpPr>
            <p:cNvPr id="20487" name="矩形 2"/>
            <p:cNvSpPr>
              <a:spLocks noChangeArrowheads="1"/>
            </p:cNvSpPr>
            <p:nvPr/>
          </p:nvSpPr>
          <p:spPr bwMode="auto">
            <a:xfrm>
              <a:off x="698995" y="1303253"/>
              <a:ext cx="5861123" cy="76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400" b="1">
                  <a:solidFill>
                    <a:srgbClr val="297083"/>
                  </a:solidFill>
                  <a:latin typeface="+mn-ea"/>
                  <a:ea typeface="+mn-ea"/>
                  <a:cs typeface="+mn-ea"/>
                </a:rPr>
                <a:t>习作：推荐一个好地方</a:t>
              </a:r>
              <a:endParaRPr lang="zh-CN" altLang="en-US" sz="4400" b="1">
                <a:solidFill>
                  <a:srgbClr val="297083"/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20488" name="组合 7"/>
            <p:cNvGrpSpPr/>
            <p:nvPr/>
          </p:nvGrpSpPr>
          <p:grpSpPr bwMode="auto">
            <a:xfrm>
              <a:off x="639242" y="1087421"/>
              <a:ext cx="1232928" cy="1472728"/>
              <a:chOff x="818792" y="1779662"/>
              <a:chExt cx="1232928" cy="1512168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H="1">
                <a:off x="818507" y="1779662"/>
                <a:ext cx="123352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818507" y="1779662"/>
                <a:ext cx="0" cy="1511448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489" name="组合 11"/>
            <p:cNvGrpSpPr/>
            <p:nvPr/>
          </p:nvGrpSpPr>
          <p:grpSpPr bwMode="auto">
            <a:xfrm flipH="1">
              <a:off x="5398522" y="1087421"/>
              <a:ext cx="1231858" cy="1472026"/>
              <a:chOff x="-779089" y="1779662"/>
              <a:chExt cx="1231858" cy="1511447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-779089" y="1779662"/>
                <a:ext cx="1231941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779089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 bwMode="auto">
            <a:xfrm>
              <a:off x="827876" y="2427647"/>
              <a:ext cx="5561196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  <a:cs typeface="+mn-ea"/>
              </a:endParaRPr>
            </a:p>
          </p:txBody>
        </p:sp>
        <p:grpSp>
          <p:nvGrpSpPr>
            <p:cNvPr id="20491" name="组合 15"/>
            <p:cNvGrpSpPr/>
            <p:nvPr/>
          </p:nvGrpSpPr>
          <p:grpSpPr bwMode="auto">
            <a:xfrm flipV="1">
              <a:off x="638435" y="2832177"/>
              <a:ext cx="113330" cy="135372"/>
              <a:chOff x="818792" y="1779662"/>
              <a:chExt cx="1232928" cy="151216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824471" y="1779662"/>
                <a:ext cx="122625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824471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492" name="组合 19"/>
            <p:cNvGrpSpPr/>
            <p:nvPr/>
          </p:nvGrpSpPr>
          <p:grpSpPr bwMode="auto">
            <a:xfrm flipH="1" flipV="1">
              <a:off x="6517670" y="2832574"/>
              <a:ext cx="112709" cy="134975"/>
              <a:chOff x="-16564651" y="1779662"/>
              <a:chExt cx="1226169" cy="150773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-16564662" y="1779662"/>
                <a:ext cx="122624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-16564662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/>
          <a:srcRect t="18200" b="20201"/>
          <a:stretch>
            <a:fillRect/>
          </a:stretch>
        </p:blipFill>
        <p:spPr>
          <a:xfrm rot="20376995">
            <a:off x="268288" y="3154363"/>
            <a:ext cx="2335212" cy="1438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987425"/>
            <a:ext cx="7993062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  下面我们就来看看本次习作的题目。</a:t>
            </a:r>
            <a:endParaRPr lang="en-US" altLang="zh-CN" sz="3200" b="1">
              <a:latin typeface="+mn-ea"/>
              <a:ea typeface="+mn-ea"/>
              <a:cs typeface="+mn-ea"/>
            </a:endParaRPr>
          </a:p>
          <a:p>
            <a:pPr algn="ctr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推荐一个好地方</a:t>
            </a:r>
            <a:endParaRPr lang="en-US" altLang="zh-CN" sz="36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  大家想一想，这个题目的中心词是什么呢？我们应该围绕哪个词来写呢？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22531" name="文本框 16"/>
          <p:cNvSpPr txBox="1">
            <a:spLocks noChangeArrowheads="1"/>
          </p:cNvSpPr>
          <p:nvPr/>
        </p:nvSpPr>
        <p:spPr bwMode="auto">
          <a:xfrm>
            <a:off x="1692275" y="268288"/>
            <a:ext cx="2087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297083"/>
                </a:solidFill>
                <a:latin typeface="+mn-ea"/>
                <a:ea typeface="+mn-ea"/>
                <a:cs typeface="+mn-ea"/>
              </a:rPr>
              <a:t>方法指导</a:t>
            </a:r>
            <a:endParaRPr lang="zh-CN" altLang="en-US" sz="3200" b="1">
              <a:solidFill>
                <a:srgbClr val="297083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771525"/>
            <a:ext cx="712787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推荐一个好地方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+mn-ea"/>
                <a:ea typeface="+mn-ea"/>
                <a:cs typeface="+mn-ea"/>
              </a:rPr>
              <a:t>读题，思考：题目的</a:t>
            </a:r>
            <a:r>
              <a:rPr lang="zh-CN" altLang="en-US" sz="3200" b="1">
                <a:solidFill>
                  <a:srgbClr val="0070C0"/>
                </a:solidFill>
                <a:latin typeface="+mn-ea"/>
                <a:ea typeface="+mn-ea"/>
                <a:cs typeface="+mn-ea"/>
              </a:rPr>
              <a:t>重点</a:t>
            </a:r>
            <a:r>
              <a:rPr lang="zh-CN" altLang="en-US" sz="3200" b="1">
                <a:latin typeface="+mn-ea"/>
                <a:ea typeface="+mn-ea"/>
                <a:cs typeface="+mn-ea"/>
              </a:rPr>
              <a:t>在哪里？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4213" y="2427288"/>
            <a:ext cx="770413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3200" b="1" dirty="0">
                <a:latin typeface="+mn-ea"/>
                <a:ea typeface="+mn-ea"/>
                <a:cs typeface="+mn-ea"/>
              </a:rPr>
              <a:t>    我们应把重点放在“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推荐</a:t>
            </a:r>
            <a:r>
              <a:rPr lang="zh-CN" altLang="en-US" sz="3200" b="1" dirty="0">
                <a:latin typeface="+mn-ea"/>
                <a:ea typeface="+mn-ea"/>
                <a:cs typeface="+mn-ea"/>
              </a:rPr>
              <a:t>”和“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好</a:t>
            </a:r>
            <a:r>
              <a:rPr lang="zh-CN" altLang="en-US" sz="3200" b="1" dirty="0">
                <a:latin typeface="+mn-ea"/>
                <a:ea typeface="+mn-ea"/>
                <a:cs typeface="+mn-ea"/>
              </a:rPr>
              <a:t>”这两个方面。</a:t>
            </a:r>
            <a:endParaRPr lang="zh-CN" altLang="en-US" sz="3200" b="1" dirty="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953" y="1300319"/>
            <a:ext cx="4789350" cy="22236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总结一下：好地方是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/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好看的地方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/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好玩的地方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/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能吃到美食的地方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/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能学到知识的地方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1" y="1455420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900113" y="647700"/>
            <a:ext cx="591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+mn-ea"/>
                <a:ea typeface="+mn-ea"/>
                <a:cs typeface="+mn-ea"/>
              </a:rPr>
              <a:t>我们可从哪些方面进行选材？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1550" y="1611313"/>
            <a:ext cx="35925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①景色优美的湖泊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41863" y="1619250"/>
            <a:ext cx="17637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②书店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632575" y="1611313"/>
            <a:ext cx="2060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③游乐场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71550" y="2451100"/>
            <a:ext cx="38084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④家附近的小树林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41863" y="2443163"/>
            <a:ext cx="34671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⑤校园里的小花园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2185" y="3292475"/>
            <a:ext cx="23044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⑥水乡小镇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41863" y="3292475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……</a:t>
            </a:r>
            <a:endParaRPr lang="zh-CN" altLang="en-US"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627063"/>
            <a:ext cx="7848600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+mn-ea"/>
                <a:ea typeface="+mn-ea"/>
                <a:cs typeface="+mn-ea"/>
              </a:rPr>
              <a:t>    解决了选材的问题，那么接下来就是如何完成这次习作以及从哪些方面来展开写作。</a:t>
            </a:r>
            <a:endParaRPr lang="en-US" altLang="zh-CN" sz="3200" b="1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3600" b="1" dirty="0">
                <a:solidFill>
                  <a:srgbClr val="0070C0"/>
                </a:solidFill>
                <a:latin typeface="+mn-ea"/>
                <a:ea typeface="+mn-ea"/>
                <a:cs typeface="+mn-ea"/>
              </a:rPr>
              <a:t>我们应该从哪些方面进行写作呢？</a:t>
            </a:r>
            <a:endParaRPr lang="zh-CN" altLang="en-US" sz="3600" b="1" dirty="0">
              <a:solidFill>
                <a:srgbClr val="0070C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759" y="642552"/>
            <a:ext cx="7165660" cy="421262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88441" y="1283167"/>
            <a:ext cx="394894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怎样具体描述每个方面，才能让朋友们喜欢上你推荐的地方呢？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11787" y="769329"/>
            <a:ext cx="6314076" cy="25237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推荐一个古镇：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这个古镇很美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在那里可以了解以前人们的生活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这个古镇有很多好吃的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思想气泡: 云 8"/>
          <p:cNvSpPr/>
          <p:nvPr/>
        </p:nvSpPr>
        <p:spPr>
          <a:xfrm>
            <a:off x="5022003" y="467019"/>
            <a:ext cx="1446962" cy="803868"/>
          </a:xfrm>
          <a:prstGeom prst="cloudCallout">
            <a:avLst>
              <a:gd name="adj1" fmla="val -84722"/>
              <a:gd name="adj2" fmla="val 9625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思想气泡: 云 10"/>
          <p:cNvSpPr/>
          <p:nvPr/>
        </p:nvSpPr>
        <p:spPr>
          <a:xfrm>
            <a:off x="7225399" y="1015296"/>
            <a:ext cx="1446962" cy="803868"/>
          </a:xfrm>
          <a:prstGeom prst="cloudCallout">
            <a:avLst>
              <a:gd name="adj1" fmla="val -84722"/>
              <a:gd name="adj2" fmla="val 9625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历史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思想气泡: 云 11"/>
          <p:cNvSpPr/>
          <p:nvPr/>
        </p:nvSpPr>
        <p:spPr>
          <a:xfrm>
            <a:off x="7236262" y="2437357"/>
            <a:ext cx="1446962" cy="803868"/>
          </a:xfrm>
          <a:prstGeom prst="cloudCallout">
            <a:avLst>
              <a:gd name="adj1" fmla="val -142536"/>
              <a:gd name="adj2" fmla="val 1738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68935" y="3344558"/>
            <a:ext cx="2799779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从不同角度推荐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根据特色选角度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角度至少有三个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1" cstate="print"/>
          <a:srcRect r="1260" b="8001"/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616600" y="1317804"/>
            <a:ext cx="3907775" cy="25237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推荐校园里的花园：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这个地方很安静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这个地方花香怡人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这个地方心情愉悦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509739"/>
            <a:ext cx="2592288" cy="561692"/>
            <a:chOff x="755576" y="411510"/>
            <a:chExt cx="2592288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2016224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87080" y="1317802"/>
            <a:ext cx="4550319" cy="25237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推荐游乐场：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这里交通方便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这里游乐项目丰富多样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这里也有很多好吃的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924608" y="1317801"/>
            <a:ext cx="5291731" cy="25237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推荐图书馆：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这里有很多适合学生看的书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这里安静无比，适合阅读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这里有配套复印装订服务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1913" y="693738"/>
            <a:ext cx="6769100" cy="40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latin typeface="+mn-ea"/>
                <a:ea typeface="+mn-ea"/>
                <a:cs typeface="+mn-ea"/>
              </a:rPr>
              <a:t>    要写的内容我们选择好了，那么怎样把文章写具体呢？</a:t>
            </a:r>
            <a:endParaRPr lang="en-US" altLang="zh-CN" sz="3200" b="1" dirty="0"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①点面结合、动静结合、正面描写和侧面描写结合。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②运用修辞手法。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③善于联想（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多种感官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）。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360363" y="1347788"/>
            <a:ext cx="8423275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+mn-ea"/>
                <a:ea typeface="+mn-ea"/>
                <a:cs typeface="+mn-ea"/>
              </a:rPr>
              <a:t>    首先，要从不同的方面来写，做到点面结合、动静结合。如写美食街，既要写整个美食街人头攒动的情景，又要具体写某一个点，如其中一种美食（它的颜色、它的气味、它的口感）。其次，要尽量多运用修辞手法，多对句子加以修饰，使得内容更具体丰富。</a:t>
            </a:r>
            <a:endParaRPr lang="zh-CN" altLang="en-US" sz="3200" b="1" dirty="0">
              <a:latin typeface="+mn-ea"/>
              <a:ea typeface="+mn-ea"/>
              <a:cs typeface="+mn-ea"/>
            </a:endParaRPr>
          </a:p>
        </p:txBody>
      </p:sp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1692275" y="268288"/>
            <a:ext cx="2087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297083"/>
                </a:solidFill>
                <a:latin typeface="+mn-ea"/>
                <a:ea typeface="+mn-ea"/>
                <a:cs typeface="+mn-ea"/>
              </a:rPr>
              <a:t>方法总结</a:t>
            </a:r>
            <a:endParaRPr lang="zh-CN" altLang="en-US" sz="3200" b="1">
              <a:solidFill>
                <a:srgbClr val="297083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468313" y="1131888"/>
            <a:ext cx="8497887" cy="363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>
                <a:latin typeface="+mn-ea"/>
                <a:ea typeface="+mn-ea"/>
                <a:cs typeface="+mn-ea"/>
              </a:rPr>
              <a:t>    </a:t>
            </a:r>
            <a:r>
              <a:rPr lang="zh-CN" altLang="en-US" sz="3200" b="1">
                <a:latin typeface="+mn-ea"/>
                <a:ea typeface="+mn-ea"/>
                <a:cs typeface="+mn-ea"/>
              </a:rPr>
              <a:t>如写书店里人很多，可以这样写：一进书店门，就看见整个书店大厅挤满了人，真可谓人山人海。要想在书架前找到一本好书，你得“翻山越岭”。热销书的书架前，更是水泄不通。另外，要善于联想，在现实情境的基础上进行发散联想。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1403350" y="1347788"/>
            <a:ext cx="6840538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+mn-ea"/>
                <a:ea typeface="+mn-ea"/>
                <a:cs typeface="+mn-ea"/>
              </a:rPr>
              <a:t>    经过刚才的学习，我们已经为本次习作打好了基础，也懂得了写好这篇作文的方法。下面就请大家向小组成员推荐一个好地方，先说一说，再拿起笔，开始写作吧！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8863" y="195263"/>
            <a:ext cx="2089150" cy="6461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  <a:lvl6pPr>
              <a:defRPr>
                <a:latin typeface="Arial" panose="020B0604020202020204" pitchFamily="34" charset="0"/>
              </a:defRPr>
            </a:lvl6pPr>
            <a:lvl7pPr>
              <a:defRPr>
                <a:latin typeface="Arial" panose="020B0604020202020204" pitchFamily="34" charset="0"/>
              </a:defRPr>
            </a:lvl7pPr>
            <a:lvl8pPr>
              <a:defRPr>
                <a:latin typeface="Arial" panose="020B0604020202020204" pitchFamily="34" charset="0"/>
              </a:defRPr>
            </a:lvl8pPr>
            <a:lvl9pPr>
              <a:defRPr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dirty="0">
                <a:ea typeface="+mn-ea"/>
                <a:cs typeface="+mn-ea"/>
              </a:rPr>
              <a:t>练习表达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4788024" y="3939902"/>
            <a:ext cx="3888432" cy="360040"/>
          </a:xfrm>
          <a:prstGeom prst="roundRect">
            <a:avLst/>
          </a:prstGeom>
          <a:solidFill>
            <a:schemeClr val="tx1">
              <a:lumMod val="50000"/>
              <a:lumOff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1" cstate="print"/>
          <a:srcRect b="5547"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 r="1001" b="6601"/>
          <a:stretch>
            <a:fillRect/>
          </a:stretch>
        </p:blipFill>
        <p:spPr bwMode="auto">
          <a:xfrm>
            <a:off x="0" y="6752"/>
            <a:ext cx="9144000" cy="5136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hpt0kmx">
      <a:majorFont>
        <a:latin typeface="等线 Light"/>
        <a:ea typeface="楷体"/>
        <a:cs typeface=""/>
      </a:majorFont>
      <a:minorFont>
        <a:latin typeface="等线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</Words>
  <Application>WPS 演示</Application>
  <PresentationFormat>全屏显示(16:9)</PresentationFormat>
  <Paragraphs>100</Paragraphs>
  <Slides>26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等线 Light</vt:lpstr>
      <vt:lpstr>黑体</vt:lpstr>
      <vt:lpstr>楷体</vt:lpstr>
      <vt:lpstr>等线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26</cp:revision>
  <dcterms:created xsi:type="dcterms:W3CDTF">2020-08-15T06:07:00Z</dcterms:created>
  <dcterms:modified xsi:type="dcterms:W3CDTF">2021-09-11T06:52:40Z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