
<file path=[Content_Types].xml><?xml version="1.0" encoding="utf-8"?>
<Types xmlns="http://schemas.openxmlformats.org/package/2006/content-types">
  <Default Extension="png" ContentType="image/png"/>
  <Default Extension="jpeg" ContentType="image/jpe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6"/>
  </p:notesMasterIdLst>
  <p:handoutMasterIdLst>
    <p:handoutMasterId r:id="rId20"/>
  </p:handoutMasterIdLst>
  <p:sldIdLst>
    <p:sldId id="1407" r:id="rId3"/>
    <p:sldId id="2263" r:id="rId4"/>
    <p:sldId id="2264" r:id="rId5"/>
    <p:sldId id="2267" r:id="rId7"/>
    <p:sldId id="2248" r:id="rId8"/>
    <p:sldId id="2249" r:id="rId9"/>
    <p:sldId id="2250" r:id="rId10"/>
    <p:sldId id="2313" r:id="rId11"/>
    <p:sldId id="2255" r:id="rId12"/>
    <p:sldId id="2256" r:id="rId13"/>
    <p:sldId id="2312" r:id="rId14"/>
    <p:sldId id="2258" r:id="rId15"/>
    <p:sldId id="2259" r:id="rId16"/>
    <p:sldId id="2260" r:id="rId17"/>
    <p:sldId id="2261" r:id="rId18"/>
    <p:sldId id="2082" r:id="rId19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0000FF"/>
    <a:srgbClr val="FF66FF"/>
    <a:srgbClr val="F074C7"/>
    <a:srgbClr val="2060BE"/>
    <a:srgbClr val="FF97FF"/>
    <a:srgbClr val="CAFAFE"/>
    <a:srgbClr val="9900CC"/>
    <a:srgbClr val="15F32A"/>
    <a:srgbClr val="F73B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55" autoAdjust="0"/>
    <p:restoredTop sz="94705" autoAdjust="0"/>
  </p:normalViewPr>
  <p:slideViewPr>
    <p:cSldViewPr>
      <p:cViewPr varScale="1">
        <p:scale>
          <a:sx n="92" d="100"/>
          <a:sy n="92" d="100"/>
        </p:scale>
        <p:origin x="906" y="90"/>
      </p:cViewPr>
      <p:guideLst>
        <p:guide orient="horz" pos="2790"/>
        <p:guide pos="5728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814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9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3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 anchor="ctr" anchorCtr="0">
            <a:noAutofit/>
          </a:bodyPr>
          <a:lstStyle>
            <a:lvl1pPr algn="ctr">
              <a:defRPr sz="36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53" y="1659926"/>
            <a:ext cx="5104875" cy="973006"/>
          </a:xfrm>
        </p:spPr>
        <p:txBody>
          <a:bodyPr anchor="ctr" anchorCtr="0"/>
          <a:lstStyle>
            <a:lvl1pPr algn="ctr">
              <a:defRPr sz="4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/>
              <a:t>再 见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79" y="2112871"/>
            <a:ext cx="7887066" cy="980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79" y="3093499"/>
            <a:ext cx="7887066" cy="11454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79" y="4768096"/>
            <a:ext cx="2057495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9090" y="4768096"/>
            <a:ext cx="3086243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8250" y="4768096"/>
            <a:ext cx="2057495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3300" b="1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charset="0"/>
          <a:ea typeface="黑体" panose="02010609060101010101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Font typeface="Arial" panose="020B0604020202020204" pitchFamily="34" charset="0"/>
        <a:buChar char="•"/>
        <a:defRPr sz="21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charset="0"/>
          <a:ea typeface="黑体" panose="02010609060101010101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8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charset="0"/>
          <a:ea typeface="黑体" panose="02010609060101010101" pitchFamily="49" charset="-122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755576" y="2355726"/>
            <a:ext cx="4982268" cy="790058"/>
          </a:xfrm>
        </p:spPr>
        <p:txBody>
          <a:bodyPr>
            <a:noAutofit/>
          </a:bodyPr>
          <a:lstStyle/>
          <a:p>
            <a:pPr algn="ctr"/>
            <a:r>
              <a:rPr lang="zh-CN" altLang="en-US" sz="4000" dirty="0">
                <a:solidFill>
                  <a:schemeClr val="tx1"/>
                </a:solidFill>
                <a:latin typeface="黑体" panose="02010609060101010101" pitchFamily="49" charset="-122"/>
              </a:rPr>
              <a:t>第二单元</a:t>
            </a:r>
            <a:r>
              <a:rPr lang="en-US" altLang="zh-CN" sz="4000" dirty="0">
                <a:solidFill>
                  <a:schemeClr val="tx1"/>
                </a:solidFill>
                <a:latin typeface="黑体" panose="02010609060101010101" pitchFamily="49" charset="-122"/>
              </a:rPr>
              <a:t>•</a:t>
            </a:r>
            <a:r>
              <a:rPr lang="zh-CN" altLang="en-US" sz="4000" dirty="0">
                <a:solidFill>
                  <a:schemeClr val="tx1"/>
                </a:solidFill>
                <a:latin typeface="黑体" panose="02010609060101010101" pitchFamily="49" charset="-122"/>
              </a:rPr>
              <a:t>习作</a:t>
            </a:r>
            <a:endParaRPr lang="zh-CN" altLang="en-US" sz="4000" dirty="0">
              <a:solidFill>
                <a:schemeClr val="tx1"/>
              </a:solidFill>
              <a:latin typeface="黑体" panose="02010609060101010101" pitchFamily="49" charset="-122"/>
            </a:endParaRPr>
          </a:p>
        </p:txBody>
      </p:sp>
      <p:sp>
        <p:nvSpPr>
          <p:cNvPr id="6" name="副标题 5"/>
          <p:cNvSpPr>
            <a:spLocks noGrp="1"/>
          </p:cNvSpPr>
          <p:nvPr>
            <p:ph type="subTitle" idx="1"/>
          </p:nvPr>
        </p:nvSpPr>
        <p:spPr>
          <a:xfrm>
            <a:off x="690426" y="3391763"/>
            <a:ext cx="5112568" cy="10521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6000" dirty="0">
                <a:solidFill>
                  <a:schemeClr val="tx1"/>
                </a:solidFill>
              </a:rPr>
              <a:t>小小“动物园”</a:t>
            </a:r>
            <a:endParaRPr lang="zh-CN" altLang="en-US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628679" y="-635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小组讨论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3" name="对角圆角矩形 2"/>
          <p:cNvSpPr/>
          <p:nvPr/>
        </p:nvSpPr>
        <p:spPr>
          <a:xfrm>
            <a:off x="1690985" y="1795709"/>
            <a:ext cx="6481023" cy="2538496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文本框 1"/>
          <p:cNvSpPr txBox="1"/>
          <p:nvPr/>
        </p:nvSpPr>
        <p:spPr>
          <a:xfrm>
            <a:off x="1888490" y="1830705"/>
            <a:ext cx="6156325" cy="1960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分小组讨论，有不通顺的句子改一改。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学生自荐、学生互荐相结合，选出几个同学把自己的家庭成员说给大家听。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805" y="616585"/>
            <a:ext cx="1881505" cy="15716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思维导图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0375" y="1878965"/>
            <a:ext cx="2550795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小小“动物园”</a:t>
            </a:r>
            <a:endParaRPr lang="en-US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endParaRPr lang="zh-CN" altLang="en-US"/>
          </a:p>
        </p:txBody>
      </p:sp>
      <p:sp>
        <p:nvSpPr>
          <p:cNvPr id="4" name="左大括号 3"/>
          <p:cNvSpPr/>
          <p:nvPr/>
        </p:nvSpPr>
        <p:spPr>
          <a:xfrm>
            <a:off x="3011170" y="1231900"/>
            <a:ext cx="360045" cy="2669540"/>
          </a:xfrm>
          <a:prstGeom prst="leftBrac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371215" y="1021080"/>
            <a:ext cx="46526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特点：</a:t>
            </a:r>
            <a:r>
              <a:rPr 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性格、样子、本领</a:t>
            </a:r>
            <a:r>
              <a:rPr 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71215" y="3612515"/>
            <a:ext cx="40747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抓住特点    围绕中心句</a:t>
            </a:r>
            <a:endParaRPr lang="zh-CN" sz="2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2F2F2">
                  <a:alpha val="100000"/>
                </a:srgbClr>
              </a:clrFrom>
              <a:clrTo>
                <a:srgbClr val="F2F2F2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3530" y="2384425"/>
            <a:ext cx="2655570" cy="15176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50840" y="1885950"/>
            <a:ext cx="1735455" cy="137223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80435" y="1885950"/>
            <a:ext cx="1735455" cy="13722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例文点评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5417610" y="2268501"/>
            <a:ext cx="18364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954905" y="836963"/>
            <a:ext cx="2270760" cy="391160"/>
          </a:xfrm>
          <a:prstGeom prst="rect">
            <a:avLst/>
          </a:prstGeom>
          <a:noFill/>
          <a:ln>
            <a:solidFill>
              <a:srgbClr val="49B50B"/>
            </a:solidFill>
          </a:ln>
        </p:spPr>
        <p:txBody>
          <a:bodyPr wrap="none" lIns="68581" tIns="34290" rIns="68581" bIns="34290">
            <a:spAutoFit/>
          </a:bodyPr>
          <a:lstStyle/>
          <a:p>
            <a:pPr algn="ctr"/>
            <a:r>
              <a:rPr lang="zh-CN" altLang="en-US" sz="21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说明弟弟的特点。</a:t>
            </a:r>
            <a:endParaRPr lang="zh-CN" altLang="en-US" sz="21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下弧形箭头 7"/>
          <p:cNvSpPr/>
          <p:nvPr/>
        </p:nvSpPr>
        <p:spPr>
          <a:xfrm rot="16200000">
            <a:off x="7194080" y="1476472"/>
            <a:ext cx="1111128" cy="665820"/>
          </a:xfrm>
          <a:prstGeom prst="curvedUpArrow">
            <a:avLst>
              <a:gd name="adj1" fmla="val 25000"/>
              <a:gd name="adj2" fmla="val 50000"/>
              <a:gd name="adj3" fmla="val 48872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9137" y="1253335"/>
            <a:ext cx="6913661" cy="336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小小“动物园”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20090"/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我家可是一个小小“动物园”，不信就来看看吧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/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说起我的弟弟，那可绝对是一个不折不扣的小猴子。他爱吃桃子，每当有桃子出现在他眼前，两眼就发光，直勾勾地盯着桃子，忍不住吃上一口，并且吃了就停不下来了，直到吃完为止。他又是家里的“机灵鬼”，一天，我心血来潮，想看看弟弟的算术能力怎么样，于是我就问他：“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11+7=?”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他想都不想，就脱口而出：“等于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18!”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我继续问道：“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18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加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等于几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?”“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等于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42!”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他信心满满地回答。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735570" y="2517775"/>
            <a:ext cx="115691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举例说明弟弟像猴子一样机灵。</a:t>
            </a:r>
            <a:endParaRPr lang="zh-CN" altLang="en-US" sz="1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7176886" y="3318033"/>
            <a:ext cx="568185" cy="43102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流程图: 过程 17"/>
          <p:cNvSpPr/>
          <p:nvPr/>
        </p:nvSpPr>
        <p:spPr>
          <a:xfrm>
            <a:off x="7746365" y="2517775"/>
            <a:ext cx="1091565" cy="1238885"/>
          </a:xfrm>
          <a:prstGeom prst="flowChartProcess">
            <a:avLst/>
          </a:prstGeom>
          <a:grpFill/>
          <a:ln>
            <a:solidFill>
              <a:schemeClr val="accent6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custDataLst>
      <p:tags r:id="rId1"/>
    </p:custData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2" grpId="0"/>
      <p:bldP spid="16" grpId="0"/>
      <p:bldP spid="18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07859" y="1473062"/>
            <a:ext cx="7103503" cy="364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 fontAlgn="auto"/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我觉得不可思议，他才上幼儿园就会这么难的题目了，真不愧是我们家的“机灵鬼”。我的弟弟不仅和猴子一样机灵，还和猴子一样很调皮，总是上蹿下跳的，时而在房间里连蹦带跳，时而在沙发上蹦蹦跳跳。上次吃午饭，他一直东动动西动动，吃了半小时也没吃好饭。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20090" fontAlgn="auto"/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在我们家，我可是一只小百灵鸟。整天在妈妈身边飞来飞去，叽叽喳喳的。一天，妈妈开车送我去学习，我在路上说个不停，妈妈说她听得耳朵都起茧子了。百灵鸟唱歌可好听了，我的歌声也很美妙哦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一次音乐课，老师请了我和其他七位同学来合唱，我们默契十足，当我们唱完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 fontAlgn="auto"/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561193" y="4057828"/>
            <a:ext cx="1067303" cy="247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907697" y="4742390"/>
            <a:ext cx="691299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094071" y="3737501"/>
            <a:ext cx="113416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805328" y="789620"/>
            <a:ext cx="3451973" cy="683895"/>
          </a:xfrm>
          <a:prstGeom prst="rect">
            <a:avLst/>
          </a:prstGeom>
          <a:noFill/>
          <a:ln>
            <a:solidFill>
              <a:srgbClr val="49B50B"/>
            </a:solidFill>
          </a:ln>
        </p:spPr>
        <p:txBody>
          <a:bodyPr wrap="square" lIns="68581" tIns="34290" rIns="68581" bIns="34290">
            <a:spAutoFit/>
          </a:bodyPr>
          <a:lstStyle/>
          <a:p>
            <a:pPr algn="ctr"/>
            <a:r>
              <a:rPr lang="en-US" altLang="zh-CN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用具体事例表明我像小百灵一样爱说、爱唱。</a:t>
            </a:r>
            <a:endParaRPr lang="zh-CN" altLang="en-US" sz="20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下弧形箭头 7"/>
          <p:cNvSpPr/>
          <p:nvPr/>
        </p:nvSpPr>
        <p:spPr>
          <a:xfrm rot="16200000">
            <a:off x="7341519" y="2017825"/>
            <a:ext cx="1957463" cy="511112"/>
          </a:xfrm>
          <a:prstGeom prst="curvedUpArrow">
            <a:avLst>
              <a:gd name="adj1" fmla="val 25000"/>
              <a:gd name="adj2" fmla="val 50000"/>
              <a:gd name="adj3" fmla="val 48872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例文点评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ldLvl="0" animBg="1"/>
      <p:bldP spid="8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48182" y="1778021"/>
            <a:ext cx="6918711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教室里顿时响起了轰鸣般的掌声。老师还把我们八人成立了音乐团队呢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我的妈妈那可是一只母老虎，她虽然没有尖锐的牙齿，也不爱吃肉，但却非常凶。一次，我没洗澡就上床玩，妈妈看见了，大声吼道：“快下来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!”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只见妈妈竖起鬓毛，瞪大眼睛，吓得我连滚带爬下了床。我的妈妈真是一只凶猛的母老虎。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044325" y="4374546"/>
            <a:ext cx="77521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954028" y="4000819"/>
            <a:ext cx="691299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402218" y="1038608"/>
            <a:ext cx="3451973" cy="683895"/>
          </a:xfrm>
          <a:prstGeom prst="rect">
            <a:avLst/>
          </a:prstGeom>
          <a:noFill/>
          <a:ln>
            <a:solidFill>
              <a:srgbClr val="49B50B"/>
            </a:solidFill>
          </a:ln>
        </p:spPr>
        <p:txBody>
          <a:bodyPr wrap="square" lIns="68581" tIns="34290" rIns="68581" bIns="34290">
            <a:spAutoFit/>
          </a:bodyPr>
          <a:lstStyle/>
          <a:p>
            <a:pPr algn="ctr"/>
            <a:r>
              <a:rPr lang="en-US" altLang="zh-CN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20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0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用具体事例表明妈妈像老虎一样对我们要求严厉。</a:t>
            </a:r>
            <a:endParaRPr lang="zh-CN" altLang="en-US" sz="20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下弧形箭头 7"/>
          <p:cNvSpPr/>
          <p:nvPr/>
        </p:nvSpPr>
        <p:spPr>
          <a:xfrm rot="16200000">
            <a:off x="7187216" y="2149272"/>
            <a:ext cx="1871749" cy="511112"/>
          </a:xfrm>
          <a:prstGeom prst="curvedUpArrow">
            <a:avLst>
              <a:gd name="adj1" fmla="val 25000"/>
              <a:gd name="adj2" fmla="val 50000"/>
              <a:gd name="adj3" fmla="val 42598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例文点评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ldLvl="0" animBg="1"/>
      <p:bldP spid="8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15816" y="1721202"/>
            <a:ext cx="6031092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这就是我的“动物园之家”。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201201" y="1005602"/>
            <a:ext cx="436878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100" b="1" dirty="0">
                <a:solidFill>
                  <a:srgbClr val="FF0000"/>
                </a:solidFill>
              </a:rPr>
              <a:t>总结恰到好处，有画龙点睛之妙。</a:t>
            </a:r>
            <a:endParaRPr lang="zh-CN" altLang="en-US" sz="2100" b="1" dirty="0">
              <a:solidFill>
                <a:srgbClr val="FF0000"/>
              </a:solidFill>
            </a:endParaRPr>
          </a:p>
        </p:txBody>
      </p:sp>
      <p:sp>
        <p:nvSpPr>
          <p:cNvPr id="14" name="下弧形箭头 13"/>
          <p:cNvSpPr/>
          <p:nvPr/>
        </p:nvSpPr>
        <p:spPr>
          <a:xfrm rot="16200000">
            <a:off x="7963198" y="1260990"/>
            <a:ext cx="1242542" cy="690160"/>
          </a:xfrm>
          <a:prstGeom prst="curvedUpArrow">
            <a:avLst>
              <a:gd name="adj1" fmla="val 25000"/>
              <a:gd name="adj2" fmla="val 50000"/>
              <a:gd name="adj3" fmla="val 48872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53770" y="2860040"/>
            <a:ext cx="696658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 algn="l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小作者用首尾呼应的写法，以动物园形容自己的家，生动而深刻。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文章篇幅不长，但结构合理。街接紧凑，转承巧妙，能成为写人这类习作的典范。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6" name="流程图: 过程 15"/>
          <p:cNvSpPr/>
          <p:nvPr/>
        </p:nvSpPr>
        <p:spPr>
          <a:xfrm>
            <a:off x="843915" y="2860040"/>
            <a:ext cx="7076440" cy="1334135"/>
          </a:xfrm>
          <a:prstGeom prst="flowChartProcess">
            <a:avLst/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流程图: 过程 16"/>
          <p:cNvSpPr/>
          <p:nvPr/>
        </p:nvSpPr>
        <p:spPr>
          <a:xfrm>
            <a:off x="4182285" y="984797"/>
            <a:ext cx="4016824" cy="458643"/>
          </a:xfrm>
          <a:prstGeom prst="flowChartProcess">
            <a:avLst/>
          </a:prstGeom>
          <a:grpFill/>
          <a:ln>
            <a:solidFill>
              <a:srgbClr val="00B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流程图: 终止 17"/>
          <p:cNvSpPr/>
          <p:nvPr/>
        </p:nvSpPr>
        <p:spPr>
          <a:xfrm>
            <a:off x="953572" y="3646169"/>
            <a:ext cx="7202565" cy="1059691"/>
          </a:xfrm>
          <a:prstGeom prst="flowChartTerminator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例文点评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60"/>
          <a:stretch>
            <a:fillRect/>
          </a:stretch>
        </p:blipFill>
        <p:spPr>
          <a:xfrm>
            <a:off x="82292" y="690417"/>
            <a:ext cx="3684563" cy="1458409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1"/>
      <p:bldP spid="14" grpId="0" bldLvl="0" animBg="1"/>
      <p:bldP spid="15" grpId="0"/>
      <p:bldP spid="16" grpId="0" bldLvl="0" animBg="1"/>
      <p:bldP spid="17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887105" y="1772680"/>
            <a:ext cx="5104638" cy="972836"/>
          </a:xfrm>
        </p:spPr>
        <p:txBody>
          <a:bodyPr>
            <a:noAutofit/>
          </a:bodyPr>
          <a:lstStyle/>
          <a:p>
            <a:r>
              <a:rPr lang="zh-CN" altLang="en-US" sz="8000" dirty="0">
                <a:solidFill>
                  <a:schemeClr val="tx1"/>
                </a:solidFill>
              </a:rPr>
              <a:t>再见</a:t>
            </a:r>
            <a:endParaRPr lang="zh-CN" altLang="en-US" sz="8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谜语导入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974090"/>
            <a:ext cx="90908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algn="ctr"/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每个人</a:t>
            </a:r>
            <a:r>
              <a:rPr sz="2400" dirty="0" err="1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都有自己喜欢的动物，大家来</a:t>
            </a:r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猜猜是什么动物</a:t>
            </a:r>
            <a:r>
              <a:rPr sz="2400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。</a:t>
            </a:r>
            <a:endParaRPr sz="2400" dirty="0"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6875" y="1692910"/>
            <a:ext cx="260032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八字须，往上翘，</a:t>
            </a:r>
            <a:endParaRPr lang="zh-CN" sz="2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说话好像娃娃叫，</a:t>
            </a:r>
            <a:endParaRPr lang="zh-CN" sz="2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只洗脸，不梳头，</a:t>
            </a:r>
            <a:endParaRPr lang="zh-CN" sz="2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夜行不用灯光照。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03140" y="1692910"/>
            <a:ext cx="247205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凸眼睛，阔嘴巴，</a:t>
            </a:r>
            <a:endParaRPr lang="zh-CN" sz="2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尾巴要比身体大，</a:t>
            </a:r>
            <a:endParaRPr lang="zh-CN" sz="2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碧绿水草衬着它，</a:t>
            </a:r>
            <a:endParaRPr lang="zh-CN" sz="2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好像一朵大红花。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0" name="图片 9" descr="$}KXC)_~J_FSH4_KF$NEH~H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75195" y="1988185"/>
            <a:ext cx="1562735" cy="1861185"/>
          </a:xfrm>
          <a:prstGeom prst="roundRect">
            <a:avLst/>
          </a:prstGeom>
        </p:spPr>
      </p:pic>
      <p:pic>
        <p:nvPicPr>
          <p:cNvPr id="11" name="图片 10" descr="GS]YE(KJ]Y9`3KM[10$C6(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2575" y="1988185"/>
            <a:ext cx="1558290" cy="1861185"/>
          </a:xfrm>
          <a:prstGeom prst="round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走进情境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3195" y="745490"/>
            <a:ext cx="8482965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/>
            <a:r>
              <a:rPr 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sz="2800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同学们对动物特点有一定了解。想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</a:t>
            </a:r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想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sz="2800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你的家人和哪种动物比较像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？</a:t>
            </a:r>
            <a:r>
              <a:rPr sz="2800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什么地方像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？</a:t>
            </a:r>
            <a:r>
              <a:rPr sz="2800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每天生活在这个“动物园”里，你感觉怎么样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？</a:t>
            </a:r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给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家庭成员</a:t>
            </a:r>
            <a:r>
              <a:rPr sz="2800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写一段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话</a:t>
            </a:r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r>
              <a:rPr 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en-US" altLang="en-US" sz="24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16" name="图片 15" descr="wen5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40475" y="2397760"/>
            <a:ext cx="2281555" cy="1471930"/>
          </a:xfrm>
          <a:prstGeom prst="round2DiagRect">
            <a:avLst/>
          </a:prstGeom>
        </p:spPr>
      </p:pic>
      <p:sp>
        <p:nvSpPr>
          <p:cNvPr id="17" name="椭圆 16"/>
          <p:cNvSpPr/>
          <p:nvPr/>
        </p:nvSpPr>
        <p:spPr>
          <a:xfrm>
            <a:off x="163195" y="2559685"/>
            <a:ext cx="2947035" cy="1710055"/>
          </a:xfrm>
          <a:prstGeom prst="ellipse">
            <a:avLst/>
          </a:prstGeom>
          <a:grpFill/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18" name="对角圆角矩形 17"/>
          <p:cNvSpPr/>
          <p:nvPr/>
        </p:nvSpPr>
        <p:spPr>
          <a:xfrm>
            <a:off x="6234430" y="2275205"/>
            <a:ext cx="2493645" cy="1717675"/>
          </a:xfrm>
          <a:prstGeom prst="round2DiagRect">
            <a:avLst/>
          </a:prstGeom>
          <a:grpFill/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19" name="剪去对角的矩形 18"/>
          <p:cNvSpPr/>
          <p:nvPr/>
        </p:nvSpPr>
        <p:spPr>
          <a:xfrm>
            <a:off x="3533775" y="3326765"/>
            <a:ext cx="2443480" cy="1644015"/>
          </a:xfrm>
          <a:prstGeom prst="snip2DiagRect">
            <a:avLst/>
          </a:prstGeom>
          <a:grpFill/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pic>
        <p:nvPicPr>
          <p:cNvPr id="20" name="图片 19" descr="wen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80000">
            <a:off x="527050" y="2624455"/>
            <a:ext cx="2369820" cy="1579880"/>
          </a:xfrm>
          <a:prstGeom prst="ellipse">
            <a:avLst/>
          </a:prstGeom>
        </p:spPr>
      </p:pic>
      <p:pic>
        <p:nvPicPr>
          <p:cNvPr id="21" name="图片 20" descr="wen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12867" y="3386248"/>
            <a:ext cx="2284929" cy="1524370"/>
          </a:xfrm>
          <a:prstGeom prst="snip2DiagRect">
            <a:avLst>
              <a:gd name="adj1" fmla="val 0"/>
              <a:gd name="adj2" fmla="val 16667"/>
            </a:avLst>
          </a:prstGeom>
        </p:spPr>
      </p:pic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写作指导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7330" y="969010"/>
            <a:ext cx="852297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algn="just"/>
            <a:r>
              <a:rPr lang="en-US" altLang="zh-CN" sz="2400" b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爸爸与猫（样子  性格）我的爸爸胖胖的，很憨厚，像一只猫。</a:t>
            </a:r>
            <a:endParaRPr lang="zh-CN" sz="2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304800" algn="just"/>
            <a:r>
              <a:rPr 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姐姐与鱼 （本领）我的姐姐游泳特别好，在水里像一条自由自在的鱼。</a:t>
            </a:r>
            <a:endParaRPr lang="zh-CN" sz="2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304800" algn="just"/>
            <a:r>
              <a:rPr 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爷爷与大老虎（性格）我的爷爷很威严，就像一只大老虎。</a:t>
            </a:r>
            <a:endParaRPr lang="zh-CN" sz="2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0040" y="3119755"/>
            <a:ext cx="833755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把每一个人都比作一种动物，这是人物和动物的关系。写人物要抓住特点，通过这些方面的描写，展开叙述。同时，写作要围绕中心句来写，这样写出来的习作更加具体生动。</a:t>
            </a:r>
            <a:endParaRPr lang="zh-CN" sz="24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角圆角矩形 2"/>
          <p:cNvSpPr/>
          <p:nvPr/>
        </p:nvSpPr>
        <p:spPr>
          <a:xfrm>
            <a:off x="1187740" y="892562"/>
            <a:ext cx="6481023" cy="990156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sp>
        <p:nvSpPr>
          <p:cNvPr id="2" name="文本框 1"/>
          <p:cNvSpPr txBox="1"/>
          <p:nvPr/>
        </p:nvSpPr>
        <p:spPr>
          <a:xfrm>
            <a:off x="1187740" y="892581"/>
            <a:ext cx="63705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/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小明说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:“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我的爸爸胖胖的，很憨厚，像只熊。” 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 l="19467" t="8717" r="27800" b="6394"/>
          <a:stretch>
            <a:fillRect/>
          </a:stretch>
        </p:blipFill>
        <p:spPr>
          <a:xfrm>
            <a:off x="1008188" y="2101801"/>
            <a:ext cx="1883630" cy="281996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rcRect l="13300" r="13044" b="3567"/>
          <a:stretch>
            <a:fillRect/>
          </a:stretch>
        </p:blipFill>
        <p:spPr>
          <a:xfrm>
            <a:off x="4476990" y="2101801"/>
            <a:ext cx="2760435" cy="2747100"/>
          </a:xfrm>
          <a:prstGeom prst="round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041518" y="2445021"/>
            <a:ext cx="1363812" cy="549207"/>
            <a:chOff x="8100392" y="1962696"/>
            <a:chExt cx="1363980" cy="549275"/>
          </a:xfrm>
        </p:grpSpPr>
        <p:sp>
          <p:nvSpPr>
            <p:cNvPr id="9" name="云形 8"/>
            <p:cNvSpPr/>
            <p:nvPr/>
          </p:nvSpPr>
          <p:spPr>
            <a:xfrm>
              <a:off x="8100392" y="1962696"/>
              <a:ext cx="1363980" cy="549275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75"/>
            <p:cNvSpPr txBox="1"/>
            <p:nvPr/>
          </p:nvSpPr>
          <p:spPr>
            <a:xfrm>
              <a:off x="8221480" y="1995686"/>
              <a:ext cx="1101226" cy="4604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都很胖</a:t>
              </a:r>
              <a:endPara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096756" y="3289466"/>
            <a:ext cx="1683812" cy="549207"/>
            <a:chOff x="8100392" y="1962696"/>
            <a:chExt cx="1684020" cy="549275"/>
          </a:xfrm>
        </p:grpSpPr>
        <p:sp>
          <p:nvSpPr>
            <p:cNvPr id="15" name="云形 14"/>
            <p:cNvSpPr/>
            <p:nvPr/>
          </p:nvSpPr>
          <p:spPr>
            <a:xfrm>
              <a:off x="8100392" y="1962696"/>
              <a:ext cx="1684020" cy="549275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Box 75"/>
            <p:cNvSpPr txBox="1"/>
            <p:nvPr/>
          </p:nvSpPr>
          <p:spPr>
            <a:xfrm>
              <a:off x="8221480" y="1995686"/>
              <a:ext cx="1407334" cy="4604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都很高大</a:t>
              </a:r>
              <a:endPara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080248" y="4062166"/>
            <a:ext cx="1683812" cy="549207"/>
            <a:chOff x="8100392" y="1962696"/>
            <a:chExt cx="1684020" cy="549275"/>
          </a:xfrm>
        </p:grpSpPr>
        <p:sp>
          <p:nvSpPr>
            <p:cNvPr id="18" name="云形 17"/>
            <p:cNvSpPr/>
            <p:nvPr/>
          </p:nvSpPr>
          <p:spPr>
            <a:xfrm>
              <a:off x="8100392" y="1962696"/>
              <a:ext cx="1684020" cy="549275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75"/>
            <p:cNvSpPr txBox="1"/>
            <p:nvPr/>
          </p:nvSpPr>
          <p:spPr>
            <a:xfrm>
              <a:off x="8221480" y="1995686"/>
              <a:ext cx="1407334" cy="4604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都很憨厚</a:t>
              </a:r>
              <a:endPara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1" name="标题 10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sym typeface="+mn-ea"/>
              </a:rPr>
              <a:t>抓住特点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71665" y="2445110"/>
            <a:ext cx="2686988" cy="1104129"/>
          </a:xfrm>
          <a:prstGeom prst="roundRect">
            <a:avLst/>
          </a:prstGeom>
        </p:spPr>
      </p:pic>
      <p:sp>
        <p:nvSpPr>
          <p:cNvPr id="3" name="对角圆角矩形 2"/>
          <p:cNvSpPr/>
          <p:nvPr/>
        </p:nvSpPr>
        <p:spPr>
          <a:xfrm>
            <a:off x="1187740" y="892562"/>
            <a:ext cx="6481023" cy="990156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sp>
        <p:nvSpPr>
          <p:cNvPr id="2" name="文本框 1"/>
          <p:cNvSpPr txBox="1"/>
          <p:nvPr/>
        </p:nvSpPr>
        <p:spPr>
          <a:xfrm>
            <a:off x="1187740" y="892581"/>
            <a:ext cx="63705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/>
            <a:r>
              <a:rPr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小红说:“我的姐姐游泳特别好，在水里像一条自由自在的鱼。”</a:t>
            </a:r>
            <a:endParaRPr sz="27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041518" y="2732005"/>
            <a:ext cx="2057781" cy="549207"/>
            <a:chOff x="8100392" y="1962696"/>
            <a:chExt cx="2058035" cy="549275"/>
          </a:xfrm>
        </p:grpSpPr>
        <p:sp>
          <p:nvSpPr>
            <p:cNvPr id="9" name="云形 8"/>
            <p:cNvSpPr/>
            <p:nvPr/>
          </p:nvSpPr>
          <p:spPr>
            <a:xfrm>
              <a:off x="8100392" y="1962696"/>
              <a:ext cx="2058035" cy="549275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75"/>
            <p:cNvSpPr txBox="1"/>
            <p:nvPr/>
          </p:nvSpPr>
          <p:spPr>
            <a:xfrm>
              <a:off x="8221480" y="1995686"/>
              <a:ext cx="1713442" cy="4604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游泳都很棒</a:t>
              </a:r>
              <a:endPara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31976" y="2130189"/>
            <a:ext cx="1390477" cy="2671750"/>
          </a:xfrm>
          <a:prstGeom prst="rect">
            <a:avLst/>
          </a:prstGeom>
        </p:spPr>
      </p:pic>
      <p:sp>
        <p:nvSpPr>
          <p:cNvPr id="14" name="标题 13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sym typeface="+mn-ea"/>
              </a:rPr>
              <a:t>抓住特点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rcRect l="12772" r="25693"/>
          <a:stretch>
            <a:fillRect/>
          </a:stretch>
        </p:blipFill>
        <p:spPr>
          <a:xfrm>
            <a:off x="4692609" y="2299078"/>
            <a:ext cx="3129529" cy="2676195"/>
          </a:xfrm>
          <a:prstGeom prst="round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rcRect l="22011" r="20722"/>
          <a:stretch>
            <a:fillRect/>
          </a:stretch>
        </p:blipFill>
        <p:spPr>
          <a:xfrm>
            <a:off x="941492" y="2036220"/>
            <a:ext cx="2204448" cy="3021592"/>
          </a:xfrm>
          <a:prstGeom prst="rect">
            <a:avLst/>
          </a:prstGeom>
        </p:spPr>
      </p:pic>
      <p:sp>
        <p:nvSpPr>
          <p:cNvPr id="3" name="对角圆角矩形 2"/>
          <p:cNvSpPr/>
          <p:nvPr/>
        </p:nvSpPr>
        <p:spPr>
          <a:xfrm>
            <a:off x="1115985" y="892562"/>
            <a:ext cx="6481023" cy="990156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sp>
        <p:nvSpPr>
          <p:cNvPr id="2" name="文本框 1"/>
          <p:cNvSpPr txBox="1"/>
          <p:nvPr/>
        </p:nvSpPr>
        <p:spPr>
          <a:xfrm>
            <a:off x="1115985" y="892581"/>
            <a:ext cx="63705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/>
            <a:r>
              <a:rPr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小兰说:“我的爷爷很威严，就像一一只大老虎。”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969763" y="2445021"/>
            <a:ext cx="1739050" cy="549207"/>
            <a:chOff x="8100392" y="1962696"/>
            <a:chExt cx="1739265" cy="549275"/>
          </a:xfrm>
        </p:grpSpPr>
        <p:sp>
          <p:nvSpPr>
            <p:cNvPr id="9" name="云形 8"/>
            <p:cNvSpPr/>
            <p:nvPr/>
          </p:nvSpPr>
          <p:spPr>
            <a:xfrm>
              <a:off x="8100392" y="1962696"/>
              <a:ext cx="1739265" cy="549275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75"/>
            <p:cNvSpPr txBox="1"/>
            <p:nvPr/>
          </p:nvSpPr>
          <p:spPr>
            <a:xfrm>
              <a:off x="8221480" y="1995686"/>
              <a:ext cx="1407334" cy="4604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都很威严</a:t>
              </a:r>
              <a:endPara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025001" y="3289466"/>
            <a:ext cx="2067940" cy="549207"/>
            <a:chOff x="8100392" y="1962696"/>
            <a:chExt cx="2068195" cy="549275"/>
          </a:xfrm>
        </p:grpSpPr>
        <p:sp>
          <p:nvSpPr>
            <p:cNvPr id="15" name="云形 14"/>
            <p:cNvSpPr/>
            <p:nvPr/>
          </p:nvSpPr>
          <p:spPr>
            <a:xfrm>
              <a:off x="8100392" y="1962696"/>
              <a:ext cx="2068195" cy="549275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Box 75"/>
            <p:cNvSpPr txBox="1"/>
            <p:nvPr/>
          </p:nvSpPr>
          <p:spPr>
            <a:xfrm>
              <a:off x="8221480" y="1995686"/>
              <a:ext cx="1713442" cy="4604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地位都很高</a:t>
              </a:r>
              <a:endPara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008493" y="4062166"/>
            <a:ext cx="2335242" cy="549207"/>
            <a:chOff x="8100392" y="1962696"/>
            <a:chExt cx="2335530" cy="549275"/>
          </a:xfrm>
        </p:grpSpPr>
        <p:sp>
          <p:nvSpPr>
            <p:cNvPr id="18" name="云形 17"/>
            <p:cNvSpPr/>
            <p:nvPr/>
          </p:nvSpPr>
          <p:spPr>
            <a:xfrm>
              <a:off x="8100392" y="1962696"/>
              <a:ext cx="2335530" cy="549275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75"/>
            <p:cNvSpPr txBox="1"/>
            <p:nvPr/>
          </p:nvSpPr>
          <p:spPr>
            <a:xfrm>
              <a:off x="8221480" y="1995686"/>
              <a:ext cx="2019549" cy="4604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都很让人害怕</a:t>
              </a:r>
              <a:endPara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标题 5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sym typeface="+mn-ea"/>
              </a:rPr>
              <a:t>抓住特点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练习说话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5930" y="864235"/>
            <a:ext cx="8535035" cy="3969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 fontAlgn="auto">
              <a:lnSpc>
                <a:spcPct val="150000"/>
              </a:lnSpc>
            </a:pPr>
            <a:r>
              <a:rPr lang="zh-CN" sz="2400" b="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要求：选择自己或班上一位同学来介绍，说特点，联想动物。</a:t>
            </a:r>
            <a:endParaRPr lang="en-US" sz="2400" b="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266700" fontAlgn="auto">
              <a:lnSpc>
                <a:spcPct val="150000"/>
              </a:lnSpc>
            </a:pPr>
            <a:r>
              <a:rPr lang="en-US" sz="2400" b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</a:t>
            </a:r>
            <a:r>
              <a:rPr lang="zh-CN" sz="2400" b="1" dirty="0">
                <a:solidFill>
                  <a:srgbClr val="000000"/>
                </a:solidFill>
                <a:ea typeface="宋体" panose="02010600030101010101" pitchFamily="2" charset="-122"/>
              </a:rPr>
              <a:t>介绍自己</a:t>
            </a:r>
            <a:endParaRPr lang="zh-CN" sz="2400" b="0" dirty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66700" fontAlgn="auto">
              <a:lnSpc>
                <a:spcPct val="150000"/>
              </a:lnSpc>
            </a:pP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        我叫________，是个小_____孩。其实呢……</a:t>
            </a:r>
            <a:endParaRPr lang="zh-CN" sz="2400" b="0" dirty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66700" fontAlgn="auto">
              <a:lnSpc>
                <a:spcPct val="150000"/>
              </a:lnSpc>
            </a:pP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        我是________，_________</a:t>
            </a:r>
            <a:r>
              <a:rPr lang="zh-CN" sz="2400" b="0" u="sng" dirty="0">
                <a:solidFill>
                  <a:srgbClr val="000000"/>
                </a:solidFill>
                <a:ea typeface="宋体" panose="02010600030101010101" pitchFamily="2" charset="-122"/>
              </a:rPr>
              <a:t>__</a:t>
            </a: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________</a:t>
            </a:r>
            <a:r>
              <a:rPr lang="zh-CN" sz="2400" b="0" u="sng" dirty="0">
                <a:solidFill>
                  <a:srgbClr val="000000"/>
                </a:solidFill>
                <a:ea typeface="宋体" panose="02010600030101010101" pitchFamily="2" charset="-122"/>
              </a:rPr>
              <a:t>__</a:t>
            </a: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。</a:t>
            </a:r>
            <a:endParaRPr lang="zh-CN" sz="2400" b="0" dirty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66700" fontAlgn="auto">
              <a:lnSpc>
                <a:spcPct val="150000"/>
              </a:lnSpc>
            </a:pP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                                        </a:t>
            </a:r>
            <a:r>
              <a:rPr lang="zh-CN" sz="2400" b="1" dirty="0">
                <a:solidFill>
                  <a:srgbClr val="000000"/>
                </a:solidFill>
                <a:ea typeface="宋体" panose="02010600030101010101" pitchFamily="2" charset="-122"/>
              </a:rPr>
              <a:t>介绍家人</a:t>
            </a:r>
            <a:endParaRPr lang="zh-CN" sz="2400" b="1" dirty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66700" fontAlgn="auto">
              <a:lnSpc>
                <a:spcPct val="150000"/>
              </a:lnSpc>
            </a:pPr>
            <a:r>
              <a:rPr lang="zh-CN" sz="2400" b="1" dirty="0">
                <a:solidFill>
                  <a:srgbClr val="000000"/>
                </a:solidFill>
                <a:ea typeface="宋体" panose="02010600030101010101" pitchFamily="2" charset="-122"/>
              </a:rPr>
              <a:t>        </a:t>
            </a: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这是我的___</a:t>
            </a:r>
            <a:r>
              <a:rPr lang="zh-CN" sz="2400" b="0" u="sng" dirty="0">
                <a:solidFill>
                  <a:srgbClr val="000000"/>
                </a:solidFill>
                <a:ea typeface="宋体" panose="02010600030101010101" pitchFamily="2" charset="-122"/>
              </a:rPr>
              <a:t>__</a:t>
            </a: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___，__</a:t>
            </a:r>
            <a:r>
              <a:rPr lang="zh-CN" sz="2400" b="0" u="sng" dirty="0">
                <a:solidFill>
                  <a:srgbClr val="000000"/>
                </a:solidFill>
                <a:ea typeface="宋体" panose="02010600030101010101" pitchFamily="2" charset="-122"/>
              </a:rPr>
              <a:t>__</a:t>
            </a: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_______。其实呢……</a:t>
            </a:r>
            <a:endParaRPr lang="zh-CN" sz="2400" b="0" dirty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66700" fontAlgn="auto">
              <a:lnSpc>
                <a:spcPct val="150000"/>
              </a:lnSpc>
            </a:pP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        他/她是_____</a:t>
            </a:r>
            <a:r>
              <a:rPr lang="zh-CN" sz="2400" b="0" u="sng" dirty="0">
                <a:solidFill>
                  <a:srgbClr val="000000"/>
                </a:solidFill>
                <a:ea typeface="宋体" panose="02010600030101010101" pitchFamily="2" charset="-122"/>
              </a:rPr>
              <a:t>__</a:t>
            </a: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__，___</a:t>
            </a:r>
            <a:r>
              <a:rPr lang="zh-CN" sz="2400" b="0" u="sng" dirty="0">
                <a:solidFill>
                  <a:srgbClr val="000000"/>
                </a:solidFill>
                <a:ea typeface="宋体" panose="02010600030101010101" pitchFamily="2" charset="-122"/>
              </a:rPr>
              <a:t>_</a:t>
            </a: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__________</a:t>
            </a:r>
            <a:r>
              <a:rPr lang="zh-CN" sz="2400" b="0" u="sng" dirty="0">
                <a:solidFill>
                  <a:srgbClr val="000000"/>
                </a:solidFill>
                <a:ea typeface="宋体" panose="02010600030101010101" pitchFamily="2" charset="-122"/>
              </a:rPr>
              <a:t>__</a:t>
            </a:r>
            <a:r>
              <a:rPr lang="zh-CN" sz="2400" b="0" dirty="0">
                <a:solidFill>
                  <a:srgbClr val="000000"/>
                </a:solidFill>
                <a:ea typeface="宋体" panose="02010600030101010101" pitchFamily="2" charset="-122"/>
              </a:rPr>
              <a:t>___。</a:t>
            </a:r>
            <a:endParaRPr lang="zh-CN" altLang="en-US" sz="2400" b="0" dirty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习作分享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3" name="对角圆角矩形 2"/>
          <p:cNvSpPr/>
          <p:nvPr/>
        </p:nvSpPr>
        <p:spPr>
          <a:xfrm>
            <a:off x="1547475" y="1221669"/>
            <a:ext cx="6481023" cy="2538496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4147" b="100000" l="1385" r="90000">
                        <a14:foregroundMark x1="19077" y1="31336" x2="19077" y2="31336"/>
                        <a14:foregroundMark x1="71231" y1="26267" x2="71231" y2="26267"/>
                        <a14:foregroundMark x1="64308" y1="89555" x2="64308" y2="89555"/>
                        <a14:foregroundMark x1="49846" y1="92166" x2="49846" y2="92166"/>
                        <a14:foregroundMark x1="54308" y1="89555" x2="54308" y2="89555"/>
                        <a14:foregroundMark x1="22923" y1="31951" x2="22923" y2="31951"/>
                        <a14:foregroundMark x1="22308" y1="29493" x2="22308" y2="29493"/>
                        <a14:foregroundMark x1="25385" y1="26882" x2="25385" y2="26882"/>
                        <a14:foregroundMark x1="6462" y1="26882" x2="6462" y2="26882"/>
                        <a14:foregroundMark x1="51077" y1="78341" x2="51077" y2="78341"/>
                        <a14:foregroundMark x1="59231" y1="78341" x2="59231" y2="783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523" y="3165968"/>
            <a:ext cx="1674241" cy="167681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80417" y="1256437"/>
            <a:ext cx="5415140" cy="2091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写好了读给同桌听，看看有没有不通顺的句子，改一改。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1644</Words>
  <Application>WPS 演示</Application>
  <PresentationFormat>全屏显示(16:9)</PresentationFormat>
  <Paragraphs>119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Arial</vt:lpstr>
      <vt:lpstr>宋体</vt:lpstr>
      <vt:lpstr>Wingdings</vt:lpstr>
      <vt:lpstr>黑体</vt:lpstr>
      <vt:lpstr>Times New Roman</vt:lpstr>
      <vt:lpstr>微软雅黑</vt:lpstr>
      <vt:lpstr>楷体</vt:lpstr>
      <vt:lpstr>Arial Unicode MS</vt:lpstr>
      <vt:lpstr>Calibri</vt:lpstr>
      <vt:lpstr>1_Office 主题</vt:lpstr>
      <vt:lpstr>第二单元•习作</vt:lpstr>
      <vt:lpstr>谜语导入</vt:lpstr>
      <vt:lpstr>走进情境</vt:lpstr>
      <vt:lpstr>写作指导</vt:lpstr>
      <vt:lpstr>抓住特点</vt:lpstr>
      <vt:lpstr>抓住特点</vt:lpstr>
      <vt:lpstr>抓住特点</vt:lpstr>
      <vt:lpstr>练习说话</vt:lpstr>
      <vt:lpstr>习作分享</vt:lpstr>
      <vt:lpstr>小组讨论</vt:lpstr>
      <vt:lpstr>思维导图</vt:lpstr>
      <vt:lpstr>例文点评</vt:lpstr>
      <vt:lpstr>例文点评</vt:lpstr>
      <vt:lpstr>例文点评</vt:lpstr>
      <vt:lpstr>例文点评</vt:lpstr>
      <vt:lpstr>再见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第二单元•习作</dc:title>
  <dc:creator/>
  <cp:lastModifiedBy>qwe</cp:lastModifiedBy>
  <cp:revision>1</cp:revision>
  <dcterms:created xsi:type="dcterms:W3CDTF">2021-09-12T07:00:22Z</dcterms:created>
  <dcterms:modified xsi:type="dcterms:W3CDTF">2021-09-12T07:00:22Z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